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98BCD-3137-4211-88DE-E0081E566B0D}" type="datetimeFigureOut">
              <a:rPr lang="en-US" smtClean="0"/>
              <a:pPr/>
              <a:t>11/4/2022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3A371-021E-41FE-B96B-8B43D975540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00799" y="5945784"/>
            <a:ext cx="4883785" cy="912494"/>
          </a:xfrm>
          <a:custGeom>
            <a:avLst/>
            <a:gdLst/>
            <a:ahLst/>
            <a:cxnLst/>
            <a:rect l="l" t="t" r="r" b="b"/>
            <a:pathLst>
              <a:path w="4883785" h="912495">
                <a:moveTo>
                  <a:pt x="85571" y="21361"/>
                </a:moveTo>
                <a:lnTo>
                  <a:pt x="3626687" y="912214"/>
                </a:lnTo>
                <a:lnTo>
                  <a:pt x="4883722" y="912214"/>
                </a:lnTo>
                <a:lnTo>
                  <a:pt x="85571" y="21361"/>
                </a:lnTo>
                <a:close/>
              </a:path>
              <a:path w="4883785" h="912495">
                <a:moveTo>
                  <a:pt x="660" y="0"/>
                </a:moveTo>
                <a:lnTo>
                  <a:pt x="0" y="5473"/>
                </a:lnTo>
                <a:lnTo>
                  <a:pt x="85571" y="21361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84682" y="5938126"/>
            <a:ext cx="3644265" cy="920115"/>
          </a:xfrm>
          <a:custGeom>
            <a:avLst/>
            <a:gdLst/>
            <a:ahLst/>
            <a:cxnLst/>
            <a:rect l="l" t="t" r="r" b="b"/>
            <a:pathLst>
              <a:path w="3644265" h="920115">
                <a:moveTo>
                  <a:pt x="0" y="0"/>
                </a:moveTo>
                <a:lnTo>
                  <a:pt x="7924" y="6375"/>
                </a:lnTo>
                <a:lnTo>
                  <a:pt x="2862574" y="919872"/>
                </a:lnTo>
                <a:lnTo>
                  <a:pt x="3644047" y="9198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8150"/>
            <a:ext cx="3396741" cy="10650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5785418"/>
            <a:ext cx="3368370" cy="107257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8600" y="6172200"/>
            <a:ext cx="534924" cy="5349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644" y="405510"/>
            <a:ext cx="261493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19498" y="2536901"/>
            <a:ext cx="4259580" cy="216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041" y="1468069"/>
            <a:ext cx="7170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mtClean="0"/>
              <a:t>CS</a:t>
            </a:r>
            <a:r>
              <a:rPr lang="en-US" sz="3600" dirty="0" smtClean="0"/>
              <a:t>3391</a:t>
            </a:r>
            <a:r>
              <a:rPr sz="3600" spc="-65" smtClean="0"/>
              <a:t> </a:t>
            </a:r>
            <a:r>
              <a:rPr sz="3600" spc="-5" dirty="0"/>
              <a:t>Object</a:t>
            </a:r>
            <a:r>
              <a:rPr sz="3600" spc="15" dirty="0"/>
              <a:t> </a:t>
            </a:r>
            <a:r>
              <a:rPr sz="3600" spc="-5" dirty="0"/>
              <a:t>Oriented</a:t>
            </a:r>
            <a:r>
              <a:rPr sz="3600" spc="5" dirty="0"/>
              <a:t> </a:t>
            </a:r>
            <a:r>
              <a:rPr sz="3600" spc="-5" dirty="0"/>
              <a:t>Programming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535173" y="3432724"/>
            <a:ext cx="4187190" cy="9805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ctr">
              <a:lnSpc>
                <a:spcPct val="112100"/>
              </a:lnSpc>
              <a:spcBef>
                <a:spcPts val="120"/>
              </a:spcBef>
            </a:pPr>
            <a:r>
              <a:rPr sz="2800" spc="-10" dirty="0">
                <a:latin typeface="Times New Roman"/>
                <a:cs typeface="Times New Roman"/>
              </a:rPr>
              <a:t>Dr.D.Sivaganesan,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15">
                <a:latin typeface="Times New Roman"/>
                <a:cs typeface="Times New Roman"/>
              </a:rPr>
              <a:t>Professor</a:t>
            </a:r>
            <a:r>
              <a:rPr sz="2800" spc="-15" smtClean="0">
                <a:latin typeface="Times New Roman"/>
                <a:cs typeface="Times New Roman"/>
              </a:rPr>
              <a:t>,</a:t>
            </a:r>
            <a:r>
              <a:rPr sz="2800" smtClean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PSGiTech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/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5285" y="6494779"/>
            <a:ext cx="2896235" cy="3302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900430">
              <a:lnSpc>
                <a:spcPts val="1190"/>
              </a:lnSpc>
              <a:spcBef>
                <a:spcPts val="155"/>
              </a:spcBef>
            </a:pPr>
            <a:r>
              <a:rPr sz="1000" spc="15" dirty="0">
                <a:latin typeface="Times New Roman"/>
                <a:cs typeface="Times New Roman"/>
              </a:rPr>
              <a:t>C</a:t>
            </a:r>
            <a:r>
              <a:rPr sz="1000" spc="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8392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b</a:t>
            </a:r>
            <a:r>
              <a:rPr sz="1000" spc="5" dirty="0">
                <a:latin typeface="Times New Roman"/>
                <a:cs typeface="Times New Roman"/>
              </a:rPr>
              <a:t>j</a:t>
            </a:r>
            <a:r>
              <a:rPr sz="1000" spc="-15" dirty="0">
                <a:latin typeface="Times New Roman"/>
                <a:cs typeface="Times New Roman"/>
              </a:rPr>
              <a:t>ec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P</a:t>
            </a:r>
            <a:r>
              <a:rPr sz="1000" spc="-1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40" dirty="0">
                <a:latin typeface="Times New Roman"/>
                <a:cs typeface="Times New Roman"/>
              </a:rPr>
              <a:t>g</a:t>
            </a:r>
            <a:r>
              <a:rPr sz="1000" spc="-15" dirty="0">
                <a:latin typeface="Times New Roman"/>
                <a:cs typeface="Times New Roman"/>
              </a:rPr>
              <a:t>ra</a:t>
            </a:r>
            <a:r>
              <a:rPr sz="1000" spc="-60" dirty="0">
                <a:latin typeface="Times New Roman"/>
                <a:cs typeface="Times New Roman"/>
              </a:rPr>
              <a:t>mm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ng  </a:t>
            </a:r>
            <a:r>
              <a:rPr sz="1000" spc="-10" dirty="0">
                <a:latin typeface="Times New Roman"/>
                <a:cs typeface="Times New Roman"/>
              </a:rPr>
              <a:t>Dr.D.Sivaganesan</a:t>
            </a:r>
            <a:r>
              <a:rPr sz="1000" spc="1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N.Aravindhraj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PSGiTech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/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CSE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31071" y="6548425"/>
            <a:ext cx="1066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1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5701" y="6396024"/>
            <a:ext cx="3306445" cy="3302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918844">
              <a:lnSpc>
                <a:spcPts val="1190"/>
              </a:lnSpc>
              <a:spcBef>
                <a:spcPts val="155"/>
              </a:spcBef>
            </a:pPr>
            <a:r>
              <a:rPr sz="1000" dirty="0">
                <a:latin typeface="Lucida Sans Unicode"/>
                <a:cs typeface="Lucida Sans Unicode"/>
              </a:rPr>
              <a:t>CS8392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Object</a:t>
            </a:r>
            <a:r>
              <a:rPr sz="1000" spc="-8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Oriented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Programming </a:t>
            </a:r>
            <a:r>
              <a:rPr sz="1000" spc="-30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3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and</a:t>
            </a:r>
            <a:r>
              <a:rPr sz="1000" spc="1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N.Arvaindhraj</a:t>
            </a:r>
            <a:r>
              <a:rPr sz="1000" spc="5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PSGiTech</a:t>
            </a:r>
            <a:r>
              <a:rPr sz="1000" dirty="0">
                <a:latin typeface="Lucida Sans Unicode"/>
                <a:cs typeface="Lucida Sans Unicode"/>
              </a:rPr>
              <a:t> /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31071" y="6548425"/>
            <a:ext cx="1066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2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17777" y="247853"/>
            <a:ext cx="2129790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b="1" dirty="0">
                <a:latin typeface="Times New Roman"/>
                <a:cs typeface="Times New Roman"/>
              </a:rPr>
              <a:t>M</a:t>
            </a:r>
            <a:r>
              <a:rPr sz="2400" b="1" spc="-5" dirty="0">
                <a:latin typeface="Times New Roman"/>
                <a:cs typeface="Times New Roman"/>
              </a:rPr>
              <a:t>u</a:t>
            </a:r>
            <a:r>
              <a:rPr sz="2400" b="1" spc="5" dirty="0">
                <a:latin typeface="Times New Roman"/>
                <a:cs typeface="Times New Roman"/>
              </a:rPr>
              <a:t>l</a:t>
            </a:r>
            <a:r>
              <a:rPr sz="2400" b="1" spc="-15" dirty="0">
                <a:latin typeface="Times New Roman"/>
                <a:cs typeface="Times New Roman"/>
              </a:rPr>
              <a:t>t</a:t>
            </a:r>
            <a:r>
              <a:rPr sz="2400" b="1" spc="10" dirty="0">
                <a:latin typeface="Times New Roman"/>
                <a:cs typeface="Times New Roman"/>
              </a:rPr>
              <a:t>iT</a:t>
            </a:r>
            <a:r>
              <a:rPr sz="2400" b="1" spc="-5" dirty="0">
                <a:latin typeface="Times New Roman"/>
                <a:cs typeface="Times New Roman"/>
              </a:rPr>
              <a:t>h</a:t>
            </a:r>
            <a:r>
              <a:rPr sz="2400" b="1" spc="-25" dirty="0">
                <a:latin typeface="Times New Roman"/>
                <a:cs typeface="Times New Roman"/>
              </a:rPr>
              <a:t>r</a:t>
            </a:r>
            <a:r>
              <a:rPr sz="2400" b="1" spc="10" dirty="0">
                <a:latin typeface="Times New Roman"/>
                <a:cs typeface="Times New Roman"/>
              </a:rPr>
              <a:t>e</a:t>
            </a:r>
            <a:r>
              <a:rPr sz="2400" b="1" spc="15" dirty="0">
                <a:latin typeface="Times New Roman"/>
                <a:cs typeface="Times New Roman"/>
              </a:rPr>
              <a:t>a</a:t>
            </a:r>
            <a:r>
              <a:rPr sz="2400" b="1" spc="-5" dirty="0">
                <a:latin typeface="Times New Roman"/>
                <a:cs typeface="Times New Roman"/>
              </a:rPr>
              <a:t>d</a:t>
            </a:r>
            <a:r>
              <a:rPr sz="2400" b="1" spc="-25" dirty="0">
                <a:latin typeface="Times New Roman"/>
                <a:cs typeface="Times New Roman"/>
              </a:rPr>
              <a:t>i</a:t>
            </a:r>
            <a:r>
              <a:rPr sz="2400" b="1" spc="-5" dirty="0">
                <a:latin typeface="Times New Roman"/>
                <a:cs typeface="Times New Roman"/>
              </a:rPr>
              <a:t>n</a:t>
            </a:r>
            <a:r>
              <a:rPr sz="2400" b="1" spc="5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644" y="984884"/>
            <a:ext cx="3807156" cy="527259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14"/>
              </a:spcBef>
            </a:pPr>
            <a:r>
              <a:rPr sz="2000" spc="5" dirty="0">
                <a:latin typeface="Times New Roman"/>
                <a:cs typeface="Times New Roman"/>
              </a:rPr>
              <a:t>c</a:t>
            </a:r>
            <a:r>
              <a:rPr sz="2000" spc="-20" dirty="0">
                <a:latin typeface="Times New Roman"/>
                <a:cs typeface="Times New Roman"/>
              </a:rPr>
              <a:t>l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A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ex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ends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sz="2000" spc="5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void</a:t>
            </a:r>
            <a:r>
              <a:rPr sz="2000" spc="10" dirty="0">
                <a:latin typeface="Times New Roman"/>
                <a:cs typeface="Times New Roman"/>
              </a:rPr>
              <a:t> run()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00" spc="5" dirty="0">
                <a:latin typeface="Times New Roman"/>
                <a:cs typeface="Times New Roman"/>
              </a:rPr>
              <a:t>{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10">
                <a:latin typeface="Times New Roman"/>
                <a:cs typeface="Times New Roman"/>
              </a:rPr>
              <a:t>c=20+30</a:t>
            </a:r>
            <a:r>
              <a:rPr sz="2000" spc="10" smtClean="0">
                <a:latin typeface="Times New Roman"/>
                <a:cs typeface="Times New Roman"/>
              </a:rPr>
              <a:t>;</a:t>
            </a:r>
            <a:endParaRPr lang="en-US" sz="2000" spc="1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IN" sz="2000" dirty="0" err="1" smtClean="0">
                <a:latin typeface="Times New Roman"/>
                <a:cs typeface="Times New Roman"/>
              </a:rPr>
              <a:t>System.out.println</a:t>
            </a:r>
            <a:r>
              <a:rPr lang="en-IN" sz="2000" dirty="0" smtClean="0">
                <a:latin typeface="Times New Roman"/>
                <a:cs typeface="Times New Roman"/>
              </a:rPr>
              <a:t>("A</a:t>
            </a:r>
            <a:r>
              <a:rPr lang="en-IN" sz="2000" spc="-265" dirty="0" smtClean="0">
                <a:latin typeface="Times New Roman"/>
                <a:cs typeface="Times New Roman"/>
              </a:rPr>
              <a:t> </a:t>
            </a:r>
            <a:r>
              <a:rPr lang="en-IN" sz="2000" spc="10" dirty="0" smtClean="0">
                <a:latin typeface="Times New Roman"/>
                <a:cs typeface="Times New Roman"/>
              </a:rPr>
              <a:t>Thread"</a:t>
            </a:r>
            <a:r>
              <a:rPr lang="en-IN" sz="2000" spc="-95" dirty="0" smtClean="0">
                <a:latin typeface="Times New Roman"/>
                <a:cs typeface="Times New Roman"/>
              </a:rPr>
              <a:t> </a:t>
            </a:r>
            <a:r>
              <a:rPr lang="en-IN" sz="2000" spc="10" dirty="0" smtClean="0">
                <a:latin typeface="Times New Roman"/>
                <a:cs typeface="Times New Roman"/>
              </a:rPr>
              <a:t>+</a:t>
            </a:r>
            <a:r>
              <a:rPr lang="en-IN" sz="2000" dirty="0" smtClean="0">
                <a:latin typeface="Times New Roman"/>
                <a:cs typeface="Times New Roman"/>
              </a:rPr>
              <a:t> </a:t>
            </a:r>
            <a:r>
              <a:rPr lang="en-IN" sz="2000" spc="5" dirty="0" smtClean="0">
                <a:latin typeface="Times New Roman"/>
                <a:cs typeface="Times New Roman"/>
              </a:rPr>
              <a:t>c);</a:t>
            </a: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IN" sz="2000" spc="-40" dirty="0" err="1" smtClean="0">
                <a:latin typeface="Times New Roman"/>
                <a:cs typeface="Times New Roman"/>
              </a:rPr>
              <a:t>S</a:t>
            </a:r>
            <a:r>
              <a:rPr lang="en-IN" sz="2000" spc="-35" dirty="0" err="1" smtClean="0">
                <a:latin typeface="Times New Roman"/>
                <a:cs typeface="Times New Roman"/>
              </a:rPr>
              <a:t>y</a:t>
            </a:r>
            <a:r>
              <a:rPr lang="en-IN" sz="2000" spc="5" dirty="0" err="1" smtClean="0">
                <a:latin typeface="Times New Roman"/>
                <a:cs typeface="Times New Roman"/>
              </a:rPr>
              <a:t>s</a:t>
            </a:r>
            <a:r>
              <a:rPr lang="en-IN" sz="2000" spc="15" dirty="0" err="1" smtClean="0">
                <a:latin typeface="Times New Roman"/>
                <a:cs typeface="Times New Roman"/>
              </a:rPr>
              <a:t>t</a:t>
            </a:r>
            <a:r>
              <a:rPr lang="en-IN" sz="2000" spc="5" dirty="0" err="1" smtClean="0">
                <a:latin typeface="Times New Roman"/>
                <a:cs typeface="Times New Roman"/>
              </a:rPr>
              <a:t>e</a:t>
            </a:r>
            <a:r>
              <a:rPr lang="en-IN" sz="2000" spc="-10" dirty="0" err="1" smtClean="0">
                <a:latin typeface="Times New Roman"/>
                <a:cs typeface="Times New Roman"/>
              </a:rPr>
              <a:t>m</a:t>
            </a:r>
            <a:r>
              <a:rPr lang="en-IN" sz="2000" spc="5" dirty="0" err="1" smtClean="0">
                <a:latin typeface="Times New Roman"/>
                <a:cs typeface="Times New Roman"/>
              </a:rPr>
              <a:t>.ou</a:t>
            </a:r>
            <a:r>
              <a:rPr lang="en-IN" sz="2000" spc="15" dirty="0" err="1" smtClean="0">
                <a:latin typeface="Times New Roman"/>
                <a:cs typeface="Times New Roman"/>
              </a:rPr>
              <a:t>t</a:t>
            </a:r>
            <a:r>
              <a:rPr lang="en-IN" sz="2000" spc="5" dirty="0" err="1" smtClean="0">
                <a:latin typeface="Times New Roman"/>
                <a:cs typeface="Times New Roman"/>
              </a:rPr>
              <a:t>.p</a:t>
            </a:r>
            <a:r>
              <a:rPr lang="en-IN" sz="2000" spc="10" dirty="0" err="1" smtClean="0">
                <a:latin typeface="Times New Roman"/>
                <a:cs typeface="Times New Roman"/>
              </a:rPr>
              <a:t>r</a:t>
            </a:r>
            <a:r>
              <a:rPr lang="en-IN" sz="2000" spc="-15" dirty="0" err="1" smtClean="0">
                <a:latin typeface="Times New Roman"/>
                <a:cs typeface="Times New Roman"/>
              </a:rPr>
              <a:t>i</a:t>
            </a:r>
            <a:r>
              <a:rPr lang="en-IN" sz="2000" spc="5" dirty="0" err="1" smtClean="0">
                <a:latin typeface="Times New Roman"/>
                <a:cs typeface="Times New Roman"/>
              </a:rPr>
              <a:t>n</a:t>
            </a:r>
            <a:r>
              <a:rPr lang="en-IN" sz="2000" spc="15" dirty="0" err="1" smtClean="0">
                <a:latin typeface="Times New Roman"/>
                <a:cs typeface="Times New Roman"/>
              </a:rPr>
              <a:t>t</a:t>
            </a:r>
            <a:r>
              <a:rPr lang="en-IN" sz="2000" spc="-15" dirty="0" err="1" smtClean="0">
                <a:latin typeface="Times New Roman"/>
                <a:cs typeface="Times New Roman"/>
              </a:rPr>
              <a:t>l</a:t>
            </a:r>
            <a:r>
              <a:rPr lang="en-IN" sz="2000" spc="20" dirty="0" err="1" smtClean="0">
                <a:latin typeface="Times New Roman"/>
                <a:cs typeface="Times New Roman"/>
              </a:rPr>
              <a:t>n</a:t>
            </a:r>
            <a:r>
              <a:rPr lang="en-IN" sz="2000" spc="15" dirty="0" smtClean="0">
                <a:latin typeface="Times New Roman"/>
                <a:cs typeface="Times New Roman"/>
              </a:rPr>
              <a:t>(</a:t>
            </a:r>
            <a:r>
              <a:rPr lang="en-IN" sz="2000" spc="-30" dirty="0" smtClean="0">
                <a:latin typeface="Times New Roman"/>
                <a:cs typeface="Times New Roman"/>
              </a:rPr>
              <a:t>"</a:t>
            </a:r>
            <a:r>
              <a:rPr lang="en-IN" sz="2000" dirty="0" smtClean="0">
                <a:latin typeface="Times New Roman"/>
                <a:cs typeface="Times New Roman"/>
              </a:rPr>
              <a:t>E</a:t>
            </a:r>
            <a:r>
              <a:rPr lang="en-IN" sz="2000" spc="5" dirty="0" smtClean="0">
                <a:latin typeface="Times New Roman"/>
                <a:cs typeface="Times New Roman"/>
              </a:rPr>
              <a:t>x</a:t>
            </a:r>
            <a:r>
              <a:rPr lang="en-IN" sz="2000" spc="-20" dirty="0" smtClean="0">
                <a:latin typeface="Times New Roman"/>
                <a:cs typeface="Times New Roman"/>
              </a:rPr>
              <a:t>i</a:t>
            </a:r>
            <a:r>
              <a:rPr lang="en-IN" sz="2000" spc="15" dirty="0" smtClean="0">
                <a:latin typeface="Times New Roman"/>
                <a:cs typeface="Times New Roman"/>
              </a:rPr>
              <a:t>t</a:t>
            </a:r>
            <a:r>
              <a:rPr lang="en-IN" sz="2000" spc="-15" dirty="0" smtClean="0">
                <a:latin typeface="Times New Roman"/>
                <a:cs typeface="Times New Roman"/>
              </a:rPr>
              <a:t>i</a:t>
            </a:r>
            <a:r>
              <a:rPr lang="en-IN" sz="2000" spc="5" dirty="0" smtClean="0">
                <a:latin typeface="Times New Roman"/>
                <a:cs typeface="Times New Roman"/>
              </a:rPr>
              <a:t>ng</a:t>
            </a:r>
            <a:r>
              <a:rPr lang="en-IN" sz="2000" spc="-250" dirty="0" smtClean="0">
                <a:latin typeface="Times New Roman"/>
                <a:cs typeface="Times New Roman"/>
              </a:rPr>
              <a:t> </a:t>
            </a:r>
            <a:r>
              <a:rPr lang="en-IN" sz="2000" spc="10" dirty="0" smtClean="0">
                <a:latin typeface="Times New Roman"/>
                <a:cs typeface="Times New Roman"/>
              </a:rPr>
              <a:t>A</a:t>
            </a:r>
            <a:endParaRPr lang="en-IN" sz="2000" dirty="0" smtClean="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  <a:spcBef>
                <a:spcPts val="15"/>
              </a:spcBef>
            </a:pPr>
            <a:r>
              <a:rPr lang="en-IN" sz="2000" spc="5" dirty="0" smtClean="0">
                <a:latin typeface="Times New Roman"/>
                <a:cs typeface="Times New Roman"/>
              </a:rPr>
              <a:t>Thread");</a:t>
            </a:r>
            <a:endParaRPr lang="en-IN" sz="2000" dirty="0" smtClean="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lang="en-IN" sz="2000" spc="5" dirty="0" smtClean="0">
                <a:latin typeface="Times New Roman"/>
                <a:cs typeface="Times New Roman"/>
              </a:rPr>
              <a:t>}}</a:t>
            </a:r>
            <a:endParaRPr lang="en-IN" sz="2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IN" sz="2000" spc="5" dirty="0" smtClean="0">
                <a:latin typeface="Times New Roman"/>
                <a:cs typeface="Times New Roman"/>
              </a:rPr>
              <a:t>c</a:t>
            </a:r>
            <a:r>
              <a:rPr lang="en-IN" sz="2000" spc="-15" dirty="0" smtClean="0">
                <a:latin typeface="Times New Roman"/>
                <a:cs typeface="Times New Roman"/>
              </a:rPr>
              <a:t>l</a:t>
            </a:r>
            <a:r>
              <a:rPr lang="en-IN" sz="2000" spc="5" dirty="0" smtClean="0">
                <a:latin typeface="Times New Roman"/>
                <a:cs typeface="Times New Roman"/>
              </a:rPr>
              <a:t>a</a:t>
            </a:r>
            <a:r>
              <a:rPr lang="en-IN" sz="2000" spc="10" dirty="0" smtClean="0">
                <a:latin typeface="Times New Roman"/>
                <a:cs typeface="Times New Roman"/>
              </a:rPr>
              <a:t>s</a:t>
            </a:r>
            <a:r>
              <a:rPr lang="en-IN" sz="2000" spc="5" dirty="0" smtClean="0">
                <a:latin typeface="Times New Roman"/>
                <a:cs typeface="Times New Roman"/>
              </a:rPr>
              <a:t>s</a:t>
            </a:r>
            <a:r>
              <a:rPr lang="en-IN" sz="2000" spc="-30" dirty="0" smtClean="0">
                <a:latin typeface="Times New Roman"/>
                <a:cs typeface="Times New Roman"/>
              </a:rPr>
              <a:t> </a:t>
            </a:r>
            <a:r>
              <a:rPr lang="en-IN" sz="2000" spc="10" dirty="0" smtClean="0">
                <a:latin typeface="Times New Roman"/>
                <a:cs typeface="Times New Roman"/>
              </a:rPr>
              <a:t>B</a:t>
            </a:r>
            <a:r>
              <a:rPr lang="en-IN" sz="2000" spc="-10" dirty="0" smtClean="0">
                <a:latin typeface="Times New Roman"/>
                <a:cs typeface="Times New Roman"/>
              </a:rPr>
              <a:t> </a:t>
            </a:r>
            <a:r>
              <a:rPr lang="en-IN" sz="2000" spc="5" dirty="0" smtClean="0">
                <a:latin typeface="Times New Roman"/>
                <a:cs typeface="Times New Roman"/>
              </a:rPr>
              <a:t>ex</a:t>
            </a:r>
            <a:r>
              <a:rPr lang="en-IN" sz="2000" spc="15" dirty="0" smtClean="0">
                <a:latin typeface="Times New Roman"/>
                <a:cs typeface="Times New Roman"/>
              </a:rPr>
              <a:t>t</a:t>
            </a:r>
            <a:r>
              <a:rPr lang="en-IN" sz="2000" spc="5" dirty="0" smtClean="0">
                <a:latin typeface="Times New Roman"/>
                <a:cs typeface="Times New Roman"/>
              </a:rPr>
              <a:t>ends</a:t>
            </a:r>
            <a:r>
              <a:rPr lang="en-IN" sz="2000" spc="-135" dirty="0" smtClean="0">
                <a:latin typeface="Times New Roman"/>
                <a:cs typeface="Times New Roman"/>
              </a:rPr>
              <a:t> </a:t>
            </a:r>
            <a:r>
              <a:rPr lang="en-IN" sz="2000" spc="30" dirty="0" smtClean="0">
                <a:latin typeface="Times New Roman"/>
                <a:cs typeface="Times New Roman"/>
              </a:rPr>
              <a:t>T</a:t>
            </a:r>
            <a:r>
              <a:rPr lang="en-IN" sz="2000" spc="5" dirty="0" smtClean="0">
                <a:latin typeface="Times New Roman"/>
                <a:cs typeface="Times New Roman"/>
              </a:rPr>
              <a:t>h</a:t>
            </a:r>
            <a:r>
              <a:rPr lang="en-IN" sz="2000" spc="10" dirty="0" smtClean="0">
                <a:latin typeface="Times New Roman"/>
                <a:cs typeface="Times New Roman"/>
              </a:rPr>
              <a:t>r</a:t>
            </a:r>
            <a:r>
              <a:rPr lang="en-IN" sz="2000" spc="5" dirty="0" smtClean="0">
                <a:latin typeface="Times New Roman"/>
                <a:cs typeface="Times New Roman"/>
              </a:rPr>
              <a:t>e</a:t>
            </a:r>
            <a:r>
              <a:rPr lang="en-IN" sz="2000" spc="10" dirty="0" smtClean="0">
                <a:latin typeface="Times New Roman"/>
                <a:cs typeface="Times New Roman"/>
              </a:rPr>
              <a:t>a</a:t>
            </a:r>
            <a:r>
              <a:rPr lang="en-IN" sz="2000" spc="5" dirty="0" smtClean="0">
                <a:latin typeface="Times New Roman"/>
                <a:cs typeface="Times New Roman"/>
              </a:rPr>
              <a:t>d</a:t>
            </a:r>
            <a:endParaRPr lang="en-IN" sz="2000" dirty="0" smtClean="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  <a:spcBef>
                <a:spcPts val="15"/>
              </a:spcBef>
            </a:pPr>
            <a:r>
              <a:rPr lang="en-IN" sz="2000" spc="5" dirty="0" smtClean="0">
                <a:latin typeface="Times New Roman"/>
                <a:cs typeface="Times New Roman"/>
              </a:rPr>
              <a:t>{</a:t>
            </a:r>
            <a:endParaRPr lang="en-IN" sz="2000" dirty="0" smtClean="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lang="en-IN" sz="2000" dirty="0" smtClean="0">
                <a:latin typeface="Times New Roman"/>
                <a:cs typeface="Times New Roman"/>
              </a:rPr>
              <a:t>public</a:t>
            </a:r>
            <a:r>
              <a:rPr lang="en-IN" sz="2000" spc="-60" dirty="0" smtClean="0">
                <a:latin typeface="Times New Roman"/>
                <a:cs typeface="Times New Roman"/>
              </a:rPr>
              <a:t> </a:t>
            </a:r>
            <a:r>
              <a:rPr lang="en-IN" sz="2000" spc="-10" dirty="0" smtClean="0">
                <a:latin typeface="Times New Roman"/>
                <a:cs typeface="Times New Roman"/>
              </a:rPr>
              <a:t>void</a:t>
            </a:r>
            <a:r>
              <a:rPr lang="en-IN" sz="2000" spc="10" dirty="0" smtClean="0">
                <a:latin typeface="Times New Roman"/>
                <a:cs typeface="Times New Roman"/>
              </a:rPr>
              <a:t> run()</a:t>
            </a:r>
            <a:endParaRPr lang="en-IN" sz="2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IN" sz="2000" spc="5" dirty="0" smtClean="0">
                <a:latin typeface="Times New Roman"/>
                <a:cs typeface="Times New Roman"/>
              </a:rPr>
              <a:t>{</a:t>
            </a:r>
            <a:endParaRPr lang="en-IN" sz="2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IN" sz="2000" dirty="0" smtClean="0">
                <a:latin typeface="Times New Roman"/>
                <a:cs typeface="Times New Roman"/>
              </a:rPr>
              <a:t>float</a:t>
            </a:r>
            <a:r>
              <a:rPr lang="en-IN" sz="2000" spc="-90" dirty="0" smtClean="0">
                <a:latin typeface="Times New Roman"/>
                <a:cs typeface="Times New Roman"/>
              </a:rPr>
              <a:t> </a:t>
            </a:r>
            <a:r>
              <a:rPr lang="en-IN" sz="2000" spc="5" dirty="0" smtClean="0">
                <a:latin typeface="Times New Roman"/>
                <a:cs typeface="Times New Roman"/>
              </a:rPr>
              <a:t>d=((23*12)/3); </a:t>
            </a: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IN" sz="2000" dirty="0" err="1" smtClean="0">
                <a:latin typeface="Times New Roman"/>
                <a:cs typeface="Times New Roman"/>
              </a:rPr>
              <a:t>System.out.println</a:t>
            </a:r>
            <a:r>
              <a:rPr lang="en-IN" sz="2000" dirty="0" smtClean="0">
                <a:latin typeface="Times New Roman"/>
                <a:cs typeface="Times New Roman"/>
              </a:rPr>
              <a:t>("B</a:t>
            </a:r>
            <a:r>
              <a:rPr lang="en-IN" sz="2000" spc="-145" dirty="0" smtClean="0">
                <a:latin typeface="Times New Roman"/>
                <a:cs typeface="Times New Roman"/>
              </a:rPr>
              <a:t> </a:t>
            </a:r>
            <a:r>
              <a:rPr lang="en-IN" sz="2000" spc="10" dirty="0" smtClean="0">
                <a:latin typeface="Times New Roman"/>
                <a:cs typeface="Times New Roman"/>
              </a:rPr>
              <a:t>Thread"</a:t>
            </a:r>
            <a:r>
              <a:rPr lang="en-IN" sz="2000" spc="-95" dirty="0" smtClean="0">
                <a:latin typeface="Times New Roman"/>
                <a:cs typeface="Times New Roman"/>
              </a:rPr>
              <a:t> </a:t>
            </a:r>
            <a:r>
              <a:rPr lang="en-IN" sz="2000" spc="10" dirty="0" smtClean="0">
                <a:latin typeface="Times New Roman"/>
                <a:cs typeface="Times New Roman"/>
              </a:rPr>
              <a:t>+</a:t>
            </a:r>
            <a:r>
              <a:rPr lang="en-IN" sz="2000" spc="-5" dirty="0" smtClean="0">
                <a:latin typeface="Times New Roman"/>
                <a:cs typeface="Times New Roman"/>
              </a:rPr>
              <a:t> </a:t>
            </a:r>
            <a:r>
              <a:rPr lang="en-IN" sz="2000" spc="5" dirty="0" smtClean="0">
                <a:latin typeface="Times New Roman"/>
                <a:cs typeface="Times New Roman"/>
              </a:rPr>
              <a:t>d);</a:t>
            </a:r>
            <a:r>
              <a:rPr lang="en-IN" sz="2000" spc="-40" dirty="0" err="1" smtClean="0">
                <a:latin typeface="Times New Roman"/>
                <a:cs typeface="Times New Roman"/>
              </a:rPr>
              <a:t>S</a:t>
            </a:r>
            <a:r>
              <a:rPr lang="en-IN" sz="2000" spc="-35" dirty="0" err="1" smtClean="0">
                <a:latin typeface="Times New Roman"/>
                <a:cs typeface="Times New Roman"/>
              </a:rPr>
              <a:t>y</a:t>
            </a:r>
            <a:r>
              <a:rPr lang="en-IN" sz="2000" spc="5" dirty="0" err="1" smtClean="0">
                <a:latin typeface="Times New Roman"/>
                <a:cs typeface="Times New Roman"/>
              </a:rPr>
              <a:t>s</a:t>
            </a:r>
            <a:r>
              <a:rPr lang="en-IN" sz="2000" spc="15" dirty="0" err="1" smtClean="0">
                <a:latin typeface="Times New Roman"/>
                <a:cs typeface="Times New Roman"/>
              </a:rPr>
              <a:t>t</a:t>
            </a:r>
            <a:r>
              <a:rPr lang="en-IN" sz="2000" spc="5" dirty="0" err="1" smtClean="0">
                <a:latin typeface="Times New Roman"/>
                <a:cs typeface="Times New Roman"/>
              </a:rPr>
              <a:t>e</a:t>
            </a:r>
            <a:r>
              <a:rPr lang="en-IN" sz="2000" spc="-10" dirty="0" err="1" smtClean="0">
                <a:latin typeface="Times New Roman"/>
                <a:cs typeface="Times New Roman"/>
              </a:rPr>
              <a:t>m</a:t>
            </a:r>
            <a:r>
              <a:rPr lang="en-IN" sz="2000" spc="5" dirty="0" err="1" smtClean="0">
                <a:latin typeface="Times New Roman"/>
                <a:cs typeface="Times New Roman"/>
              </a:rPr>
              <a:t>.ou</a:t>
            </a:r>
            <a:r>
              <a:rPr lang="en-IN" sz="2000" spc="15" dirty="0" err="1" smtClean="0">
                <a:latin typeface="Times New Roman"/>
                <a:cs typeface="Times New Roman"/>
              </a:rPr>
              <a:t>t</a:t>
            </a:r>
            <a:r>
              <a:rPr lang="en-IN" sz="2000" spc="5" dirty="0" err="1" smtClean="0">
                <a:latin typeface="Times New Roman"/>
                <a:cs typeface="Times New Roman"/>
              </a:rPr>
              <a:t>.p</a:t>
            </a:r>
            <a:r>
              <a:rPr lang="en-IN" sz="2000" spc="10" dirty="0" err="1" smtClean="0">
                <a:latin typeface="Times New Roman"/>
                <a:cs typeface="Times New Roman"/>
              </a:rPr>
              <a:t>r</a:t>
            </a:r>
            <a:r>
              <a:rPr lang="en-IN" sz="2000" spc="-15" dirty="0" err="1" smtClean="0">
                <a:latin typeface="Times New Roman"/>
                <a:cs typeface="Times New Roman"/>
              </a:rPr>
              <a:t>i</a:t>
            </a:r>
            <a:r>
              <a:rPr lang="en-IN" sz="2000" spc="5" dirty="0" err="1" smtClean="0">
                <a:latin typeface="Times New Roman"/>
                <a:cs typeface="Times New Roman"/>
              </a:rPr>
              <a:t>n</a:t>
            </a:r>
            <a:r>
              <a:rPr lang="en-IN" sz="2000" spc="15" dirty="0" err="1" smtClean="0">
                <a:latin typeface="Times New Roman"/>
                <a:cs typeface="Times New Roman"/>
              </a:rPr>
              <a:t>t</a:t>
            </a:r>
            <a:r>
              <a:rPr lang="en-IN" sz="2000" spc="-15" dirty="0" err="1" smtClean="0">
                <a:latin typeface="Times New Roman"/>
                <a:cs typeface="Times New Roman"/>
              </a:rPr>
              <a:t>l</a:t>
            </a:r>
            <a:r>
              <a:rPr lang="en-IN" sz="2000" spc="20" dirty="0" err="1" smtClean="0">
                <a:latin typeface="Times New Roman"/>
                <a:cs typeface="Times New Roman"/>
              </a:rPr>
              <a:t>n</a:t>
            </a:r>
            <a:r>
              <a:rPr lang="en-IN" sz="2000" spc="15" dirty="0" smtClean="0">
                <a:latin typeface="Times New Roman"/>
                <a:cs typeface="Times New Roman"/>
              </a:rPr>
              <a:t>(</a:t>
            </a:r>
            <a:r>
              <a:rPr lang="en-IN" sz="2000" spc="-30" dirty="0" smtClean="0">
                <a:latin typeface="Times New Roman"/>
                <a:cs typeface="Times New Roman"/>
              </a:rPr>
              <a:t>"</a:t>
            </a:r>
            <a:r>
              <a:rPr lang="en-IN" sz="2000" dirty="0" smtClean="0">
                <a:latin typeface="Times New Roman"/>
                <a:cs typeface="Times New Roman"/>
              </a:rPr>
              <a:t>E</a:t>
            </a:r>
            <a:r>
              <a:rPr lang="en-IN" sz="2000" spc="5" dirty="0" smtClean="0">
                <a:latin typeface="Times New Roman"/>
                <a:cs typeface="Times New Roman"/>
              </a:rPr>
              <a:t>x</a:t>
            </a:r>
            <a:r>
              <a:rPr lang="en-IN" sz="2000" spc="-20" dirty="0" smtClean="0">
                <a:latin typeface="Times New Roman"/>
                <a:cs typeface="Times New Roman"/>
              </a:rPr>
              <a:t>i</a:t>
            </a:r>
            <a:r>
              <a:rPr lang="en-IN" sz="2000" spc="15" dirty="0" smtClean="0">
                <a:latin typeface="Times New Roman"/>
                <a:cs typeface="Times New Roman"/>
              </a:rPr>
              <a:t>t</a:t>
            </a:r>
            <a:r>
              <a:rPr lang="en-IN" sz="2000" spc="-15" dirty="0" smtClean="0">
                <a:latin typeface="Times New Roman"/>
                <a:cs typeface="Times New Roman"/>
              </a:rPr>
              <a:t>i</a:t>
            </a:r>
            <a:r>
              <a:rPr lang="en-IN" sz="2000" spc="5" dirty="0" smtClean="0">
                <a:latin typeface="Times New Roman"/>
                <a:cs typeface="Times New Roman"/>
              </a:rPr>
              <a:t>ng</a:t>
            </a:r>
            <a:r>
              <a:rPr lang="en-IN" sz="2000" spc="-145" dirty="0" smtClean="0">
                <a:latin typeface="Times New Roman"/>
                <a:cs typeface="Times New Roman"/>
              </a:rPr>
              <a:t> </a:t>
            </a:r>
            <a:r>
              <a:rPr lang="en-IN" sz="2000" spc="10" dirty="0" smtClean="0">
                <a:latin typeface="Times New Roman"/>
                <a:cs typeface="Times New Roman"/>
              </a:rPr>
              <a:t>B</a:t>
            </a:r>
            <a:endParaRPr lang="en-IN" sz="2000" dirty="0" smtClean="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  <a:spcBef>
                <a:spcPts val="15"/>
              </a:spcBef>
            </a:pPr>
            <a:r>
              <a:rPr lang="en-IN" sz="2000" spc="5" dirty="0" smtClean="0">
                <a:latin typeface="Times New Roman"/>
                <a:cs typeface="Times New Roman"/>
              </a:rPr>
              <a:t>Thread");</a:t>
            </a:r>
            <a:endParaRPr lang="en-IN" sz="2000" dirty="0" smtClean="0">
              <a:latin typeface="Times New Roman"/>
              <a:cs typeface="Times New Roman"/>
            </a:endParaRPr>
          </a:p>
          <a:p>
            <a:pPr marL="520065">
              <a:lnSpc>
                <a:spcPts val="2390"/>
              </a:lnSpc>
            </a:pPr>
            <a:r>
              <a:rPr lang="en-IN" sz="2000" spc="10" dirty="0" smtClean="0">
                <a:latin typeface="Times New Roman"/>
                <a:cs typeface="Times New Roman"/>
              </a:rPr>
              <a:t>}}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644" y="2362200"/>
            <a:ext cx="3063875" cy="3225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19498" y="1320546"/>
            <a:ext cx="4795902" cy="374294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14"/>
              </a:spcBef>
            </a:pPr>
            <a:r>
              <a:rPr sz="2000" spc="-5" dirty="0">
                <a:latin typeface="Times New Roman"/>
                <a:cs typeface="Times New Roman"/>
              </a:rPr>
              <a:t>public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multithread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sz="2000" spc="5" smtClean="0">
                <a:latin typeface="Times New Roman"/>
                <a:cs typeface="Times New Roman"/>
              </a:rPr>
              <a:t>{</a:t>
            </a:r>
            <a:endParaRPr lang="en-US" sz="2000" spc="5" dirty="0" smtClean="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lang="en-IN" sz="2000" spc="-5" dirty="0" smtClean="0">
                <a:latin typeface="Times New Roman"/>
                <a:cs typeface="Times New Roman"/>
              </a:rPr>
              <a:t>public</a:t>
            </a:r>
            <a:r>
              <a:rPr lang="en-IN" sz="2000" spc="-40" dirty="0" smtClean="0">
                <a:latin typeface="Times New Roman"/>
                <a:cs typeface="Times New Roman"/>
              </a:rPr>
              <a:t> </a:t>
            </a:r>
            <a:r>
              <a:rPr lang="en-IN" sz="2000" spc="5" dirty="0" smtClean="0">
                <a:latin typeface="Times New Roman"/>
                <a:cs typeface="Times New Roman"/>
              </a:rPr>
              <a:t>static</a:t>
            </a:r>
            <a:r>
              <a:rPr lang="en-IN" sz="2000" spc="-70" dirty="0" smtClean="0">
                <a:latin typeface="Times New Roman"/>
                <a:cs typeface="Times New Roman"/>
              </a:rPr>
              <a:t> </a:t>
            </a:r>
            <a:r>
              <a:rPr lang="en-IN" sz="2000" spc="-10" dirty="0" smtClean="0">
                <a:latin typeface="Times New Roman"/>
                <a:cs typeface="Times New Roman"/>
              </a:rPr>
              <a:t>void </a:t>
            </a:r>
            <a:r>
              <a:rPr lang="en-IN" sz="2000" dirty="0" smtClean="0">
                <a:latin typeface="Times New Roman"/>
                <a:cs typeface="Times New Roman"/>
              </a:rPr>
              <a:t>main(String[]</a:t>
            </a:r>
            <a:r>
              <a:rPr lang="en-IN" sz="2000" spc="-35" dirty="0" smtClean="0">
                <a:latin typeface="Times New Roman"/>
                <a:cs typeface="Times New Roman"/>
              </a:rPr>
              <a:t> </a:t>
            </a:r>
            <a:r>
              <a:rPr lang="en-IN" sz="2000" spc="-10" dirty="0" err="1" smtClean="0">
                <a:latin typeface="Times New Roman"/>
                <a:cs typeface="Times New Roman"/>
              </a:rPr>
              <a:t>arg</a:t>
            </a:r>
            <a:r>
              <a:rPr lang="en-IN" sz="2000" spc="-10" dirty="0" smtClean="0">
                <a:latin typeface="Times New Roman"/>
                <a:cs typeface="Times New Roman"/>
              </a:rPr>
              <a:t>)</a:t>
            </a:r>
          </a:p>
          <a:p>
            <a:pPr marL="12700" marR="895350">
              <a:lnSpc>
                <a:spcPct val="100600"/>
              </a:lnSpc>
              <a:spcBef>
                <a:spcPts val="105"/>
              </a:spcBef>
            </a:pPr>
            <a:r>
              <a:rPr lang="en-IN" sz="2000" spc="-5" dirty="0" smtClean="0"/>
              <a:t>String </a:t>
            </a:r>
            <a:r>
              <a:rPr lang="en-IN" sz="2000" spc="-10" dirty="0" err="1" smtClean="0"/>
              <a:t>str</a:t>
            </a:r>
            <a:r>
              <a:rPr lang="en-IN" sz="2000" spc="-10" dirty="0" smtClean="0"/>
              <a:t>="Welcome"; </a:t>
            </a:r>
            <a:r>
              <a:rPr lang="en-IN" sz="2000" spc="-5" dirty="0" smtClean="0"/>
              <a:t> </a:t>
            </a:r>
            <a:r>
              <a:rPr lang="en-IN" sz="2000" spc="-5" dirty="0" err="1" smtClean="0"/>
              <a:t>System.out.println</a:t>
            </a:r>
            <a:r>
              <a:rPr lang="en-IN" sz="2000" spc="-5" dirty="0" smtClean="0"/>
              <a:t>("String"+</a:t>
            </a:r>
            <a:r>
              <a:rPr lang="en-IN" sz="2000" spc="-5" dirty="0" err="1" smtClean="0"/>
              <a:t>str</a:t>
            </a:r>
            <a:r>
              <a:rPr lang="en-IN" sz="2000" spc="-5" dirty="0" smtClean="0"/>
              <a:t>); </a:t>
            </a:r>
            <a:r>
              <a:rPr lang="en-IN" sz="2000" spc="-484" dirty="0" smtClean="0"/>
              <a:t> </a:t>
            </a:r>
            <a:r>
              <a:rPr lang="en-IN" sz="2000" spc="10" dirty="0" smtClean="0"/>
              <a:t>A</a:t>
            </a:r>
            <a:r>
              <a:rPr lang="en-IN" sz="2000" spc="-120" dirty="0" smtClean="0"/>
              <a:t> </a:t>
            </a:r>
            <a:r>
              <a:rPr lang="en-IN" sz="2000" spc="5" dirty="0" err="1" smtClean="0"/>
              <a:t>a</a:t>
            </a:r>
            <a:r>
              <a:rPr lang="en-IN" sz="2000" spc="10" dirty="0" smtClean="0"/>
              <a:t> </a:t>
            </a:r>
            <a:r>
              <a:rPr lang="en-IN" sz="2000" spc="5" dirty="0" smtClean="0"/>
              <a:t>=</a:t>
            </a:r>
            <a:r>
              <a:rPr lang="en-IN" sz="2000" spc="-25" dirty="0" smtClean="0"/>
              <a:t> </a:t>
            </a:r>
            <a:r>
              <a:rPr lang="en-IN" sz="2000" spc="5" dirty="0" smtClean="0"/>
              <a:t>new</a:t>
            </a:r>
            <a:r>
              <a:rPr lang="en-IN" sz="2000" spc="-155" dirty="0" smtClean="0"/>
              <a:t> </a:t>
            </a:r>
            <a:r>
              <a:rPr lang="en-IN" sz="2000" spc="-45" dirty="0" smtClean="0"/>
              <a:t>A</a:t>
            </a:r>
            <a:r>
              <a:rPr lang="en-IN" sz="2000" spc="15" dirty="0" smtClean="0"/>
              <a:t>()</a:t>
            </a:r>
            <a:r>
              <a:rPr lang="en-IN" sz="2000" dirty="0" smtClean="0"/>
              <a:t>;</a:t>
            </a:r>
          </a:p>
          <a:p>
            <a:pPr marL="12700">
              <a:lnSpc>
                <a:spcPts val="2375"/>
              </a:lnSpc>
            </a:pPr>
            <a:r>
              <a:rPr lang="en-IN" sz="2000" spc="10" dirty="0" smtClean="0"/>
              <a:t>B</a:t>
            </a:r>
            <a:r>
              <a:rPr lang="en-IN" sz="2000" spc="-35" dirty="0" smtClean="0"/>
              <a:t> </a:t>
            </a:r>
            <a:r>
              <a:rPr lang="en-IN" sz="2000" spc="5" dirty="0" err="1" smtClean="0"/>
              <a:t>b</a:t>
            </a:r>
            <a:r>
              <a:rPr lang="en-IN" sz="2000" spc="5" dirty="0" smtClean="0"/>
              <a:t>=</a:t>
            </a:r>
            <a:r>
              <a:rPr lang="en-IN" sz="2000" spc="-35" dirty="0" smtClean="0"/>
              <a:t> </a:t>
            </a:r>
            <a:r>
              <a:rPr lang="en-IN" sz="2000" spc="10" dirty="0" smtClean="0"/>
              <a:t>new</a:t>
            </a:r>
            <a:r>
              <a:rPr lang="en-IN" sz="2000" spc="-30" dirty="0" smtClean="0"/>
              <a:t> </a:t>
            </a:r>
            <a:r>
              <a:rPr lang="en-IN" sz="2000" spc="5" dirty="0" smtClean="0"/>
              <a:t>B();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IN" sz="2000" spc="5" dirty="0" err="1" smtClean="0"/>
              <a:t>b.start</a:t>
            </a:r>
            <a:r>
              <a:rPr lang="en-IN" sz="2000" spc="5" dirty="0" smtClean="0"/>
              <a:t>();</a:t>
            </a:r>
          </a:p>
          <a:p>
            <a:pPr marL="12700">
              <a:lnSpc>
                <a:spcPts val="2390"/>
              </a:lnSpc>
              <a:spcBef>
                <a:spcPts val="15"/>
              </a:spcBef>
            </a:pPr>
            <a:r>
              <a:rPr lang="en-IN" sz="2000" dirty="0" err="1" smtClean="0"/>
              <a:t>a.start</a:t>
            </a:r>
            <a:r>
              <a:rPr lang="en-IN" sz="2000" dirty="0" smtClean="0"/>
              <a:t>();</a:t>
            </a:r>
          </a:p>
          <a:p>
            <a:pPr marL="12700">
              <a:lnSpc>
                <a:spcPts val="2390"/>
              </a:lnSpc>
            </a:pPr>
            <a:r>
              <a:rPr lang="en-IN" sz="2000" spc="-40" dirty="0" err="1" smtClean="0"/>
              <a:t>S</a:t>
            </a:r>
            <a:r>
              <a:rPr lang="en-IN" sz="2000" spc="-35" dirty="0" err="1" smtClean="0"/>
              <a:t>y</a:t>
            </a:r>
            <a:r>
              <a:rPr lang="en-IN" sz="2000" spc="5" dirty="0" err="1" smtClean="0"/>
              <a:t>s</a:t>
            </a:r>
            <a:r>
              <a:rPr lang="en-IN" sz="2000" spc="15" dirty="0" err="1" smtClean="0"/>
              <a:t>t</a:t>
            </a:r>
            <a:r>
              <a:rPr lang="en-IN" sz="2000" spc="5" dirty="0" err="1" smtClean="0"/>
              <a:t>e</a:t>
            </a:r>
            <a:r>
              <a:rPr lang="en-IN" sz="2000" spc="-10" dirty="0" err="1" smtClean="0"/>
              <a:t>m</a:t>
            </a:r>
            <a:r>
              <a:rPr lang="en-IN" sz="2000" spc="5" dirty="0" err="1" smtClean="0"/>
              <a:t>.ou</a:t>
            </a:r>
            <a:r>
              <a:rPr lang="en-IN" sz="2000" spc="15" dirty="0" err="1" smtClean="0"/>
              <a:t>t</a:t>
            </a:r>
            <a:r>
              <a:rPr lang="en-IN" sz="2000" spc="5" dirty="0" err="1" smtClean="0"/>
              <a:t>.p</a:t>
            </a:r>
            <a:r>
              <a:rPr lang="en-IN" sz="2000" spc="10" dirty="0" err="1" smtClean="0"/>
              <a:t>r</a:t>
            </a:r>
            <a:r>
              <a:rPr lang="en-IN" sz="2000" spc="-15" dirty="0" err="1" smtClean="0"/>
              <a:t>i</a:t>
            </a:r>
            <a:r>
              <a:rPr lang="en-IN" sz="2000" spc="5" dirty="0" err="1" smtClean="0"/>
              <a:t>n</a:t>
            </a:r>
            <a:r>
              <a:rPr lang="en-IN" sz="2000" spc="15" dirty="0" err="1" smtClean="0"/>
              <a:t>t</a:t>
            </a:r>
            <a:r>
              <a:rPr lang="en-IN" sz="2000" spc="-15" dirty="0" err="1" smtClean="0"/>
              <a:t>l</a:t>
            </a:r>
            <a:r>
              <a:rPr lang="en-IN" sz="2000" spc="20" dirty="0" err="1" smtClean="0"/>
              <a:t>n</a:t>
            </a:r>
            <a:r>
              <a:rPr lang="en-IN" sz="2000" spc="15" dirty="0" smtClean="0"/>
              <a:t>(</a:t>
            </a:r>
            <a:r>
              <a:rPr lang="en-IN" sz="2000" spc="-30" dirty="0" smtClean="0"/>
              <a:t>"</a:t>
            </a:r>
            <a:r>
              <a:rPr lang="en-IN" sz="2000" dirty="0" smtClean="0"/>
              <a:t>E</a:t>
            </a:r>
            <a:r>
              <a:rPr lang="en-IN" sz="2000" spc="5" dirty="0" smtClean="0"/>
              <a:t>x</a:t>
            </a:r>
            <a:r>
              <a:rPr lang="en-IN" sz="2000" spc="-20" dirty="0" smtClean="0"/>
              <a:t>i</a:t>
            </a:r>
            <a:r>
              <a:rPr lang="en-IN" sz="2000" spc="15" dirty="0" smtClean="0"/>
              <a:t>t</a:t>
            </a:r>
            <a:r>
              <a:rPr lang="en-IN" sz="2000" spc="-15" dirty="0" smtClean="0"/>
              <a:t>i</a:t>
            </a:r>
            <a:r>
              <a:rPr lang="en-IN" sz="2000" spc="5" dirty="0" smtClean="0"/>
              <a:t>ng</a:t>
            </a:r>
            <a:r>
              <a:rPr lang="en-IN" sz="2000" spc="-145" dirty="0" smtClean="0"/>
              <a:t> </a:t>
            </a:r>
            <a:r>
              <a:rPr lang="en-IN" sz="2000" spc="15" dirty="0" smtClean="0"/>
              <a:t>M</a:t>
            </a:r>
            <a:r>
              <a:rPr lang="en-IN" sz="2000" spc="10" dirty="0" smtClean="0"/>
              <a:t>a</a:t>
            </a:r>
            <a:r>
              <a:rPr lang="en-IN" sz="2000" spc="-15" dirty="0" smtClean="0"/>
              <a:t>i</a:t>
            </a:r>
            <a:r>
              <a:rPr lang="en-IN" sz="2000" spc="5" dirty="0" smtClean="0"/>
              <a:t>n</a:t>
            </a:r>
            <a:r>
              <a:rPr lang="en-IN" sz="2000" spc="-35" dirty="0" smtClean="0"/>
              <a:t> </a:t>
            </a:r>
            <a:r>
              <a:rPr lang="en-IN" sz="2000" spc="-15" dirty="0" smtClean="0"/>
              <a:t>m</a:t>
            </a:r>
            <a:r>
              <a:rPr lang="en-IN" sz="2000" spc="5" dirty="0" smtClean="0"/>
              <a:t>e</a:t>
            </a:r>
            <a:r>
              <a:rPr lang="en-IN" sz="2000" spc="20" dirty="0" smtClean="0"/>
              <a:t>t</a:t>
            </a:r>
            <a:r>
              <a:rPr lang="en-IN" sz="2000" spc="5" dirty="0" smtClean="0"/>
              <a:t>hod</a:t>
            </a:r>
            <a:r>
              <a:rPr lang="en-IN" sz="2000" spc="5" dirty="0" smtClean="0">
                <a:latin typeface="Times New Roman"/>
                <a:cs typeface="Times New Roman"/>
              </a:rPr>
              <a:t>"</a:t>
            </a:r>
            <a:r>
              <a:rPr lang="en-IN" sz="2000" spc="20" dirty="0" smtClean="0">
                <a:latin typeface="Times New Roman"/>
                <a:cs typeface="Times New Roman"/>
              </a:rPr>
              <a:t>)</a:t>
            </a:r>
            <a:r>
              <a:rPr lang="en-IN" sz="2000" dirty="0" smtClean="0">
                <a:latin typeface="Times New Roman"/>
                <a:cs typeface="Times New Roman"/>
              </a:rPr>
              <a:t>;</a:t>
            </a:r>
          </a:p>
          <a:p>
            <a:pPr marL="12700">
              <a:lnSpc>
                <a:spcPts val="2390"/>
              </a:lnSpc>
            </a:pPr>
            <a:r>
              <a:rPr lang="en-US" sz="2000" spc="5" dirty="0" smtClean="0"/>
              <a:t>}</a:t>
            </a:r>
            <a:endParaRPr lang="en-IN" sz="2000" spc="5" dirty="0" smtClean="0"/>
          </a:p>
          <a:p>
            <a:pPr marL="12700">
              <a:lnSpc>
                <a:spcPts val="2390"/>
              </a:lnSpc>
            </a:pP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000" y="3276600"/>
            <a:ext cx="4011295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3849370" algn="l"/>
              </a:tabLst>
            </a:pPr>
            <a:r>
              <a:rPr sz="3000" spc="7" baseline="-6944" smtClean="0">
                <a:latin typeface="Times New Roman"/>
                <a:cs typeface="Times New Roman"/>
              </a:rPr>
              <a:t>}</a:t>
            </a:r>
            <a:endParaRPr sz="3000" baseline="-694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8633" y="278333"/>
            <a:ext cx="2492375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</a:t>
            </a:r>
            <a:r>
              <a:rPr sz="17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7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yield,</a:t>
            </a:r>
            <a:r>
              <a:rPr sz="1700" b="1" u="heavy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stop</a:t>
            </a:r>
            <a:r>
              <a:rPr sz="17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7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sleep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609600"/>
            <a:ext cx="3505200" cy="5641928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b="1" spc="10" dirty="0">
                <a:latin typeface="Times New Roman"/>
                <a:cs typeface="Times New Roman"/>
              </a:rPr>
              <a:t>class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25" dirty="0">
                <a:latin typeface="Times New Roman"/>
                <a:cs typeface="Times New Roman"/>
              </a:rPr>
              <a:t>A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extends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Thread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b="1" spc="-5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400" b="1" spc="5" dirty="0">
                <a:latin typeface="Times New Roman"/>
                <a:cs typeface="Times New Roman"/>
              </a:rPr>
              <a:t>public</a:t>
            </a:r>
            <a:r>
              <a:rPr sz="1400" b="1" spc="60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Times New Roman"/>
                <a:cs typeface="Times New Roman"/>
              </a:rPr>
              <a:t>void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run()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-5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400" b="1" spc="20" dirty="0">
                <a:latin typeface="Times New Roman"/>
                <a:cs typeface="Times New Roman"/>
              </a:rPr>
              <a:t>for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(int</a:t>
            </a:r>
            <a:r>
              <a:rPr sz="1400" b="1" spc="60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Times New Roman"/>
                <a:cs typeface="Times New Roman"/>
              </a:rPr>
              <a:t>=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Times New Roman"/>
                <a:cs typeface="Times New Roman"/>
              </a:rPr>
              <a:t>5;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i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Times New Roman"/>
                <a:cs typeface="Times New Roman"/>
              </a:rPr>
              <a:t>&gt;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Times New Roman"/>
                <a:cs typeface="Times New Roman"/>
              </a:rPr>
              <a:t>0;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i--)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400" b="1" spc="10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2700" marR="2168525">
              <a:lnSpc>
                <a:spcPts val="1580"/>
              </a:lnSpc>
              <a:spcBef>
                <a:spcPts val="55"/>
              </a:spcBef>
            </a:pP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10" dirty="0">
                <a:latin typeface="Times New Roman"/>
                <a:cs typeface="Times New Roman"/>
              </a:rPr>
              <a:t>f(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25" dirty="0">
                <a:latin typeface="Times New Roman"/>
                <a:cs typeface="Times New Roman"/>
              </a:rPr>
              <a:t>==</a:t>
            </a:r>
            <a:r>
              <a:rPr sz="1400" b="1" spc="30" dirty="0">
                <a:latin typeface="Times New Roman"/>
                <a:cs typeface="Times New Roman"/>
              </a:rPr>
              <a:t>4</a:t>
            </a:r>
            <a:r>
              <a:rPr sz="1400" b="1" spc="10" dirty="0">
                <a:latin typeface="Times New Roman"/>
                <a:cs typeface="Times New Roman"/>
              </a:rPr>
              <a:t>)  </a:t>
            </a:r>
            <a:r>
              <a:rPr sz="1400" b="1" spc="5" dirty="0">
                <a:latin typeface="Times New Roman"/>
                <a:cs typeface="Times New Roman"/>
              </a:rPr>
              <a:t>yield();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600" b="1" spc="-10" dirty="0">
                <a:latin typeface="Times New Roman"/>
                <a:cs typeface="Times New Roman"/>
              </a:rPr>
              <a:t>System.out.println("A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Thread"</a:t>
            </a:r>
            <a:r>
              <a:rPr sz="1600" b="1" spc="7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+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i);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400" b="1" spc="10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-25" dirty="0">
                <a:latin typeface="Times New Roman"/>
                <a:cs typeface="Times New Roman"/>
              </a:rPr>
              <a:t>Sy</a:t>
            </a:r>
            <a:r>
              <a:rPr sz="1600" b="1" spc="-5" dirty="0">
                <a:latin typeface="Times New Roman"/>
                <a:cs typeface="Times New Roman"/>
              </a:rPr>
              <a:t>st</a:t>
            </a:r>
            <a:r>
              <a:rPr sz="1600" b="1" dirty="0">
                <a:latin typeface="Times New Roman"/>
                <a:cs typeface="Times New Roman"/>
              </a:rPr>
              <a:t>e</a:t>
            </a:r>
            <a:r>
              <a:rPr sz="1600" b="1" spc="-25" dirty="0">
                <a:latin typeface="Times New Roman"/>
                <a:cs typeface="Times New Roman"/>
              </a:rPr>
              <a:t>m</a:t>
            </a:r>
            <a:r>
              <a:rPr sz="1600" b="1" spc="-15" dirty="0">
                <a:latin typeface="Times New Roman"/>
                <a:cs typeface="Times New Roman"/>
              </a:rPr>
              <a:t>.</a:t>
            </a:r>
            <a:r>
              <a:rPr sz="1600" b="1" spc="10" dirty="0">
                <a:latin typeface="Times New Roman"/>
                <a:cs typeface="Times New Roman"/>
              </a:rPr>
              <a:t>o</a:t>
            </a:r>
            <a:r>
              <a:rPr sz="1600" b="1" spc="-25" dirty="0">
                <a:latin typeface="Times New Roman"/>
                <a:cs typeface="Times New Roman"/>
              </a:rPr>
              <a:t>u</a:t>
            </a:r>
            <a:r>
              <a:rPr sz="1600" b="1" spc="-5" dirty="0">
                <a:latin typeface="Times New Roman"/>
                <a:cs typeface="Times New Roman"/>
              </a:rPr>
              <a:t>t</a:t>
            </a:r>
            <a:r>
              <a:rPr sz="1600" b="1" spc="-15" dirty="0">
                <a:latin typeface="Times New Roman"/>
                <a:cs typeface="Times New Roman"/>
              </a:rPr>
              <a:t>.</a:t>
            </a:r>
            <a:r>
              <a:rPr sz="1600" b="1" spc="-25" dirty="0">
                <a:latin typeface="Times New Roman"/>
                <a:cs typeface="Times New Roman"/>
              </a:rPr>
              <a:t>p</a:t>
            </a:r>
            <a:r>
              <a:rPr sz="1600" b="1" spc="5" dirty="0">
                <a:latin typeface="Times New Roman"/>
                <a:cs typeface="Times New Roman"/>
              </a:rPr>
              <a:t>r</a:t>
            </a:r>
            <a:r>
              <a:rPr sz="1600" b="1" spc="-15" dirty="0">
                <a:latin typeface="Times New Roman"/>
                <a:cs typeface="Times New Roman"/>
              </a:rPr>
              <a:t>i</a:t>
            </a:r>
            <a:r>
              <a:rPr sz="1600" b="1" spc="-25" dirty="0">
                <a:latin typeface="Times New Roman"/>
                <a:cs typeface="Times New Roman"/>
              </a:rPr>
              <a:t>n</a:t>
            </a:r>
            <a:r>
              <a:rPr sz="1600" b="1" spc="-5" dirty="0">
                <a:latin typeface="Times New Roman"/>
                <a:cs typeface="Times New Roman"/>
              </a:rPr>
              <a:t>t</a:t>
            </a:r>
            <a:r>
              <a:rPr sz="1600" b="1" spc="-15" dirty="0">
                <a:latin typeface="Times New Roman"/>
                <a:cs typeface="Times New Roman"/>
              </a:rPr>
              <a:t>l</a:t>
            </a:r>
            <a:r>
              <a:rPr sz="1600" b="1" spc="-20" dirty="0">
                <a:latin typeface="Times New Roman"/>
                <a:cs typeface="Times New Roman"/>
              </a:rPr>
              <a:t>n</a:t>
            </a:r>
            <a:r>
              <a:rPr sz="1600" b="1" spc="-5" dirty="0">
                <a:latin typeface="Times New Roman"/>
                <a:cs typeface="Times New Roman"/>
              </a:rPr>
              <a:t>(</a:t>
            </a:r>
            <a:r>
              <a:rPr sz="1600" b="1" spc="-25" dirty="0">
                <a:latin typeface="Times New Roman"/>
                <a:cs typeface="Times New Roman"/>
              </a:rPr>
              <a:t>"</a:t>
            </a:r>
            <a:r>
              <a:rPr sz="1600" b="1" spc="20" dirty="0">
                <a:latin typeface="Times New Roman"/>
                <a:cs typeface="Times New Roman"/>
              </a:rPr>
              <a:t>E</a:t>
            </a:r>
            <a:r>
              <a:rPr sz="1600" b="1" spc="-25" dirty="0">
                <a:latin typeface="Times New Roman"/>
                <a:cs typeface="Times New Roman"/>
              </a:rPr>
              <a:t>x</a:t>
            </a:r>
            <a:r>
              <a:rPr sz="1600" b="1" spc="-15" dirty="0">
                <a:latin typeface="Times New Roman"/>
                <a:cs typeface="Times New Roman"/>
              </a:rPr>
              <a:t>i</a:t>
            </a:r>
            <a:r>
              <a:rPr sz="1600" b="1" spc="25" dirty="0">
                <a:latin typeface="Times New Roman"/>
                <a:cs typeface="Times New Roman"/>
              </a:rPr>
              <a:t>t</a:t>
            </a:r>
            <a:r>
              <a:rPr sz="1600" b="1" spc="-15" dirty="0">
                <a:latin typeface="Times New Roman"/>
                <a:cs typeface="Times New Roman"/>
              </a:rPr>
              <a:t>i</a:t>
            </a:r>
            <a:r>
              <a:rPr sz="1600" b="1" spc="-25" dirty="0">
                <a:latin typeface="Times New Roman"/>
                <a:cs typeface="Times New Roman"/>
              </a:rPr>
              <a:t>n</a:t>
            </a:r>
            <a:r>
              <a:rPr sz="1600" b="1" spc="-5" dirty="0">
                <a:latin typeface="Times New Roman"/>
                <a:cs typeface="Times New Roman"/>
              </a:rPr>
              <a:t>g</a:t>
            </a:r>
            <a:r>
              <a:rPr sz="1600" b="1" spc="114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T</a:t>
            </a:r>
            <a:r>
              <a:rPr sz="1600" b="1" spc="-25" dirty="0">
                <a:latin typeface="Times New Roman"/>
                <a:cs typeface="Times New Roman"/>
              </a:rPr>
              <a:t>h</a:t>
            </a:r>
            <a:r>
              <a:rPr sz="1600" b="1" spc="-30" dirty="0">
                <a:latin typeface="Times New Roman"/>
                <a:cs typeface="Times New Roman"/>
              </a:rPr>
              <a:t>r</a:t>
            </a:r>
            <a:r>
              <a:rPr sz="1600" b="1" spc="5" dirty="0">
                <a:latin typeface="Times New Roman"/>
                <a:cs typeface="Times New Roman"/>
              </a:rPr>
              <a:t>e</a:t>
            </a:r>
            <a:r>
              <a:rPr sz="1600" b="1" spc="-25" dirty="0">
                <a:latin typeface="Times New Roman"/>
                <a:cs typeface="Times New Roman"/>
              </a:rPr>
              <a:t>ad"</a:t>
            </a:r>
            <a:r>
              <a:rPr sz="1600" b="1" spc="-20" dirty="0">
                <a:latin typeface="Times New Roman"/>
                <a:cs typeface="Times New Roman"/>
              </a:rPr>
              <a:t>)</a:t>
            </a:r>
            <a:r>
              <a:rPr sz="1600" b="1" spc="-5" dirty="0">
                <a:latin typeface="Times New Roman"/>
                <a:cs typeface="Times New Roman"/>
              </a:rPr>
              <a:t>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400" b="1" spc="10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b="1" spc="10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b="1" spc="10" dirty="0">
                <a:latin typeface="Times New Roman"/>
                <a:cs typeface="Times New Roman"/>
              </a:rPr>
              <a:t>class</a:t>
            </a:r>
            <a:r>
              <a:rPr sz="1400" b="1" spc="25" dirty="0">
                <a:latin typeface="Times New Roman"/>
                <a:cs typeface="Times New Roman"/>
              </a:rPr>
              <a:t> B </a:t>
            </a:r>
            <a:r>
              <a:rPr sz="1400" b="1" spc="10" dirty="0">
                <a:latin typeface="Times New Roman"/>
                <a:cs typeface="Times New Roman"/>
              </a:rPr>
              <a:t>extends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Thread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b="1" spc="10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-20" dirty="0">
                <a:latin typeface="Times New Roman"/>
                <a:cs typeface="Times New Roman"/>
              </a:rPr>
              <a:t>public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void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run()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b="1" spc="10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dirty="0">
                <a:latin typeface="Times New Roman"/>
                <a:cs typeface="Times New Roman"/>
              </a:rPr>
              <a:t>for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(int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j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=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1;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j&lt;=5;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j++)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400" b="1" spc="10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b="1" spc="-15" dirty="0">
                <a:latin typeface="Times New Roman"/>
                <a:cs typeface="Times New Roman"/>
              </a:rPr>
              <a:t>System.out.println("B</a:t>
            </a:r>
            <a:r>
              <a:rPr sz="1600" b="1" spc="17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Thread"</a:t>
            </a:r>
            <a:r>
              <a:rPr sz="1600" b="1" spc="9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+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j);</a:t>
            </a:r>
            <a:endParaRPr sz="1600">
              <a:latin typeface="Times New Roman"/>
              <a:cs typeface="Times New Roman"/>
            </a:endParaRPr>
          </a:p>
          <a:p>
            <a:pPr marL="12700" marR="2159000">
              <a:lnSpc>
                <a:spcPts val="1550"/>
              </a:lnSpc>
              <a:spcBef>
                <a:spcPts val="70"/>
              </a:spcBef>
            </a:pP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10" dirty="0">
                <a:latin typeface="Times New Roman"/>
                <a:cs typeface="Times New Roman"/>
              </a:rPr>
              <a:t>f(j</a:t>
            </a:r>
            <a:r>
              <a:rPr sz="1400" b="1" spc="25" dirty="0">
                <a:latin typeface="Times New Roman"/>
                <a:cs typeface="Times New Roman"/>
              </a:rPr>
              <a:t>=</a:t>
            </a:r>
            <a:r>
              <a:rPr sz="1400" b="1" spc="30" dirty="0">
                <a:latin typeface="Times New Roman"/>
                <a:cs typeface="Times New Roman"/>
              </a:rPr>
              <a:t>=3</a:t>
            </a:r>
            <a:r>
              <a:rPr sz="1400" b="1" spc="10" dirty="0">
                <a:latin typeface="Times New Roman"/>
                <a:cs typeface="Times New Roman"/>
              </a:rPr>
              <a:t>)  </a:t>
            </a:r>
            <a:r>
              <a:rPr sz="1400" b="1" spc="15" dirty="0">
                <a:latin typeface="Times New Roman"/>
                <a:cs typeface="Times New Roman"/>
              </a:rPr>
              <a:t>stop();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b="1" spc="-5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400" b="1" spc="10" dirty="0">
                <a:latin typeface="Times New Roman"/>
                <a:cs typeface="Times New Roman"/>
              </a:rPr>
              <a:t>System.out.println("Exiting</a:t>
            </a:r>
            <a:r>
              <a:rPr sz="1400" b="1" spc="200" dirty="0">
                <a:latin typeface="Times New Roman"/>
                <a:cs typeface="Times New Roman"/>
              </a:rPr>
              <a:t> </a:t>
            </a:r>
            <a:r>
              <a:rPr sz="1400" b="1" spc="25" dirty="0">
                <a:latin typeface="Times New Roman"/>
                <a:cs typeface="Times New Roman"/>
              </a:rPr>
              <a:t>B</a:t>
            </a:r>
            <a:r>
              <a:rPr sz="1400" b="1" spc="5" dirty="0">
                <a:latin typeface="Times New Roman"/>
                <a:cs typeface="Times New Roman"/>
              </a:rPr>
              <a:t> Thread");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b="1" spc="-10" dirty="0">
                <a:latin typeface="Times New Roman"/>
                <a:cs typeface="Times New Roman"/>
              </a:rPr>
              <a:t>}}}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3989" y="6243015"/>
            <a:ext cx="3364611" cy="3200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644525" algn="just">
              <a:lnSpc>
                <a:spcPct val="99100"/>
              </a:lnSpc>
              <a:spcBef>
                <a:spcPts val="120"/>
              </a:spcBef>
            </a:pPr>
            <a:r>
              <a:rPr sz="1000" spc="-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S</a:t>
            </a:r>
            <a:r>
              <a:rPr sz="1000" spc="10" dirty="0">
                <a:latin typeface="Lucida Sans Unicode"/>
                <a:cs typeface="Lucida Sans Unicode"/>
              </a:rPr>
              <a:t>839</a:t>
            </a:r>
            <a:r>
              <a:rPr sz="1000" spc="5" dirty="0">
                <a:latin typeface="Lucida Sans Unicode"/>
                <a:cs typeface="Lucida Sans Unicode"/>
              </a:rPr>
              <a:t>2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15" dirty="0">
                <a:latin typeface="Lucida Sans Unicode"/>
                <a:cs typeface="Lucida Sans Unicode"/>
              </a:rPr>
              <a:t>bje</a:t>
            </a:r>
            <a:r>
              <a:rPr sz="1000" spc="-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85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O</a:t>
            </a:r>
            <a:r>
              <a:rPr sz="1000" spc="-20" dirty="0">
                <a:latin typeface="Lucida Sans Unicode"/>
                <a:cs typeface="Lucida Sans Unicode"/>
              </a:rPr>
              <a:t>r</a:t>
            </a:r>
            <a:r>
              <a:rPr sz="1000" spc="-5" dirty="0">
                <a:latin typeface="Lucida Sans Unicode"/>
                <a:cs typeface="Lucida Sans Unicode"/>
              </a:rPr>
              <a:t>i</a:t>
            </a:r>
            <a:r>
              <a:rPr sz="1000" spc="15" dirty="0">
                <a:latin typeface="Lucida Sans Unicode"/>
                <a:cs typeface="Lucida Sans Unicode"/>
              </a:rPr>
              <a:t>e</a:t>
            </a:r>
            <a:r>
              <a:rPr sz="1000" spc="-10" dirty="0">
                <a:latin typeface="Lucida Sans Unicode"/>
                <a:cs typeface="Lucida Sans Unicode"/>
              </a:rPr>
              <a:t>n</a:t>
            </a:r>
            <a:r>
              <a:rPr sz="1000" spc="-20" dirty="0">
                <a:latin typeface="Lucida Sans Unicode"/>
                <a:cs typeface="Lucida Sans Unicode"/>
              </a:rPr>
              <a:t>t</a:t>
            </a:r>
            <a:r>
              <a:rPr sz="1000" spc="15" dirty="0">
                <a:latin typeface="Lucida Sans Unicode"/>
                <a:cs typeface="Lucida Sans Unicode"/>
              </a:rPr>
              <a:t>e</a:t>
            </a:r>
            <a:r>
              <a:rPr sz="1000" dirty="0">
                <a:latin typeface="Lucida Sans Unicode"/>
                <a:cs typeface="Lucida Sans Unicode"/>
              </a:rPr>
              <a:t>d  </a:t>
            </a:r>
            <a:r>
              <a:rPr sz="1000" spc="-10" dirty="0">
                <a:latin typeface="Lucida Sans Unicode"/>
                <a:cs typeface="Lucida Sans Unicode"/>
              </a:rPr>
              <a:t>Programming</a:t>
            </a:r>
            <a:r>
              <a:rPr sz="1000" spc="-5" dirty="0">
                <a:latin typeface="Lucida Sans Unicode"/>
                <a:cs typeface="Lucida Sans Unicode"/>
              </a:rPr>
              <a:t> Dr.D.Sivaganesan </a:t>
            </a:r>
            <a:r>
              <a:rPr sz="1000" spc="-30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and</a:t>
            </a:r>
            <a:r>
              <a:rPr sz="1000" spc="1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N.Arvindhraj</a:t>
            </a:r>
            <a:r>
              <a:rPr sz="1000" spc="40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PSGiTech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/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31071" y="6548425"/>
            <a:ext cx="1066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3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9226" y="257302"/>
            <a:ext cx="4457574" cy="598048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0" dirty="0">
                <a:latin typeface="Times New Roman"/>
                <a:cs typeface="Times New Roman"/>
              </a:rPr>
              <a:t>class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25" dirty="0">
                <a:latin typeface="Times New Roman"/>
                <a:cs typeface="Times New Roman"/>
              </a:rPr>
              <a:t>C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10" dirty="0">
                <a:latin typeface="Times New Roman"/>
                <a:cs typeface="Times New Roman"/>
              </a:rPr>
              <a:t>extends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10" dirty="0">
                <a:latin typeface="Times New Roman"/>
                <a:cs typeface="Times New Roman"/>
              </a:rPr>
              <a:t>Thread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spc="-5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00" b="1" spc="5" dirty="0">
                <a:latin typeface="Times New Roman"/>
                <a:cs typeface="Times New Roman"/>
              </a:rPr>
              <a:t>public</a:t>
            </a:r>
            <a:r>
              <a:rPr sz="1200" b="1" spc="60" dirty="0">
                <a:latin typeface="Times New Roman"/>
                <a:cs typeface="Times New Roman"/>
              </a:rPr>
              <a:t> </a:t>
            </a:r>
            <a:r>
              <a:rPr sz="1200" b="1" spc="20" dirty="0">
                <a:latin typeface="Times New Roman"/>
                <a:cs typeface="Times New Roman"/>
              </a:rPr>
              <a:t>void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10" dirty="0">
                <a:latin typeface="Times New Roman"/>
                <a:cs typeface="Times New Roman"/>
              </a:rPr>
              <a:t>run()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b="1" spc="1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b="1" spc="20" dirty="0">
                <a:latin typeface="Times New Roman"/>
                <a:cs typeface="Times New Roman"/>
              </a:rPr>
              <a:t>for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(int</a:t>
            </a:r>
            <a:r>
              <a:rPr sz="1200" b="1" spc="65" dirty="0">
                <a:latin typeface="Times New Roman"/>
                <a:cs typeface="Times New Roman"/>
              </a:rPr>
              <a:t> </a:t>
            </a:r>
            <a:r>
              <a:rPr sz="1200" b="1" spc="20" dirty="0">
                <a:latin typeface="Times New Roman"/>
                <a:cs typeface="Times New Roman"/>
              </a:rPr>
              <a:t>k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20" dirty="0">
                <a:latin typeface="Times New Roman"/>
                <a:cs typeface="Times New Roman"/>
              </a:rPr>
              <a:t>=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20" dirty="0">
                <a:latin typeface="Times New Roman"/>
                <a:cs typeface="Times New Roman"/>
              </a:rPr>
              <a:t>0;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20" dirty="0">
                <a:latin typeface="Times New Roman"/>
                <a:cs typeface="Times New Roman"/>
              </a:rPr>
              <a:t>k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25" dirty="0">
                <a:latin typeface="Times New Roman"/>
                <a:cs typeface="Times New Roman"/>
              </a:rPr>
              <a:t>&lt;=5;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k++)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b="1" spc="1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spc="-15" dirty="0">
                <a:latin typeface="Times New Roman"/>
                <a:cs typeface="Times New Roman"/>
              </a:rPr>
              <a:t>System.out.println("</a:t>
            </a:r>
            <a:r>
              <a:rPr sz="1200" b="1" spc="16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Thread"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+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k);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00" b="1" spc="10" dirty="0">
                <a:latin typeface="Times New Roman"/>
                <a:cs typeface="Times New Roman"/>
              </a:rPr>
              <a:t>if(k==2)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b="1" spc="1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b="1" spc="15" dirty="0">
                <a:latin typeface="Times New Roman"/>
                <a:cs typeface="Times New Roman"/>
              </a:rPr>
              <a:t>try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b="1" spc="1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dirty="0">
                <a:latin typeface="Times New Roman"/>
                <a:cs typeface="Times New Roman"/>
              </a:rPr>
              <a:t>sleep(1000);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00" b="1" spc="1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b="1" spc="15" dirty="0">
                <a:latin typeface="Times New Roman"/>
                <a:cs typeface="Times New Roman"/>
              </a:rPr>
              <a:t>catch(Exception</a:t>
            </a:r>
            <a:r>
              <a:rPr sz="1200" b="1" spc="60" dirty="0">
                <a:latin typeface="Times New Roman"/>
                <a:cs typeface="Times New Roman"/>
              </a:rPr>
              <a:t> </a:t>
            </a:r>
            <a:r>
              <a:rPr sz="1200" b="1" spc="20" dirty="0">
                <a:latin typeface="Times New Roman"/>
                <a:cs typeface="Times New Roman"/>
              </a:rPr>
              <a:t>e)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b="1" spc="1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b="1" spc="10" dirty="0">
                <a:latin typeface="Times New Roman"/>
                <a:cs typeface="Times New Roman"/>
              </a:rPr>
              <a:t>System.out.println("Error");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spc="-10" dirty="0">
                <a:latin typeface="Times New Roman"/>
                <a:cs typeface="Times New Roman"/>
              </a:rPr>
              <a:t>}}}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00" b="1" spc="10" dirty="0">
                <a:latin typeface="Times New Roman"/>
                <a:cs typeface="Times New Roman"/>
              </a:rPr>
              <a:t>System.out.println("Exiting</a:t>
            </a:r>
            <a:r>
              <a:rPr sz="1200" b="1" spc="200" dirty="0">
                <a:latin typeface="Times New Roman"/>
                <a:cs typeface="Times New Roman"/>
              </a:rPr>
              <a:t> </a:t>
            </a:r>
            <a:r>
              <a:rPr sz="1200" b="1" spc="25" dirty="0">
                <a:latin typeface="Times New Roman"/>
                <a:cs typeface="Times New Roman"/>
              </a:rPr>
              <a:t>C</a:t>
            </a:r>
            <a:r>
              <a:rPr sz="1200" b="1" spc="5" dirty="0">
                <a:latin typeface="Times New Roman"/>
                <a:cs typeface="Times New Roman"/>
              </a:rPr>
              <a:t> Thread");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b="1" spc="5" dirty="0">
                <a:latin typeface="Times New Roman"/>
                <a:cs typeface="Times New Roman"/>
              </a:rPr>
              <a:t>}}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b="1" spc="10" dirty="0">
                <a:latin typeface="Times New Roman"/>
                <a:cs typeface="Times New Roman"/>
              </a:rPr>
              <a:t>class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10" dirty="0">
                <a:latin typeface="Times New Roman"/>
                <a:cs typeface="Times New Roman"/>
              </a:rPr>
              <a:t>exyss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b="1" spc="1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spc="-20" dirty="0">
                <a:latin typeface="Times New Roman"/>
                <a:cs typeface="Times New Roman"/>
              </a:rPr>
              <a:t>public</a:t>
            </a:r>
            <a:r>
              <a:rPr sz="1200" b="1" spc="7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static</a:t>
            </a:r>
            <a:r>
              <a:rPr sz="1200" b="1" spc="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void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main(String[]</a:t>
            </a:r>
            <a:r>
              <a:rPr sz="1200" b="1" spc="1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arg)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00" b="1" spc="1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2035810" algn="just">
              <a:lnSpc>
                <a:spcPts val="1440"/>
              </a:lnSpc>
              <a:spcBef>
                <a:spcPts val="55"/>
              </a:spcBef>
            </a:pPr>
            <a:r>
              <a:rPr sz="1200" b="1" spc="-10" dirty="0">
                <a:latin typeface="Times New Roman"/>
                <a:cs typeface="Times New Roman"/>
              </a:rPr>
              <a:t>A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a</a:t>
            </a:r>
            <a:r>
              <a:rPr sz="1200" b="1" spc="-10" dirty="0">
                <a:latin typeface="Times New Roman"/>
                <a:cs typeface="Times New Roman"/>
              </a:rPr>
              <a:t>=</a:t>
            </a:r>
            <a:r>
              <a:rPr sz="1200" b="1" spc="-25" dirty="0">
                <a:latin typeface="Times New Roman"/>
                <a:cs typeface="Times New Roman"/>
              </a:rPr>
              <a:t>n</a:t>
            </a:r>
            <a:r>
              <a:rPr sz="1200" b="1" spc="5" dirty="0">
                <a:latin typeface="Times New Roman"/>
                <a:cs typeface="Times New Roman"/>
              </a:rPr>
              <a:t>e</a:t>
            </a:r>
            <a:r>
              <a:rPr sz="1200" b="1" spc="-10" dirty="0">
                <a:latin typeface="Times New Roman"/>
                <a:cs typeface="Times New Roman"/>
              </a:rPr>
              <a:t>w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45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(</a:t>
            </a:r>
            <a:r>
              <a:rPr sz="1200" b="1" spc="-10" dirty="0">
                <a:latin typeface="Times New Roman"/>
                <a:cs typeface="Times New Roman"/>
              </a:rPr>
              <a:t>)</a:t>
            </a:r>
            <a:r>
              <a:rPr sz="1200" b="1" spc="-5" dirty="0">
                <a:latin typeface="Times New Roman"/>
                <a:cs typeface="Times New Roman"/>
              </a:rPr>
              <a:t>;  </a:t>
            </a:r>
            <a:r>
              <a:rPr sz="1200" b="1" spc="25" dirty="0">
                <a:latin typeface="Times New Roman"/>
                <a:cs typeface="Times New Roman"/>
              </a:rPr>
              <a:t>B </a:t>
            </a:r>
            <a:r>
              <a:rPr sz="1200" b="1" spc="15" dirty="0">
                <a:latin typeface="Times New Roman"/>
                <a:cs typeface="Times New Roman"/>
              </a:rPr>
              <a:t>b=new </a:t>
            </a:r>
            <a:r>
              <a:rPr sz="1200" b="1" spc="10" dirty="0">
                <a:latin typeface="Times New Roman"/>
                <a:cs typeface="Times New Roman"/>
              </a:rPr>
              <a:t>B(); </a:t>
            </a:r>
            <a:r>
              <a:rPr sz="1200" b="1" spc="-280" dirty="0">
                <a:latin typeface="Times New Roman"/>
                <a:cs typeface="Times New Roman"/>
              </a:rPr>
              <a:t> </a:t>
            </a:r>
            <a:r>
              <a:rPr sz="1200" b="1" spc="25" dirty="0">
                <a:latin typeface="Times New Roman"/>
                <a:cs typeface="Times New Roman"/>
              </a:rPr>
              <a:t>C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20" dirty="0">
                <a:latin typeface="Times New Roman"/>
                <a:cs typeface="Times New Roman"/>
              </a:rPr>
              <a:t>c=new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15" dirty="0">
                <a:latin typeface="Times New Roman"/>
                <a:cs typeface="Times New Roman"/>
              </a:rPr>
              <a:t>C();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5"/>
              </a:lnSpc>
            </a:pPr>
            <a:r>
              <a:rPr sz="1200" b="1" spc="-10" dirty="0">
                <a:latin typeface="Times New Roman"/>
                <a:cs typeface="Times New Roman"/>
              </a:rPr>
              <a:t>a.start();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200" b="1" spc="10" dirty="0">
                <a:latin typeface="Times New Roman"/>
                <a:cs typeface="Times New Roman"/>
              </a:rPr>
              <a:t>b.start();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spc="-10" dirty="0">
                <a:latin typeface="Times New Roman"/>
                <a:cs typeface="Times New Roman"/>
              </a:rPr>
              <a:t>c.start();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b="1" spc="10" dirty="0">
                <a:latin typeface="Times New Roman"/>
                <a:cs typeface="Times New Roman"/>
              </a:rPr>
              <a:t>System.out.println("Exiting</a:t>
            </a:r>
            <a:r>
              <a:rPr sz="1200" b="1" spc="180" dirty="0">
                <a:latin typeface="Times New Roman"/>
                <a:cs typeface="Times New Roman"/>
              </a:rPr>
              <a:t> </a:t>
            </a:r>
            <a:r>
              <a:rPr sz="1200" b="1" spc="20" dirty="0">
                <a:latin typeface="Times New Roman"/>
                <a:cs typeface="Times New Roman"/>
              </a:rPr>
              <a:t>Main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10" dirty="0">
                <a:latin typeface="Times New Roman"/>
                <a:cs typeface="Times New Roman"/>
              </a:rPr>
              <a:t>Thread");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b="1" spc="1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5701" y="6396024"/>
            <a:ext cx="3306445" cy="3302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918844">
              <a:lnSpc>
                <a:spcPts val="1190"/>
              </a:lnSpc>
              <a:spcBef>
                <a:spcPts val="155"/>
              </a:spcBef>
            </a:pPr>
            <a:r>
              <a:rPr sz="1000" dirty="0">
                <a:latin typeface="Lucida Sans Unicode"/>
                <a:cs typeface="Lucida Sans Unicode"/>
              </a:rPr>
              <a:t>CS8392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Object</a:t>
            </a:r>
            <a:r>
              <a:rPr sz="1000" spc="-8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Oriented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Programming </a:t>
            </a:r>
            <a:r>
              <a:rPr sz="1000" spc="-30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3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and</a:t>
            </a:r>
            <a:r>
              <a:rPr sz="1000" spc="1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N.Aravindhraj</a:t>
            </a:r>
            <a:r>
              <a:rPr sz="1000" spc="5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PSGiTech</a:t>
            </a:r>
            <a:r>
              <a:rPr sz="1000" dirty="0">
                <a:latin typeface="Lucida Sans Unicode"/>
                <a:cs typeface="Lucida Sans Unicode"/>
              </a:rPr>
              <a:t> /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31071" y="6548425"/>
            <a:ext cx="1066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4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1873" y="324053"/>
            <a:ext cx="5011420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b="1" spc="10" dirty="0">
                <a:latin typeface="Times New Roman"/>
                <a:cs typeface="Times New Roman"/>
              </a:rPr>
              <a:t>Priority</a:t>
            </a:r>
            <a:r>
              <a:rPr sz="2400" b="1" spc="-12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of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a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Thread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(Thread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Priority)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644" y="873633"/>
            <a:ext cx="8317230" cy="5160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225425">
              <a:lnSpc>
                <a:spcPct val="100000"/>
              </a:lnSpc>
              <a:spcBef>
                <a:spcPts val="110"/>
              </a:spcBef>
            </a:pPr>
            <a:r>
              <a:rPr sz="2400" spc="5" dirty="0">
                <a:latin typeface="Times New Roman"/>
                <a:cs typeface="Times New Roman"/>
              </a:rPr>
              <a:t>Each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priority.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Priorities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represented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by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number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between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1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and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10.</a:t>
            </a:r>
            <a:endParaRPr sz="2400">
              <a:latin typeface="Times New Roman"/>
              <a:cs typeface="Times New Roman"/>
            </a:endParaRPr>
          </a:p>
          <a:p>
            <a:pPr marL="12700" marR="169545" indent="77470">
              <a:lnSpc>
                <a:spcPct val="100000"/>
              </a:lnSpc>
              <a:spcBef>
                <a:spcPts val="5"/>
              </a:spcBef>
            </a:pPr>
            <a:r>
              <a:rPr sz="2400" spc="-40" dirty="0">
                <a:latin typeface="Times New Roman"/>
                <a:cs typeface="Times New Roman"/>
              </a:rPr>
              <a:t>In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cases,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schedular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schedules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according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priority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(known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preemptive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scheduling).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10" dirty="0">
                <a:latin typeface="Times New Roman"/>
                <a:cs typeface="Times New Roman"/>
              </a:rPr>
              <a:t>But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not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guaranteed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because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it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depends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on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JVM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specification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that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scheduling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chooses.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5" dirty="0">
                <a:latin typeface="Times New Roman"/>
                <a:cs typeface="Times New Roman"/>
              </a:rPr>
              <a:t>3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constants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defined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Thread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class:</a:t>
            </a:r>
            <a:endParaRPr sz="2400">
              <a:latin typeface="Times New Roman"/>
              <a:cs typeface="Times New Roman"/>
            </a:endParaRPr>
          </a:p>
          <a:p>
            <a:pPr marL="12700" marR="3882390">
              <a:lnSpc>
                <a:spcPct val="100000"/>
              </a:lnSpc>
              <a:spcBef>
                <a:spcPts val="1265"/>
              </a:spcBef>
            </a:pPr>
            <a:r>
              <a:rPr sz="2400" spc="5" dirty="0">
                <a:latin typeface="Times New Roman"/>
                <a:cs typeface="Times New Roman"/>
              </a:rPr>
              <a:t>public static </a:t>
            </a:r>
            <a:r>
              <a:rPr sz="2400" spc="10" dirty="0">
                <a:latin typeface="Times New Roman"/>
                <a:cs typeface="Times New Roman"/>
              </a:rPr>
              <a:t>int </a:t>
            </a:r>
            <a:r>
              <a:rPr sz="2400" spc="-20" dirty="0">
                <a:latin typeface="Times New Roman"/>
                <a:cs typeface="Times New Roman"/>
              </a:rPr>
              <a:t>MIN_PRIORITY 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public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static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int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NORM_PRIORITY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public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static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int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MAX_PRIORITY</a:t>
            </a:r>
            <a:endParaRPr sz="2400">
              <a:latin typeface="Times New Roman"/>
              <a:cs typeface="Times New Roman"/>
            </a:endParaRPr>
          </a:p>
          <a:p>
            <a:pPr marL="387350" marR="1320165" indent="4445">
              <a:lnSpc>
                <a:spcPct val="100000"/>
              </a:lnSpc>
              <a:spcBef>
                <a:spcPts val="1700"/>
              </a:spcBef>
            </a:pPr>
            <a:r>
              <a:rPr sz="2400" spc="-5" dirty="0">
                <a:latin typeface="Times New Roman"/>
                <a:cs typeface="Times New Roman"/>
              </a:rPr>
              <a:t>Default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priority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(NORM_PRIORITY).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MIN_PRIORITY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1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46482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MAX_PRIORITY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10.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972" y="885748"/>
            <a:ext cx="7938134" cy="503555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95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sz="2400" b="1" dirty="0">
                <a:latin typeface="Times New Roman"/>
                <a:cs typeface="Times New Roman"/>
              </a:rPr>
              <a:t>public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final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int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getPriority():</a:t>
            </a:r>
            <a:endParaRPr sz="2400">
              <a:latin typeface="Times New Roman"/>
              <a:cs typeface="Times New Roman"/>
            </a:endParaRPr>
          </a:p>
          <a:p>
            <a:pPr marL="1810385">
              <a:lnSpc>
                <a:spcPct val="100000"/>
              </a:lnSpc>
              <a:spcBef>
                <a:spcPts val="400"/>
              </a:spcBef>
            </a:pPr>
            <a:r>
              <a:rPr sz="2400" b="1" spc="-5" dirty="0">
                <a:latin typeface="Times New Roman"/>
                <a:cs typeface="Times New Roman"/>
              </a:rPr>
              <a:t>threadname.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getPriority();</a:t>
            </a:r>
            <a:endParaRPr sz="2400">
              <a:latin typeface="Times New Roman"/>
              <a:cs typeface="Times New Roman"/>
            </a:endParaRPr>
          </a:p>
          <a:p>
            <a:pPr marL="268605" marR="5080" indent="50165">
              <a:lnSpc>
                <a:spcPct val="100000"/>
              </a:lnSpc>
              <a:spcBef>
                <a:spcPts val="2270"/>
              </a:spcBef>
            </a:pPr>
            <a:r>
              <a:rPr sz="2400" spc="-5" dirty="0">
                <a:latin typeface="Times New Roman"/>
                <a:cs typeface="Times New Roman"/>
              </a:rPr>
              <a:t>java.lang.Thread.getPriority() </a:t>
            </a:r>
            <a:r>
              <a:rPr sz="2400" dirty="0">
                <a:latin typeface="Times New Roman"/>
                <a:cs typeface="Times New Roman"/>
              </a:rPr>
              <a:t>method returns priority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given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thread.</a:t>
            </a:r>
            <a:endParaRPr sz="2400">
              <a:latin typeface="Times New Roman"/>
              <a:cs typeface="Times New Roman"/>
            </a:endParaRPr>
          </a:p>
          <a:p>
            <a:pPr marL="268605" marR="1668780" indent="-268605">
              <a:lnSpc>
                <a:spcPct val="113799"/>
              </a:lnSpc>
              <a:spcBef>
                <a:spcPts val="5"/>
              </a:spcBef>
              <a:buClr>
                <a:srgbClr val="2CA1BE"/>
              </a:buClr>
              <a:buSzPct val="66666"/>
              <a:buFont typeface="Microsoft Sans Serif"/>
              <a:buChar char=""/>
              <a:tabLst>
                <a:tab pos="268605" algn="l"/>
                <a:tab pos="269240" algn="l"/>
                <a:tab pos="4458335" algn="l"/>
              </a:tabLst>
            </a:pPr>
            <a:r>
              <a:rPr sz="2400" b="1" dirty="0">
                <a:latin typeface="Times New Roman"/>
                <a:cs typeface="Times New Roman"/>
              </a:rPr>
              <a:t>public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final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void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setPriority(int	newPriority):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threadname.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SetPriority(intvalue);</a:t>
            </a:r>
            <a:endParaRPr sz="2400">
              <a:latin typeface="Times New Roman"/>
              <a:cs typeface="Times New Roman"/>
            </a:endParaRPr>
          </a:p>
          <a:p>
            <a:pPr marL="268605" marR="208915" indent="50165">
              <a:lnSpc>
                <a:spcPct val="100000"/>
              </a:lnSpc>
              <a:spcBef>
                <a:spcPts val="395"/>
              </a:spcBef>
            </a:pPr>
            <a:r>
              <a:rPr sz="2400" spc="-5" dirty="0">
                <a:latin typeface="Times New Roman"/>
                <a:cs typeface="Times New Roman"/>
              </a:rPr>
              <a:t>java.lang.Thread.setPriority()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priority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newPriority.(1-10)</a:t>
            </a:r>
            <a:endParaRPr sz="2400">
              <a:latin typeface="Times New Roman"/>
              <a:cs typeface="Times New Roman"/>
            </a:endParaRPr>
          </a:p>
          <a:p>
            <a:pPr marL="241300" marR="539750" indent="68580">
              <a:lnSpc>
                <a:spcPct val="102600"/>
              </a:lnSpc>
              <a:spcBef>
                <a:spcPts val="325"/>
              </a:spcBef>
            </a:pPr>
            <a:r>
              <a:rPr sz="2400" dirty="0">
                <a:latin typeface="Times New Roman"/>
                <a:cs typeface="Times New Roman"/>
              </a:rPr>
              <a:t>This method </a:t>
            </a:r>
            <a:r>
              <a:rPr sz="2400" spc="-10" dirty="0">
                <a:latin typeface="Times New Roman"/>
                <a:cs typeface="Times New Roman"/>
              </a:rPr>
              <a:t>throws IllegalArgumentException </a:t>
            </a:r>
            <a:r>
              <a:rPr sz="2400" spc="5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value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parameter </a:t>
            </a:r>
            <a:r>
              <a:rPr sz="2400" spc="-5" dirty="0">
                <a:latin typeface="Times New Roman"/>
                <a:cs typeface="Times New Roman"/>
              </a:rPr>
              <a:t>newPriority </a:t>
            </a:r>
            <a:r>
              <a:rPr sz="2400" spc="-15" dirty="0">
                <a:latin typeface="Times New Roman"/>
                <a:cs typeface="Times New Roman"/>
              </a:rPr>
              <a:t>goes </a:t>
            </a:r>
            <a:r>
              <a:rPr sz="2400" spc="-10" dirty="0">
                <a:latin typeface="Times New Roman"/>
                <a:cs typeface="Times New Roman"/>
              </a:rPr>
              <a:t>beyond </a:t>
            </a:r>
            <a:r>
              <a:rPr sz="2400" dirty="0">
                <a:latin typeface="Times New Roman"/>
                <a:cs typeface="Times New Roman"/>
              </a:rPr>
              <a:t>minimum(1) </a:t>
            </a:r>
            <a:r>
              <a:rPr sz="2400" spc="10" dirty="0">
                <a:latin typeface="Times New Roman"/>
                <a:cs typeface="Times New Roman"/>
              </a:rPr>
              <a:t>and 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maximum(10) </a:t>
            </a:r>
            <a:r>
              <a:rPr sz="2400" dirty="0">
                <a:latin typeface="Times New Roman"/>
                <a:cs typeface="Times New Roman"/>
              </a:rPr>
              <a:t>limit.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setPriority(Thread.getPriority()+intvalue)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2025" y="6396024"/>
            <a:ext cx="3306445" cy="3302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919480">
              <a:lnSpc>
                <a:spcPts val="1190"/>
              </a:lnSpc>
              <a:spcBef>
                <a:spcPts val="155"/>
              </a:spcBef>
            </a:pPr>
            <a:r>
              <a:rPr sz="1000" dirty="0">
                <a:latin typeface="Lucida Sans Unicode"/>
                <a:cs typeface="Lucida Sans Unicode"/>
              </a:rPr>
              <a:t>CS8392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Object</a:t>
            </a:r>
            <a:r>
              <a:rPr sz="1000" spc="-8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Oriented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Programming </a:t>
            </a:r>
            <a:r>
              <a:rPr sz="1000" spc="-30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3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and</a:t>
            </a:r>
            <a:r>
              <a:rPr sz="1000" spc="1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N.Arvaindhraj</a:t>
            </a:r>
            <a:r>
              <a:rPr sz="1000" spc="5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PSGiTech</a:t>
            </a:r>
            <a:r>
              <a:rPr sz="1000" dirty="0">
                <a:latin typeface="Lucida Sans Unicode"/>
                <a:cs typeface="Lucida Sans Unicode"/>
              </a:rPr>
              <a:t> /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1071" y="6548425"/>
            <a:ext cx="1066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5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2304" y="507491"/>
            <a:ext cx="4281678" cy="3406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1148" y="6396024"/>
            <a:ext cx="3314700" cy="3302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918844">
              <a:lnSpc>
                <a:spcPts val="1190"/>
              </a:lnSpc>
              <a:spcBef>
                <a:spcPts val="155"/>
              </a:spcBef>
            </a:pPr>
            <a:r>
              <a:rPr sz="1000" spc="-10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S</a:t>
            </a:r>
            <a:r>
              <a:rPr sz="1000" spc="15" dirty="0">
                <a:latin typeface="Lucida Sans Unicode"/>
                <a:cs typeface="Lucida Sans Unicode"/>
              </a:rPr>
              <a:t>839</a:t>
            </a:r>
            <a:r>
              <a:rPr sz="1000" spc="5" dirty="0">
                <a:latin typeface="Lucida Sans Unicode"/>
                <a:cs typeface="Lucida Sans Unicode"/>
              </a:rPr>
              <a:t>2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Obje</a:t>
            </a:r>
            <a:r>
              <a:rPr sz="1000" spc="-15" dirty="0">
                <a:latin typeface="Lucida Sans Unicode"/>
                <a:cs typeface="Lucida Sans Unicode"/>
              </a:rPr>
              <a:t>c</a:t>
            </a:r>
            <a:r>
              <a:rPr sz="1000" dirty="0">
                <a:latin typeface="Lucida Sans Unicode"/>
                <a:cs typeface="Lucida Sans Unicode"/>
              </a:rPr>
              <a:t>t</a:t>
            </a:r>
            <a:r>
              <a:rPr sz="1000" spc="-80" dirty="0">
                <a:latin typeface="Lucida Sans Unicode"/>
                <a:cs typeface="Lucida Sans Unicode"/>
              </a:rPr>
              <a:t> </a:t>
            </a:r>
            <a:r>
              <a:rPr sz="1000" spc="15" dirty="0">
                <a:latin typeface="Lucida Sans Unicode"/>
                <a:cs typeface="Lucida Sans Unicode"/>
              </a:rPr>
              <a:t>O</a:t>
            </a:r>
            <a:r>
              <a:rPr sz="1000" spc="-15" dirty="0">
                <a:latin typeface="Lucida Sans Unicode"/>
                <a:cs typeface="Lucida Sans Unicode"/>
              </a:rPr>
              <a:t>r</a:t>
            </a:r>
            <a:r>
              <a:rPr sz="1000" spc="-5" dirty="0">
                <a:latin typeface="Lucida Sans Unicode"/>
                <a:cs typeface="Lucida Sans Unicode"/>
              </a:rPr>
              <a:t>i</a:t>
            </a:r>
            <a:r>
              <a:rPr sz="1000" spc="15" dirty="0">
                <a:latin typeface="Lucida Sans Unicode"/>
                <a:cs typeface="Lucida Sans Unicode"/>
              </a:rPr>
              <a:t>e</a:t>
            </a:r>
            <a:r>
              <a:rPr sz="1000" spc="-15" dirty="0">
                <a:latin typeface="Lucida Sans Unicode"/>
                <a:cs typeface="Lucida Sans Unicode"/>
              </a:rPr>
              <a:t>nt</a:t>
            </a:r>
            <a:r>
              <a:rPr sz="1000" spc="15" dirty="0">
                <a:latin typeface="Lucida Sans Unicode"/>
                <a:cs typeface="Lucida Sans Unicode"/>
              </a:rPr>
              <a:t>e</a:t>
            </a:r>
            <a:r>
              <a:rPr sz="1000" spc="5" dirty="0">
                <a:latin typeface="Lucida Sans Unicode"/>
                <a:cs typeface="Lucida Sans Unicode"/>
              </a:rPr>
              <a:t>d</a:t>
            </a:r>
            <a:r>
              <a:rPr sz="1000" spc="-15" dirty="0">
                <a:latin typeface="Lucida Sans Unicode"/>
                <a:cs typeface="Lucida Sans Unicode"/>
              </a:rPr>
              <a:t> Pr</a:t>
            </a:r>
            <a:r>
              <a:rPr sz="1000" spc="-5" dirty="0">
                <a:latin typeface="Lucida Sans Unicode"/>
                <a:cs typeface="Lucida Sans Unicode"/>
              </a:rPr>
              <a:t>o</a:t>
            </a:r>
            <a:r>
              <a:rPr sz="1000" spc="-15" dirty="0">
                <a:latin typeface="Lucida Sans Unicode"/>
                <a:cs typeface="Lucida Sans Unicode"/>
              </a:rPr>
              <a:t>gra</a:t>
            </a:r>
            <a:r>
              <a:rPr sz="1000" dirty="0">
                <a:latin typeface="Lucida Sans Unicode"/>
                <a:cs typeface="Lucida Sans Unicode"/>
              </a:rPr>
              <a:t>mmi</a:t>
            </a:r>
            <a:r>
              <a:rPr sz="1000" spc="-10" dirty="0">
                <a:latin typeface="Lucida Sans Unicode"/>
                <a:cs typeface="Lucida Sans Unicode"/>
              </a:rPr>
              <a:t>n</a:t>
            </a:r>
            <a:r>
              <a:rPr sz="1000" dirty="0">
                <a:latin typeface="Lucida Sans Unicode"/>
                <a:cs typeface="Lucida Sans Unicode"/>
              </a:rPr>
              <a:t>g  </a:t>
            </a: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3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and</a:t>
            </a:r>
            <a:r>
              <a:rPr sz="1000" spc="1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N.Aravindhraj</a:t>
            </a:r>
            <a:r>
              <a:rPr sz="1000" spc="5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PSGiTech</a:t>
            </a:r>
            <a:r>
              <a:rPr sz="1000" dirty="0">
                <a:latin typeface="Lucida Sans Unicode"/>
                <a:cs typeface="Lucida Sans Unicode"/>
              </a:rPr>
              <a:t> /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31071" y="6548425"/>
            <a:ext cx="1066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6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652" y="1013840"/>
            <a:ext cx="8312150" cy="43432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14"/>
              </a:spcBef>
            </a:pPr>
            <a:r>
              <a:rPr lang="en-IN" sz="2000" spc="5" dirty="0" smtClean="0"/>
              <a:t>c</a:t>
            </a:r>
            <a:r>
              <a:rPr lang="en-IN" sz="2000" spc="-20" dirty="0" smtClean="0"/>
              <a:t>l</a:t>
            </a:r>
            <a:r>
              <a:rPr lang="en-IN" sz="2000" spc="5" dirty="0" smtClean="0"/>
              <a:t>a</a:t>
            </a:r>
            <a:r>
              <a:rPr lang="en-IN" sz="2000" spc="15" dirty="0" smtClean="0"/>
              <a:t>s</a:t>
            </a:r>
            <a:r>
              <a:rPr lang="en-IN" sz="2000" spc="5" dirty="0" smtClean="0"/>
              <a:t>s</a:t>
            </a:r>
            <a:r>
              <a:rPr lang="en-IN" sz="2000" spc="-65" dirty="0" smtClean="0"/>
              <a:t> </a:t>
            </a:r>
            <a:r>
              <a:rPr lang="en-IN" sz="2000" spc="30" dirty="0" smtClean="0"/>
              <a:t>T</a:t>
            </a:r>
            <a:r>
              <a:rPr lang="en-IN" sz="2000" spc="5" dirty="0" smtClean="0"/>
              <a:t>P</a:t>
            </a:r>
            <a:r>
              <a:rPr lang="en-IN" sz="2000" spc="-150" dirty="0" smtClean="0"/>
              <a:t> </a:t>
            </a:r>
            <a:r>
              <a:rPr lang="en-IN" sz="2000" spc="5" dirty="0" smtClean="0"/>
              <a:t>ex</a:t>
            </a:r>
            <a:r>
              <a:rPr lang="en-IN" sz="2000" spc="15" dirty="0" smtClean="0"/>
              <a:t>t</a:t>
            </a:r>
            <a:r>
              <a:rPr lang="en-IN" sz="2000" spc="5" dirty="0" smtClean="0"/>
              <a:t>ends</a:t>
            </a:r>
            <a:r>
              <a:rPr lang="en-IN" sz="2000" spc="-95" dirty="0" smtClean="0"/>
              <a:t> </a:t>
            </a:r>
            <a:r>
              <a:rPr lang="en-IN" sz="2000" spc="30" dirty="0" smtClean="0"/>
              <a:t>T</a:t>
            </a:r>
            <a:r>
              <a:rPr lang="en-IN" sz="2000" spc="5" dirty="0" smtClean="0"/>
              <a:t>h</a:t>
            </a:r>
            <a:r>
              <a:rPr lang="en-IN" sz="2000" spc="15" dirty="0" smtClean="0"/>
              <a:t>r</a:t>
            </a:r>
            <a:r>
              <a:rPr lang="en-IN" sz="2000" spc="5" dirty="0" smtClean="0"/>
              <a:t>e</a:t>
            </a:r>
            <a:r>
              <a:rPr lang="en-IN" sz="2000" spc="10" dirty="0" smtClean="0"/>
              <a:t>a</a:t>
            </a:r>
            <a:r>
              <a:rPr lang="en-IN" sz="2000" spc="5" dirty="0" smtClean="0"/>
              <a:t>d{</a:t>
            </a:r>
          </a:p>
          <a:p>
            <a:pPr marL="76200">
              <a:lnSpc>
                <a:spcPts val="2390"/>
              </a:lnSpc>
            </a:pPr>
            <a:r>
              <a:rPr lang="en-IN" sz="2000" dirty="0" smtClean="0"/>
              <a:t>public</a:t>
            </a:r>
            <a:r>
              <a:rPr lang="en-IN" sz="2000" spc="-55" dirty="0" smtClean="0"/>
              <a:t> </a:t>
            </a:r>
            <a:r>
              <a:rPr lang="en-IN" sz="2000" spc="-10" dirty="0" smtClean="0"/>
              <a:t>void</a:t>
            </a:r>
            <a:r>
              <a:rPr lang="en-IN" sz="2000" spc="10" dirty="0" smtClean="0"/>
              <a:t> run(){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40335" marR="5080">
              <a:lnSpc>
                <a:spcPct val="99800"/>
              </a:lnSpc>
              <a:spcBef>
                <a:spcPts val="120"/>
              </a:spcBef>
              <a:tabLst>
                <a:tab pos="4860290" algn="l"/>
              </a:tabLst>
            </a:pPr>
            <a:r>
              <a:rPr sz="2000" smtClean="0">
                <a:latin typeface="Times New Roman"/>
                <a:cs typeface="Times New Roman"/>
              </a:rPr>
              <a:t>System.out.println</a:t>
            </a:r>
            <a:r>
              <a:rPr sz="2000" dirty="0">
                <a:latin typeface="Times New Roman"/>
                <a:cs typeface="Times New Roman"/>
              </a:rPr>
              <a:t>("running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thread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"+Thread.currentThread().getName());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S</a:t>
            </a:r>
            <a:r>
              <a:rPr sz="2000" spc="-35" dirty="0">
                <a:latin typeface="Times New Roman"/>
                <a:cs typeface="Times New Roman"/>
              </a:rPr>
              <a:t>y</a:t>
            </a:r>
            <a:r>
              <a:rPr sz="2000" spc="10" dirty="0">
                <a:latin typeface="Times New Roman"/>
                <a:cs typeface="Times New Roman"/>
              </a:rPr>
              <a:t>st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.ou</a:t>
            </a:r>
            <a:r>
              <a:rPr sz="2000" spc="10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.p</a:t>
            </a: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l</a:t>
            </a:r>
            <a:r>
              <a:rPr sz="2000" spc="20" dirty="0">
                <a:latin typeface="Times New Roman"/>
                <a:cs typeface="Times New Roman"/>
              </a:rPr>
              <a:t>n</a:t>
            </a:r>
            <a:r>
              <a:rPr sz="2000" spc="-20" dirty="0">
                <a:latin typeface="Times New Roman"/>
                <a:cs typeface="Times New Roman"/>
              </a:rPr>
              <a:t>(</a:t>
            </a:r>
            <a:r>
              <a:rPr sz="2000" spc="5" dirty="0">
                <a:latin typeface="Times New Roman"/>
                <a:cs typeface="Times New Roman"/>
              </a:rPr>
              <a:t>"</a:t>
            </a:r>
            <a:r>
              <a:rPr sz="2000" spc="-15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unn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ng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10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y  </a:t>
            </a:r>
            <a:r>
              <a:rPr sz="2000" spc="-5" dirty="0">
                <a:latin typeface="Times New Roman"/>
                <a:cs typeface="Times New Roman"/>
              </a:rPr>
              <a:t>is:"+Thread.currentThread().getPriority());	</a:t>
            </a:r>
            <a:r>
              <a:rPr sz="2000" spc="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71755" marR="4403725" indent="-59690">
              <a:lnSpc>
                <a:spcPct val="100600"/>
              </a:lnSpc>
            </a:pPr>
            <a:r>
              <a:rPr sz="2000" spc="-5" dirty="0">
                <a:latin typeface="Times New Roman"/>
                <a:cs typeface="Times New Roman"/>
              </a:rPr>
              <a:t>public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static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void </a:t>
            </a:r>
            <a:r>
              <a:rPr sz="2000" dirty="0">
                <a:latin typeface="Times New Roman"/>
                <a:cs typeface="Times New Roman"/>
              </a:rPr>
              <a:t>main(String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args[]){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1</a:t>
            </a:r>
            <a:r>
              <a:rPr sz="2000" spc="15" dirty="0">
                <a:latin typeface="Times New Roman"/>
                <a:cs typeface="Times New Roman"/>
              </a:rPr>
              <a:t>=</a:t>
            </a:r>
            <a:r>
              <a:rPr sz="2000" spc="5" dirty="0">
                <a:latin typeface="Times New Roman"/>
                <a:cs typeface="Times New Roman"/>
              </a:rPr>
              <a:t>new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TP</a:t>
            </a:r>
            <a:r>
              <a:rPr sz="2000" spc="15" dirty="0">
                <a:latin typeface="Times New Roman"/>
                <a:cs typeface="Times New Roman"/>
              </a:rPr>
              <a:t>()</a:t>
            </a:r>
            <a:r>
              <a:rPr sz="2000" dirty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71755">
              <a:lnSpc>
                <a:spcPts val="2375"/>
              </a:lnSpc>
            </a:pPr>
            <a:r>
              <a:rPr sz="2000" spc="30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2</a:t>
            </a:r>
            <a:r>
              <a:rPr sz="2000" spc="20" dirty="0">
                <a:latin typeface="Times New Roman"/>
                <a:cs typeface="Times New Roman"/>
              </a:rPr>
              <a:t>=</a:t>
            </a:r>
            <a:r>
              <a:rPr sz="2000" spc="10" dirty="0">
                <a:latin typeface="Times New Roman"/>
                <a:cs typeface="Times New Roman"/>
              </a:rPr>
              <a:t>new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TP</a:t>
            </a:r>
            <a:r>
              <a:rPr sz="2000" spc="15" dirty="0">
                <a:latin typeface="Times New Roman"/>
                <a:cs typeface="Times New Roman"/>
              </a:rPr>
              <a:t>()</a:t>
            </a:r>
            <a:r>
              <a:rPr sz="2000" spc="5" dirty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2700" marR="3609975" indent="123189">
              <a:lnSpc>
                <a:spcPct val="100200"/>
              </a:lnSpc>
              <a:spcBef>
                <a:spcPts val="10"/>
              </a:spcBef>
              <a:tabLst>
                <a:tab pos="1195070" algn="l"/>
                <a:tab pos="2446020" algn="l"/>
              </a:tabLst>
            </a:pPr>
            <a:r>
              <a:rPr sz="2000" spc="30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3</a:t>
            </a:r>
            <a:r>
              <a:rPr sz="2000" spc="15" dirty="0">
                <a:latin typeface="Times New Roman"/>
                <a:cs typeface="Times New Roman"/>
              </a:rPr>
              <a:t>=</a:t>
            </a:r>
            <a:r>
              <a:rPr sz="2000" spc="5" dirty="0">
                <a:latin typeface="Times New Roman"/>
                <a:cs typeface="Times New Roman"/>
              </a:rPr>
              <a:t>new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TP</a:t>
            </a:r>
            <a:r>
              <a:rPr sz="2000" spc="15" dirty="0">
                <a:latin typeface="Times New Roman"/>
                <a:cs typeface="Times New Roman"/>
              </a:rPr>
              <a:t>()</a:t>
            </a:r>
            <a:r>
              <a:rPr sz="2000" dirty="0">
                <a:latin typeface="Times New Roman"/>
                <a:cs typeface="Times New Roman"/>
              </a:rPr>
              <a:t>;  t1.setPriority(Thread.MIN_PRIORITY);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t2.setPriority(Thread.MAX_PRIORITY-2);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3.</a:t>
            </a:r>
            <a:r>
              <a:rPr sz="2000" spc="10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Times New Roman"/>
                <a:cs typeface="Times New Roman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20" dirty="0">
                <a:latin typeface="Times New Roman"/>
                <a:cs typeface="Times New Roman"/>
              </a:rPr>
              <a:t>ri</a:t>
            </a:r>
            <a:r>
              <a:rPr sz="2000" spc="10" dirty="0">
                <a:latin typeface="Times New Roman"/>
                <a:cs typeface="Times New Roman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y</a:t>
            </a:r>
            <a:r>
              <a:rPr sz="2000" spc="15" dirty="0">
                <a:latin typeface="Times New Roman"/>
                <a:cs typeface="Times New Roman"/>
              </a:rPr>
              <a:t>(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spc="-2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d.</a:t>
            </a:r>
            <a:r>
              <a:rPr sz="2000" spc="-10" dirty="0">
                <a:latin typeface="Times New Roman"/>
                <a:cs typeface="Times New Roman"/>
              </a:rPr>
              <a:t>NO</a:t>
            </a:r>
            <a:r>
              <a:rPr sz="2000" spc="-5" dirty="0">
                <a:latin typeface="Times New Roman"/>
                <a:cs typeface="Times New Roman"/>
              </a:rPr>
              <a:t>R</a:t>
            </a:r>
            <a:r>
              <a:rPr sz="2000" spc="15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_P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R</a:t>
            </a:r>
            <a:r>
              <a:rPr sz="2000" spc="15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Y</a:t>
            </a:r>
            <a:r>
              <a:rPr sz="2000" spc="15" dirty="0">
                <a:latin typeface="Times New Roman"/>
                <a:cs typeface="Times New Roman"/>
              </a:rPr>
              <a:t>+</a:t>
            </a:r>
            <a:r>
              <a:rPr sz="2000" spc="-35" dirty="0">
                <a:latin typeface="Times New Roman"/>
                <a:cs typeface="Times New Roman"/>
              </a:rPr>
              <a:t>2</a:t>
            </a:r>
            <a:r>
              <a:rPr sz="2000" spc="15" dirty="0">
                <a:latin typeface="Times New Roman"/>
                <a:cs typeface="Times New Roman"/>
              </a:rPr>
              <a:t>)</a:t>
            </a:r>
            <a:r>
              <a:rPr sz="2000" dirty="0">
                <a:latin typeface="Times New Roman"/>
                <a:cs typeface="Times New Roman"/>
              </a:rPr>
              <a:t>;  </a:t>
            </a:r>
            <a:r>
              <a:rPr sz="2000" spc="5" dirty="0">
                <a:latin typeface="Times New Roman"/>
                <a:cs typeface="Times New Roman"/>
              </a:rPr>
              <a:t>t1.start();	t2.start();	t3.start();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</a:pPr>
            <a:r>
              <a:rPr sz="2000" spc="5" dirty="0">
                <a:latin typeface="Times New Roman"/>
                <a:cs typeface="Times New Roman"/>
              </a:rPr>
              <a:t>}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0604" y="6396024"/>
            <a:ext cx="3237865" cy="3302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850900">
              <a:lnSpc>
                <a:spcPts val="1190"/>
              </a:lnSpc>
              <a:spcBef>
                <a:spcPts val="155"/>
              </a:spcBef>
            </a:pPr>
            <a:r>
              <a:rPr sz="1000" dirty="0">
                <a:latin typeface="Lucida Sans Unicode"/>
                <a:cs typeface="Lucida Sans Unicode"/>
              </a:rPr>
              <a:t>CS8392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Object</a:t>
            </a:r>
            <a:r>
              <a:rPr sz="1000" spc="-8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Oriented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Programming </a:t>
            </a:r>
            <a:r>
              <a:rPr sz="1000" spc="-30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Dr.D.Sivaganesan</a:t>
            </a:r>
            <a:r>
              <a:rPr sz="1000" spc="3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and</a:t>
            </a:r>
            <a:r>
              <a:rPr sz="1000" spc="1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N.Arvindhraj</a:t>
            </a:r>
            <a:r>
              <a:rPr sz="1000" spc="5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PSGiTech</a:t>
            </a:r>
            <a:r>
              <a:rPr sz="1000" dirty="0">
                <a:latin typeface="Lucida Sans Unicode"/>
                <a:cs typeface="Lucida Sans Unicode"/>
              </a:rPr>
              <a:t> /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CSE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31071" y="6548425"/>
            <a:ext cx="1066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Lucida Sans Unicode"/>
                <a:cs typeface="Lucida Sans Unicode"/>
              </a:rPr>
              <a:t>7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6644" y="2953524"/>
            <a:ext cx="3355721" cy="7679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546</Words>
  <Application>Microsoft Office PowerPoint</Application>
  <PresentationFormat>On-screen Show (4:3)</PresentationFormat>
  <Paragraphs>117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CS3391 Object Oriented Programming</vt:lpstr>
      <vt:lpstr>MultiThreading</vt:lpstr>
      <vt:lpstr>Use of yield, stop and sleep</vt:lpstr>
      <vt:lpstr>Priority of a Thread (Thread Priority)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CS8392 Object Oriented Programming</dc:title>
  <cp:lastModifiedBy>Jayanthi</cp:lastModifiedBy>
  <cp:revision>6</cp:revision>
  <dcterms:created xsi:type="dcterms:W3CDTF">2021-11-16T03:54:15Z</dcterms:created>
  <dcterms:modified xsi:type="dcterms:W3CDTF">2022-11-04T07:56:07Z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2021-11-16T00:00:00Z</vt:filetime>
  </property>
</Properties>
</file>