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2C89E-57B8-4686-99C1-2E1DAEFC7355}" type="datetimeFigureOut">
              <a:rPr lang="en-US" smtClean="0"/>
              <a:pPr/>
              <a:t>10/10/2022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44E75-ED20-4265-9074-05F50D2B1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6196" y="249377"/>
            <a:ext cx="2451607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372" y="1426845"/>
            <a:ext cx="5922009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5" smtClean="0">
                <a:latin typeface="Times New Roman"/>
                <a:cs typeface="Times New Roman"/>
              </a:rPr>
              <a:t>CS</a:t>
            </a:r>
            <a:r>
              <a:rPr lang="en-US" sz="3600" b="0" u="none" spc="-5" dirty="0" smtClean="0">
                <a:latin typeface="Times New Roman"/>
                <a:cs typeface="Times New Roman"/>
              </a:rPr>
              <a:t>3391</a:t>
            </a:r>
            <a:r>
              <a:rPr sz="3600" b="0" u="none" spc="-10" smtClean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Object</a:t>
            </a:r>
            <a:r>
              <a:rPr sz="3600" b="0" u="none" spc="-30" dirty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Oriented</a:t>
            </a:r>
            <a:r>
              <a:rPr sz="3600" b="0" u="none" spc="-10" dirty="0">
                <a:latin typeface="Times New Roman"/>
                <a:cs typeface="Times New Roman"/>
              </a:rPr>
              <a:t> </a:t>
            </a:r>
            <a:r>
              <a:rPr sz="3600" b="0" u="none" spc="-5" dirty="0"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0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spc="-30" smtClean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Object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>
                <a:latin typeface="Times New Roman"/>
                <a:cs typeface="Times New Roman"/>
              </a:rPr>
              <a:t>and</a:t>
            </a:r>
            <a:r>
              <a:rPr sz="1000" spc="204">
                <a:latin typeface="Times New Roman"/>
                <a:cs typeface="Times New Roman"/>
              </a:rPr>
              <a:t> </a:t>
            </a:r>
            <a:r>
              <a:rPr sz="1000" spc="195" smtClean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87557"/>
            <a:ext cx="6755130" cy="6770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000" spc="-5" dirty="0" smtClean="0">
                <a:latin typeface="Times New Roman"/>
                <a:cs typeface="Times New Roman"/>
              </a:rPr>
              <a:t>class</a:t>
            </a:r>
            <a:r>
              <a:rPr lang="en-IN" sz="2000" spc="-20" dirty="0" smtClean="0">
                <a:latin typeface="Times New Roman"/>
                <a:cs typeface="Times New Roman"/>
              </a:rPr>
              <a:t> </a:t>
            </a:r>
            <a:r>
              <a:rPr lang="en-IN" sz="20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lang="en-IN" sz="2000" spc="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lang="en-IN" sz="2000" spc="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000" spc="-5" dirty="0" smtClean="0">
                <a:latin typeface="Times New Roman"/>
                <a:cs typeface="Times New Roman"/>
              </a:rPr>
              <a:t>{</a:t>
            </a:r>
            <a:endParaRPr lang="en-US" sz="2000" spc="-1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smtClean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System.out.println("Number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too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small");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exown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-10" dirty="0">
                <a:latin typeface="Times New Roman"/>
                <a:cs typeface="Times New Roman"/>
              </a:rPr>
              <a:t> main(String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x=5,y=1000;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if(x&lt;y)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throw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own();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catch(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lang="en-US" sz="2000" spc="-10" dirty="0" smtClean="0">
                <a:latin typeface="Times New Roman"/>
                <a:cs typeface="Times New Roman"/>
              </a:rPr>
              <a:t>           </a:t>
            </a:r>
            <a:r>
              <a:rPr sz="2000" spc="-10" smtClean="0">
                <a:latin typeface="Times New Roman"/>
                <a:cs typeface="Times New Roman"/>
              </a:rPr>
              <a:t>System.out.println(e</a:t>
            </a:r>
            <a:r>
              <a:rPr sz="2000" spc="-10" dirty="0">
                <a:latin typeface="Times New Roman"/>
                <a:cs typeface="Times New Roman"/>
              </a:rPr>
              <a:t>);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}}}</a:t>
            </a:r>
            <a:endParaRPr sz="2000">
              <a:latin typeface="Times New Roman"/>
              <a:cs typeface="Times New Roman"/>
            </a:endParaRPr>
          </a:p>
          <a:p>
            <a:pPr marL="3723004" marR="5080" indent="645795">
              <a:lnSpc>
                <a:spcPct val="100000"/>
              </a:lnSpc>
              <a:spcBef>
                <a:spcPts val="960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ogramming  </a:t>
            </a: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10">
                <a:latin typeface="Lucida Sans Unicode"/>
                <a:cs typeface="Lucida Sans Unicode"/>
              </a:rPr>
              <a:t> </a:t>
            </a:r>
            <a:r>
              <a:rPr sz="1000" spc="285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/</a:t>
            </a:r>
            <a:endParaRPr sz="1000">
              <a:latin typeface="Lucida Sans Unicode"/>
              <a:cs typeface="Lucida Sans Unicode"/>
            </a:endParaRPr>
          </a:p>
          <a:p>
            <a:pPr marR="5715" algn="r">
              <a:lnSpc>
                <a:spcPct val="100000"/>
              </a:lnSpc>
            </a:pP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7391400" cy="403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11</a:t>
            </a:fld>
            <a:endParaRPr spc="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10"/>
              </a:spcBef>
            </a:pPr>
            <a:r>
              <a:rPr dirty="0"/>
              <a:t> </a:t>
            </a:r>
            <a:r>
              <a:rPr spc="5" dirty="0"/>
              <a:t>assert</a:t>
            </a:r>
            <a:r>
              <a:rPr spc="-140" dirty="0"/>
              <a:t> </a:t>
            </a:r>
            <a:r>
              <a:rPr dirty="0"/>
              <a:t>keyword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69772" y="731647"/>
            <a:ext cx="8043545" cy="541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765" marR="5080" indent="-1270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Assertion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correctness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assumptions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been </a:t>
            </a:r>
            <a:r>
              <a:rPr sz="2000" spc="-5" dirty="0">
                <a:latin typeface="Times New Roman"/>
                <a:cs typeface="Times New Roman"/>
              </a:rPr>
              <a:t>done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program.</a:t>
            </a:r>
            <a:r>
              <a:rPr sz="2000" dirty="0">
                <a:latin typeface="Times New Roman"/>
                <a:cs typeface="Times New Roman"/>
              </a:rPr>
              <a:t> When </a:t>
            </a:r>
            <a:r>
              <a:rPr sz="2000" spc="-5" dirty="0">
                <a:latin typeface="Times New Roman"/>
                <a:cs typeface="Times New Roman"/>
              </a:rPr>
              <a:t>an assertion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 executed, it is </a:t>
            </a:r>
            <a:r>
              <a:rPr sz="2000" spc="-10" dirty="0">
                <a:latin typeface="Times New Roman"/>
                <a:cs typeface="Times New Roman"/>
              </a:rPr>
              <a:t>assumed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true. </a:t>
            </a: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assertion is </a:t>
            </a:r>
            <a:r>
              <a:rPr sz="2000" spc="-10" dirty="0">
                <a:latin typeface="Times New Roman"/>
                <a:cs typeface="Times New Roman"/>
              </a:rPr>
              <a:t>false, the </a:t>
            </a:r>
            <a:r>
              <a:rPr sz="2000" spc="-5" dirty="0">
                <a:latin typeface="Times New Roman"/>
                <a:cs typeface="Times New Roman"/>
              </a:rPr>
              <a:t>JVM </a:t>
            </a:r>
            <a:r>
              <a:rPr sz="2000" spc="-1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throw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Assertion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error.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finds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primarily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purposes.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Times New Roman"/>
                <a:cs typeface="Times New Roman"/>
              </a:rPr>
              <a:t>Assertion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along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boolean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expressions.</a:t>
            </a:r>
            <a:endParaRPr sz="2000">
              <a:latin typeface="Times New Roman"/>
              <a:cs typeface="Times New Roman"/>
            </a:endParaRPr>
          </a:p>
          <a:p>
            <a:pPr marL="24765" marR="6985" indent="-12700" algn="just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Assertions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Java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done </a:t>
            </a:r>
            <a:r>
              <a:rPr sz="2000" spc="-15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the help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assert </a:t>
            </a:r>
            <a:r>
              <a:rPr sz="2000" dirty="0">
                <a:latin typeface="Times New Roman"/>
                <a:cs typeface="Times New Roman"/>
              </a:rPr>
              <a:t>keyword. There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two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ways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assert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latin typeface="Times New Roman"/>
                <a:cs typeface="Times New Roman"/>
              </a:rPr>
              <a:t>assert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expression;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Second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Way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latin typeface="Times New Roman"/>
                <a:cs typeface="Times New Roman"/>
              </a:rPr>
              <a:t>assert</a:t>
            </a:r>
            <a:r>
              <a:rPr sz="2000" b="1" spc="-10" dirty="0">
                <a:latin typeface="Times New Roman"/>
                <a:cs typeface="Times New Roman"/>
              </a:rPr>
              <a:t> expression1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expression2</a:t>
            </a:r>
            <a:endParaRPr sz="2000">
              <a:latin typeface="Times New Roman"/>
              <a:cs typeface="Times New Roman"/>
            </a:endParaRPr>
          </a:p>
          <a:p>
            <a:pPr marL="24765" marR="10795" indent="-12700" algn="just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default, assertions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disabled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Java. In </a:t>
            </a:r>
            <a:r>
              <a:rPr sz="2000" dirty="0">
                <a:latin typeface="Times New Roman"/>
                <a:cs typeface="Times New Roman"/>
              </a:rPr>
              <a:t>order </a:t>
            </a:r>
            <a:r>
              <a:rPr sz="2000" spc="-10" dirty="0">
                <a:latin typeface="Times New Roman"/>
                <a:cs typeface="Times New Roman"/>
              </a:rPr>
              <a:t>to enable </a:t>
            </a:r>
            <a:r>
              <a:rPr sz="2000" spc="-5" dirty="0">
                <a:latin typeface="Times New Roman"/>
                <a:cs typeface="Times New Roman"/>
              </a:rPr>
              <a:t>them </a:t>
            </a:r>
            <a:r>
              <a:rPr sz="2000" spc="-20" dirty="0">
                <a:latin typeface="Times New Roman"/>
                <a:cs typeface="Times New Roman"/>
              </a:rPr>
              <a:t>we </a:t>
            </a:r>
            <a:r>
              <a:rPr sz="2000" spc="-1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following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command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817244" algn="just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–ea</a:t>
            </a:r>
            <a:r>
              <a:rPr sz="2000" b="1" spc="509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classname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b="1" spc="-5" dirty="0">
                <a:latin typeface="Times New Roman"/>
                <a:cs typeface="Times New Roman"/>
              </a:rPr>
              <a:t>enableassertions</a:t>
            </a:r>
            <a:r>
              <a:rPr sz="2000" b="1" spc="5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classname</a:t>
            </a:r>
            <a:endParaRPr sz="2000">
              <a:latin typeface="Times New Roman"/>
              <a:cs typeface="Times New Roman"/>
            </a:endParaRPr>
          </a:p>
          <a:p>
            <a:pPr marL="817244" algn="just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–da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classname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b="1" spc="-5" dirty="0">
                <a:latin typeface="Times New Roman"/>
                <a:cs typeface="Times New Roman"/>
              </a:rPr>
              <a:t>disableassertions</a:t>
            </a:r>
            <a:r>
              <a:rPr sz="2000" b="1" spc="5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classname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77667"/>
            <a:ext cx="7257415" cy="43230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exassert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static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main(String[]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args)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spc="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390"/>
              </a:spcBef>
            </a:pPr>
            <a:r>
              <a:rPr sz="2800" spc="10" dirty="0">
                <a:latin typeface="Times New Roman"/>
                <a:cs typeface="Times New Roman"/>
              </a:rPr>
              <a:t>int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age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14;</a:t>
            </a:r>
            <a:endParaRPr sz="2800">
              <a:latin typeface="Times New Roman"/>
              <a:cs typeface="Times New Roman"/>
            </a:endParaRPr>
          </a:p>
          <a:p>
            <a:pPr marL="546100" marR="5080">
              <a:lnSpc>
                <a:spcPct val="112100"/>
              </a:lnSpc>
            </a:pPr>
            <a:r>
              <a:rPr sz="2800" spc="5" dirty="0">
                <a:latin typeface="Times New Roman"/>
                <a:cs typeface="Times New Roman"/>
              </a:rPr>
              <a:t>assert age </a:t>
            </a:r>
            <a:r>
              <a:rPr sz="2800" dirty="0">
                <a:latin typeface="Times New Roman"/>
                <a:cs typeface="Times New Roman"/>
              </a:rPr>
              <a:t>&lt;= </a:t>
            </a:r>
            <a:r>
              <a:rPr sz="2800" spc="5" dirty="0">
                <a:latin typeface="Times New Roman"/>
                <a:cs typeface="Times New Roman"/>
              </a:rPr>
              <a:t>18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5" dirty="0">
                <a:latin typeface="Times New Roman"/>
                <a:cs typeface="Times New Roman"/>
              </a:rPr>
              <a:t>"Cannot </a:t>
            </a:r>
            <a:r>
              <a:rPr sz="2800" spc="-65" dirty="0">
                <a:latin typeface="Times New Roman"/>
                <a:cs typeface="Times New Roman"/>
              </a:rPr>
              <a:t>Vote"; 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System.out.println("The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voter's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+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age);</a:t>
            </a:r>
            <a:endParaRPr sz="2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390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0344" y="6382124"/>
            <a:ext cx="325056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13</a:t>
            </a:fld>
            <a:endParaRPr spc="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369" y="1298702"/>
            <a:ext cx="5574030" cy="39590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14</a:t>
            </a:fld>
            <a:endParaRPr spc="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852" y="234441"/>
            <a:ext cx="47510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u="none" dirty="0"/>
              <a:t>Assertion</a:t>
            </a:r>
            <a:r>
              <a:rPr sz="2100" u="none" spc="-75" dirty="0"/>
              <a:t> </a:t>
            </a:r>
            <a:r>
              <a:rPr sz="2100" u="none" spc="-5" dirty="0"/>
              <a:t>Vs</a:t>
            </a:r>
            <a:r>
              <a:rPr sz="2100" u="none" spc="-15" dirty="0"/>
              <a:t> </a:t>
            </a:r>
            <a:r>
              <a:rPr sz="2100" u="none" dirty="0"/>
              <a:t>Normal</a:t>
            </a:r>
            <a:r>
              <a:rPr sz="2100" u="none" spc="-15" dirty="0"/>
              <a:t> </a:t>
            </a:r>
            <a:r>
              <a:rPr sz="2100" u="none" dirty="0"/>
              <a:t>Exception</a:t>
            </a:r>
            <a:r>
              <a:rPr sz="2100" u="none" spc="-50" dirty="0"/>
              <a:t> </a:t>
            </a:r>
            <a:r>
              <a:rPr sz="2100" u="none" dirty="0"/>
              <a:t>Handling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45972" y="593801"/>
            <a:ext cx="7965440" cy="5276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620" algn="just">
              <a:lnSpc>
                <a:spcPct val="95100"/>
              </a:lnSpc>
              <a:spcBef>
                <a:spcPts val="204"/>
              </a:spcBef>
            </a:pPr>
            <a:r>
              <a:rPr sz="1800" spc="-5" dirty="0">
                <a:latin typeface="Times New Roman"/>
                <a:cs typeface="Times New Roman"/>
              </a:rPr>
              <a:t>Assertions are mainly 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latin typeface="Times New Roman"/>
                <a:cs typeface="Times New Roman"/>
              </a:rPr>
              <a:t>check logically impossible situations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example, </a:t>
            </a:r>
            <a:r>
              <a:rPr sz="1800" dirty="0">
                <a:latin typeface="Times New Roman"/>
                <a:cs typeface="Times New Roman"/>
              </a:rPr>
              <a:t> they </a:t>
            </a:r>
            <a:r>
              <a:rPr sz="1800" spc="-10" dirty="0">
                <a:latin typeface="Times New Roman"/>
                <a:cs typeface="Times New Roman"/>
              </a:rPr>
              <a:t>can </a:t>
            </a:r>
            <a:r>
              <a:rPr sz="1800" spc="5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spc="-15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check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state </a:t>
            </a:r>
            <a:r>
              <a:rPr sz="1800" dirty="0">
                <a:latin typeface="Times New Roman"/>
                <a:cs typeface="Times New Roman"/>
              </a:rPr>
              <a:t>a code </a:t>
            </a:r>
            <a:r>
              <a:rPr sz="1800" spc="-5" dirty="0">
                <a:latin typeface="Times New Roman"/>
                <a:cs typeface="Times New Roman"/>
              </a:rPr>
              <a:t>expects </a:t>
            </a:r>
            <a:r>
              <a:rPr sz="1800" b="1" spc="-15" dirty="0">
                <a:latin typeface="Times New Roman"/>
                <a:cs typeface="Times New Roman"/>
              </a:rPr>
              <a:t>before </a:t>
            </a:r>
            <a:r>
              <a:rPr sz="1800" b="1" dirty="0">
                <a:latin typeface="Times New Roman"/>
                <a:cs typeface="Times New Roman"/>
              </a:rPr>
              <a:t>it </a:t>
            </a:r>
            <a:r>
              <a:rPr sz="1800" b="1" spc="-5" dirty="0">
                <a:latin typeface="Times New Roman"/>
                <a:cs typeface="Times New Roman"/>
              </a:rPr>
              <a:t>starts </a:t>
            </a:r>
            <a:r>
              <a:rPr sz="1800" b="1" spc="-10" dirty="0">
                <a:latin typeface="Times New Roman"/>
                <a:cs typeface="Times New Roman"/>
              </a:rPr>
              <a:t>running or </a:t>
            </a:r>
            <a:r>
              <a:rPr sz="1800" b="1" spc="-5" dirty="0">
                <a:latin typeface="Times New Roman"/>
                <a:cs typeface="Times New Roman"/>
              </a:rPr>
              <a:t>state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after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finishes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running.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39"/>
              </a:lnSpc>
              <a:spcBef>
                <a:spcPts val="484"/>
              </a:spcBef>
            </a:pPr>
            <a:r>
              <a:rPr sz="1800" spc="-5" dirty="0">
                <a:latin typeface="Times New Roman"/>
                <a:cs typeface="Times New Roman"/>
              </a:rPr>
              <a:t>Unlike </a:t>
            </a:r>
            <a:r>
              <a:rPr sz="1800" b="1" spc="-10" dirty="0">
                <a:latin typeface="Times New Roman"/>
                <a:cs typeface="Times New Roman"/>
              </a:rPr>
              <a:t>normal </a:t>
            </a:r>
            <a:r>
              <a:rPr sz="1800" b="1" spc="-5" dirty="0">
                <a:latin typeface="Times New Roman"/>
                <a:cs typeface="Times New Roman"/>
              </a:rPr>
              <a:t>exception/error handling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assertions </a:t>
            </a:r>
            <a:r>
              <a:rPr sz="1800" spc="-5" dirty="0">
                <a:latin typeface="Times New Roman"/>
                <a:cs typeface="Times New Roman"/>
              </a:rPr>
              <a:t>are generally </a:t>
            </a:r>
            <a:r>
              <a:rPr sz="1800" dirty="0">
                <a:latin typeface="Times New Roman"/>
                <a:cs typeface="Times New Roman"/>
              </a:rPr>
              <a:t>disabled </a:t>
            </a:r>
            <a:r>
              <a:rPr sz="1800" spc="-5" dirty="0">
                <a:latin typeface="Times New Roman"/>
                <a:cs typeface="Times New Roman"/>
              </a:rPr>
              <a:t>at run-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Where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Assertions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ts val="2100"/>
              </a:lnSpc>
              <a:spcBef>
                <a:spcPts val="31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15" dirty="0">
                <a:latin typeface="Times New Roman"/>
                <a:cs typeface="Times New Roman"/>
              </a:rPr>
              <a:t>Arguments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private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developer’s</a:t>
            </a:r>
            <a:endParaRPr sz="1800">
              <a:latin typeface="Times New Roman"/>
              <a:cs typeface="Times New Roman"/>
            </a:endParaRPr>
          </a:p>
          <a:p>
            <a:pPr marL="360045">
              <a:lnSpc>
                <a:spcPts val="2100"/>
              </a:lnSpc>
            </a:pP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developer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check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assumptions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arguments.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29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dirty="0">
                <a:latin typeface="Times New Roman"/>
                <a:cs typeface="Times New Roman"/>
              </a:rPr>
              <a:t>Conditional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29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5" dirty="0">
                <a:latin typeface="Times New Roman"/>
                <a:cs typeface="Times New Roman"/>
              </a:rPr>
              <a:t>Conditions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beginning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Times New Roman"/>
                <a:cs typeface="Times New Roman"/>
              </a:rPr>
              <a:t>Where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not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Assertions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285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Assertions</a:t>
            </a:r>
            <a:r>
              <a:rPr sz="1800" dirty="0">
                <a:latin typeface="Times New Roman"/>
                <a:cs typeface="Times New Roman"/>
              </a:rPr>
              <a:t> should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replace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messages</a:t>
            </a:r>
            <a:endParaRPr sz="1800">
              <a:latin typeface="Times New Roman"/>
              <a:cs typeface="Times New Roman"/>
            </a:endParaRPr>
          </a:p>
          <a:p>
            <a:pPr marL="360045" marR="119380" indent="-186055">
              <a:lnSpc>
                <a:spcPct val="95000"/>
              </a:lnSpc>
              <a:spcBef>
                <a:spcPts val="40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Assertions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5" dirty="0">
                <a:latin typeface="Times New Roman"/>
                <a:cs typeface="Times New Roman"/>
              </a:rPr>
              <a:t>not 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check </a:t>
            </a:r>
            <a:r>
              <a:rPr sz="1800" spc="-10" dirty="0">
                <a:latin typeface="Times New Roman"/>
                <a:cs typeface="Times New Roman"/>
              </a:rPr>
              <a:t>arguments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5" dirty="0">
                <a:latin typeface="Times New Roman"/>
                <a:cs typeface="Times New Roman"/>
              </a:rPr>
              <a:t>public </a:t>
            </a:r>
            <a:r>
              <a:rPr sz="1800" spc="-5" dirty="0">
                <a:latin typeface="Times New Roman"/>
                <a:cs typeface="Times New Roman"/>
              </a:rPr>
              <a:t>methods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dirty="0">
                <a:latin typeface="Times New Roman"/>
                <a:cs typeface="Times New Roman"/>
              </a:rPr>
              <a:t> provided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user.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used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errors provided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  <a:p>
            <a:pPr marL="360045" indent="-18669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55555"/>
              <a:buFont typeface="Wingdings"/>
              <a:buChar char=""/>
              <a:tabLst>
                <a:tab pos="36068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Assertions</a:t>
            </a:r>
            <a:r>
              <a:rPr sz="1800" dirty="0">
                <a:latin typeface="Times New Roman"/>
                <a:cs typeface="Times New Roman"/>
              </a:rPr>
              <a:t> should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0240" y="6382124"/>
            <a:ext cx="332041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16</a:t>
            </a:fld>
            <a:endParaRPr spc="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65" smtClean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10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9658" y="249377"/>
            <a:ext cx="23469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throw</a:t>
            </a:r>
            <a:r>
              <a:rPr spc="-85" dirty="0"/>
              <a:t> </a:t>
            </a:r>
            <a:r>
              <a:rPr dirty="0"/>
              <a:t>keyword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679830"/>
            <a:ext cx="8465820" cy="484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-15" dirty="0">
                <a:latin typeface="Times New Roman"/>
                <a:cs typeface="Times New Roman"/>
              </a:rPr>
              <a:t> keyword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used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explicitly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exception.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4990" algn="l"/>
                <a:tab pos="1119505" algn="l"/>
                <a:tab pos="1972945" algn="l"/>
                <a:tab pos="2808605" algn="l"/>
                <a:tab pos="3942715" algn="l"/>
                <a:tab pos="4338955" algn="l"/>
                <a:tab pos="5781040" algn="l"/>
                <a:tab pos="7113270" algn="l"/>
                <a:tab pos="7491730" algn="l"/>
                <a:tab pos="8141334" algn="l"/>
              </a:tabLst>
            </a:pPr>
            <a:r>
              <a:rPr sz="2400" spc="-18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	throw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	un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ption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ja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syntax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 throw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given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below.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Times New Roman"/>
                <a:cs typeface="Times New Roman"/>
              </a:rPr>
              <a:t>throw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exception;</a:t>
            </a:r>
            <a:endParaRPr sz="2400">
              <a:latin typeface="Times New Roman"/>
              <a:cs typeface="Times New Roman"/>
            </a:endParaRPr>
          </a:p>
          <a:p>
            <a:pPr marL="12700" marR="2834640">
              <a:lnSpc>
                <a:spcPts val="5280"/>
              </a:lnSpc>
              <a:spcBef>
                <a:spcPts val="335"/>
              </a:spcBef>
            </a:pPr>
            <a:r>
              <a:rPr sz="2400" b="1" spc="-10" dirty="0">
                <a:latin typeface="Times New Roman"/>
                <a:cs typeface="Times New Roman"/>
              </a:rPr>
              <a:t>throw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new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exception_class("error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message");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10"/>
              </a:lnSpc>
              <a:tabLst>
                <a:tab pos="939165" algn="l"/>
                <a:tab pos="1619250" algn="l"/>
                <a:tab pos="5565140" algn="l"/>
                <a:tab pos="5851525" algn="l"/>
                <a:tab pos="6933565" algn="l"/>
                <a:tab pos="7388225" algn="l"/>
                <a:tab pos="7693025" algn="l"/>
                <a:tab pos="804989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throw	</a:t>
            </a:r>
            <a:r>
              <a:rPr sz="2400" b="1" spc="-5" dirty="0">
                <a:latin typeface="Times New Roman"/>
                <a:cs typeface="Times New Roman"/>
              </a:rPr>
              <a:t>new	</a:t>
            </a:r>
            <a:r>
              <a:rPr sz="2400" spc="-5" dirty="0">
                <a:latin typeface="Times New Roman"/>
                <a:cs typeface="Times New Roman"/>
              </a:rPr>
              <a:t>ArithmeticException("dividing	</a:t>
            </a:r>
            <a:r>
              <a:rPr sz="2400" dirty="0">
                <a:latin typeface="Times New Roman"/>
                <a:cs typeface="Times New Roman"/>
              </a:rPr>
              <a:t>a	number	</a:t>
            </a:r>
            <a:r>
              <a:rPr sz="2400" spc="10" dirty="0">
                <a:latin typeface="Times New Roman"/>
                <a:cs typeface="Times New Roman"/>
              </a:rPr>
              <a:t>by	</a:t>
            </a:r>
            <a:r>
              <a:rPr sz="2400" dirty="0">
                <a:latin typeface="Times New Roman"/>
                <a:cs typeface="Times New Roman"/>
              </a:rPr>
              <a:t>5	is	not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allowed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program");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98372" y="533401"/>
            <a:ext cx="5922009" cy="5627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 smtClean="0"/>
              <a:t>public</a:t>
            </a:r>
            <a:r>
              <a:rPr lang="en-IN" sz="2800" spc="-60" dirty="0" smtClean="0"/>
              <a:t> </a:t>
            </a:r>
            <a:r>
              <a:rPr lang="en-IN" sz="2800" spc="-5" dirty="0" smtClean="0"/>
              <a:t>class</a:t>
            </a:r>
            <a:r>
              <a:rPr lang="en-IN" sz="2800" spc="5" dirty="0" smtClean="0"/>
              <a:t> </a:t>
            </a:r>
            <a:r>
              <a:rPr lang="en-IN" sz="2800" dirty="0" err="1" smtClean="0"/>
              <a:t>exthrow</a:t>
            </a:r>
            <a:r>
              <a:rPr lang="en-IN" sz="2800" dirty="0" smtClean="0"/>
              <a:t>{</a:t>
            </a:r>
          </a:p>
          <a:p>
            <a:pPr marL="393700" marR="5080" indent="-152400">
              <a:lnSpc>
                <a:spcPct val="100000"/>
              </a:lnSpc>
            </a:pPr>
            <a:r>
              <a:rPr lang="en-IN" sz="2800" spc="-5" dirty="0" smtClean="0"/>
              <a:t>static</a:t>
            </a:r>
            <a:r>
              <a:rPr lang="en-IN" sz="2800" spc="-30" dirty="0" smtClean="0"/>
              <a:t> </a:t>
            </a:r>
            <a:r>
              <a:rPr lang="en-IN" sz="2800" spc="-5" dirty="0" smtClean="0"/>
              <a:t>void</a:t>
            </a:r>
            <a:r>
              <a:rPr lang="en-IN" sz="2800" spc="5" dirty="0" smtClean="0"/>
              <a:t> </a:t>
            </a:r>
            <a:r>
              <a:rPr lang="en-IN" sz="2800" spc="-5" dirty="0" smtClean="0"/>
              <a:t>validate(</a:t>
            </a:r>
            <a:r>
              <a:rPr lang="en-IN" sz="2800" spc="-5" dirty="0" err="1" smtClean="0"/>
              <a:t>int</a:t>
            </a:r>
            <a:r>
              <a:rPr lang="en-IN" sz="2800" spc="-15" dirty="0" smtClean="0"/>
              <a:t> </a:t>
            </a:r>
            <a:r>
              <a:rPr lang="en-IN" sz="2800" spc="-10" dirty="0" smtClean="0"/>
              <a:t>age){ </a:t>
            </a:r>
            <a:r>
              <a:rPr lang="en-IN" sz="2800" spc="-585" dirty="0" smtClean="0"/>
              <a:t> </a:t>
            </a:r>
            <a:r>
              <a:rPr lang="en-IN" sz="2800" spc="-10" dirty="0" smtClean="0"/>
              <a:t>if(age&lt;18)</a:t>
            </a:r>
            <a:endParaRPr lang="en-US" sz="2800" dirty="0" smtClean="0"/>
          </a:p>
          <a:p>
            <a:pPr marL="317500" marR="5080" indent="76200">
              <a:lnSpc>
                <a:spcPct val="100000"/>
              </a:lnSpc>
              <a:spcBef>
                <a:spcPts val="100"/>
              </a:spcBef>
            </a:pPr>
            <a:r>
              <a:rPr sz="2800" smtClean="0"/>
              <a:t>throw </a:t>
            </a:r>
            <a:r>
              <a:rPr sz="2800" spc="-5" dirty="0"/>
              <a:t>new</a:t>
            </a:r>
            <a:r>
              <a:rPr sz="2800" spc="-130" dirty="0"/>
              <a:t> </a:t>
            </a:r>
            <a:r>
              <a:rPr sz="2800" spc="-5" dirty="0"/>
              <a:t>ArithmeticException("not</a:t>
            </a:r>
            <a:r>
              <a:rPr sz="2800" spc="-15" dirty="0"/>
              <a:t> </a:t>
            </a:r>
            <a:r>
              <a:rPr sz="2800" spc="-5" dirty="0"/>
              <a:t>valid"); </a:t>
            </a:r>
            <a:r>
              <a:rPr sz="2800" spc="-585" dirty="0"/>
              <a:t> </a:t>
            </a:r>
            <a:r>
              <a:rPr sz="2800" spc="-5" dirty="0"/>
              <a:t>else</a:t>
            </a:r>
          </a:p>
          <a:p>
            <a:pPr marL="393700">
              <a:lnSpc>
                <a:spcPct val="100000"/>
              </a:lnSpc>
            </a:pPr>
            <a:r>
              <a:rPr sz="2800" spc="-5" dirty="0"/>
              <a:t>System.out.println("welcome</a:t>
            </a:r>
            <a:r>
              <a:rPr sz="2800" spc="10" dirty="0"/>
              <a:t> </a:t>
            </a:r>
            <a:r>
              <a:rPr sz="2800" dirty="0"/>
              <a:t>to</a:t>
            </a:r>
            <a:r>
              <a:rPr sz="2800" spc="-20" dirty="0"/>
              <a:t> </a:t>
            </a:r>
            <a:r>
              <a:rPr sz="2800" spc="-5" dirty="0"/>
              <a:t>vote");</a:t>
            </a:r>
          </a:p>
          <a:p>
            <a:pPr marL="165100">
              <a:lnSpc>
                <a:spcPct val="100000"/>
              </a:lnSpc>
            </a:pPr>
            <a:r>
              <a:rPr sz="2800" dirty="0"/>
              <a:t>}</a:t>
            </a:r>
          </a:p>
          <a:p>
            <a:pPr marL="393700" marR="1092200" indent="-228600">
              <a:lnSpc>
                <a:spcPct val="100000"/>
              </a:lnSpc>
              <a:spcBef>
                <a:spcPts val="5"/>
              </a:spcBef>
            </a:pPr>
            <a:r>
              <a:rPr sz="2800" dirty="0"/>
              <a:t>public</a:t>
            </a:r>
            <a:r>
              <a:rPr sz="2800" spc="-60" dirty="0"/>
              <a:t> </a:t>
            </a:r>
            <a:r>
              <a:rPr sz="2800" dirty="0"/>
              <a:t>static</a:t>
            </a:r>
            <a:r>
              <a:rPr sz="2800" spc="-20" dirty="0"/>
              <a:t> </a:t>
            </a:r>
            <a:r>
              <a:rPr sz="2800" dirty="0"/>
              <a:t>void</a:t>
            </a:r>
            <a:r>
              <a:rPr sz="2800" spc="-25" dirty="0"/>
              <a:t> </a:t>
            </a:r>
            <a:r>
              <a:rPr sz="2800" dirty="0"/>
              <a:t>main(String</a:t>
            </a:r>
            <a:r>
              <a:rPr sz="2800" spc="-25" dirty="0"/>
              <a:t> </a:t>
            </a:r>
            <a:r>
              <a:rPr sz="2800" spc="-10" dirty="0"/>
              <a:t>args[]){ </a:t>
            </a:r>
            <a:r>
              <a:rPr sz="2800" spc="-585" dirty="0"/>
              <a:t> </a:t>
            </a:r>
            <a:r>
              <a:rPr sz="2800" dirty="0"/>
              <a:t>validate(16);</a:t>
            </a:r>
          </a:p>
          <a:p>
            <a:pPr marL="393700">
              <a:lnSpc>
                <a:spcPct val="100000"/>
              </a:lnSpc>
            </a:pPr>
            <a:r>
              <a:rPr sz="2800" spc="-5" dirty="0"/>
              <a:t>System.out.println("rest</a:t>
            </a:r>
            <a:r>
              <a:rPr sz="2800" spc="25" dirty="0"/>
              <a:t> </a:t>
            </a:r>
            <a:r>
              <a:rPr sz="2800" dirty="0"/>
              <a:t>of</a:t>
            </a:r>
            <a:r>
              <a:rPr sz="2800" spc="-10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-5" dirty="0"/>
              <a:t>code...");</a:t>
            </a: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800" dirty="0"/>
              <a:t>}</a:t>
            </a:r>
          </a:p>
          <a:p>
            <a:pPr marL="12700">
              <a:lnSpc>
                <a:spcPct val="100000"/>
              </a:lnSpc>
            </a:pPr>
            <a:r>
              <a:rPr sz="28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310">
                <a:latin typeface="Lucida Sans Unicode"/>
                <a:cs typeface="Lucida Sans Unicode"/>
              </a:rPr>
              <a:t> 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78028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794" y="325577"/>
            <a:ext cx="25673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throws</a:t>
            </a:r>
            <a:r>
              <a:rPr spc="-120" dirty="0"/>
              <a:t> </a:t>
            </a:r>
            <a:r>
              <a:rPr spc="5" dirty="0"/>
              <a:t>Keyword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5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804798"/>
            <a:ext cx="7893050" cy="474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715" indent="-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throws </a:t>
            </a:r>
            <a:r>
              <a:rPr sz="2400" spc="-5" dirty="0">
                <a:latin typeface="Times New Roman"/>
                <a:cs typeface="Times New Roman"/>
              </a:rPr>
              <a:t>keyword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declare </a:t>
            </a:r>
            <a:r>
              <a:rPr sz="2400" dirty="0">
                <a:latin typeface="Times New Roman"/>
                <a:cs typeface="Times New Roman"/>
              </a:rPr>
              <a:t>the list of </a:t>
            </a:r>
            <a:r>
              <a:rPr sz="2400" spc="-5" dirty="0">
                <a:latin typeface="Times New Roman"/>
                <a:cs typeface="Times New Roman"/>
              </a:rPr>
              <a:t>exception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throw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Any method that is </a:t>
            </a:r>
            <a:r>
              <a:rPr sz="2400" spc="-5" dirty="0">
                <a:latin typeface="Times New Roman"/>
                <a:cs typeface="Times New Roman"/>
              </a:rPr>
              <a:t>capable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causing </a:t>
            </a:r>
            <a:r>
              <a:rPr sz="2400" b="1" spc="-5" dirty="0">
                <a:latin typeface="Times New Roman"/>
                <a:cs typeface="Times New Roman"/>
              </a:rPr>
              <a:t>exceptions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10" dirty="0">
                <a:latin typeface="Times New Roman"/>
                <a:cs typeface="Times New Roman"/>
              </a:rPr>
              <a:t>list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 the exceptions </a:t>
            </a:r>
            <a:r>
              <a:rPr sz="2400" spc="-5" dirty="0">
                <a:latin typeface="Times New Roman"/>
                <a:cs typeface="Times New Roman"/>
              </a:rPr>
              <a:t>possible during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b="1" spc="-5" dirty="0">
                <a:latin typeface="Times New Roman"/>
                <a:cs typeface="Times New Roman"/>
              </a:rPr>
              <a:t>execution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b="1" dirty="0">
                <a:latin typeface="Times New Roman"/>
                <a:cs typeface="Times New Roman"/>
              </a:rPr>
              <a:t>anyone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calling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that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r>
              <a:rPr sz="2400" b="1" spc="-5" dirty="0">
                <a:latin typeface="Times New Roman"/>
                <a:cs typeface="Times New Roman"/>
              </a:rPr>
              <a:t> gets</a:t>
            </a:r>
            <a:r>
              <a:rPr sz="2400" b="1" dirty="0">
                <a:latin typeface="Times New Roman"/>
                <a:cs typeface="Times New Roman"/>
              </a:rPr>
              <a:t> 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knowledge</a:t>
            </a:r>
            <a:r>
              <a:rPr sz="2400" b="1" dirty="0">
                <a:latin typeface="Times New Roman"/>
                <a:cs typeface="Times New Roman"/>
              </a:rPr>
              <a:t> about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which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exceptions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are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dirty="0">
                <a:latin typeface="Times New Roman"/>
                <a:cs typeface="Times New Roman"/>
              </a:rPr>
              <a:t> be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handled.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-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using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throws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keyword.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400" b="1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spc="-20" dirty="0">
                <a:latin typeface="Times New Roman"/>
                <a:cs typeface="Times New Roman"/>
              </a:rPr>
              <a:t>type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method_name(parameter_list)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throws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exception_list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definition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07010"/>
            <a:ext cx="7639684" cy="5243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5" dirty="0">
                <a:latin typeface="Times New Roman"/>
                <a:cs typeface="Times New Roman"/>
              </a:rPr>
              <a:t>public</a:t>
            </a:r>
            <a:r>
              <a:rPr sz="1500" b="1" spc="-90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class</a:t>
            </a:r>
            <a:r>
              <a:rPr sz="1500" b="1" spc="-6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exthrows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00" b="1" dirty="0"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sz="15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1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divide(int</a:t>
            </a:r>
            <a:r>
              <a:rPr sz="15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a,int</a:t>
            </a:r>
            <a:r>
              <a:rPr sz="1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b)</a:t>
            </a:r>
            <a:r>
              <a:rPr sz="1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0000"/>
                </a:solidFill>
                <a:latin typeface="Times New Roman"/>
                <a:cs typeface="Times New Roman"/>
              </a:rPr>
              <a:t>throws</a:t>
            </a:r>
            <a:r>
              <a:rPr sz="15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ArithmeticException,ArrayIndexOutOfBoundsException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780"/>
              </a:lnSpc>
              <a:spcBef>
                <a:spcPts val="45"/>
              </a:spcBef>
            </a:pPr>
            <a:r>
              <a:rPr sz="1500" b="1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c=a/b;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ts val="2125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System.out.println("Division</a:t>
            </a:r>
            <a:r>
              <a:rPr sz="18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result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:"+c);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ts val="214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arr[]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1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int[7];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ts val="2125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arr[10]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=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5;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accessing</a:t>
            </a:r>
            <a:r>
              <a:rPr sz="18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10th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  <a:r>
              <a:rPr sz="18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an</a:t>
            </a: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1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1097915">
              <a:lnSpc>
                <a:spcPts val="2125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10" dirty="0">
                <a:latin typeface="Times New Roman"/>
                <a:cs typeface="Times New Roman"/>
              </a:rPr>
              <a:t>public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static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void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main(String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divide(25,10);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ts val="2125"/>
              </a:lnSpc>
            </a:pPr>
            <a:r>
              <a:rPr sz="1800" b="1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latin typeface="Times New Roman"/>
                <a:cs typeface="Times New Roman"/>
              </a:rPr>
              <a:t>catch(ArithmeticException|ArrayIndexOutOfBoundsException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ts val="2115"/>
              </a:lnSpc>
            </a:pPr>
            <a:r>
              <a:rPr sz="1800" b="1" spc="-10" dirty="0">
                <a:latin typeface="Times New Roman"/>
                <a:cs typeface="Times New Roman"/>
              </a:rPr>
              <a:t>System.out.println(e);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Times New Roman"/>
                <a:cs typeface="Times New Roman"/>
              </a:rPr>
              <a:t>}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2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6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7772400" cy="5105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414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 </a:t>
            </a:r>
            <a:r>
              <a:rPr sz="1000" spc="26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7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908050"/>
          <a:ext cx="8001000" cy="4584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81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throw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throws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518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1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explicitly.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32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1549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declare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execution.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5187">
                <a:tc>
                  <a:txBody>
                    <a:bodyPr/>
                    <a:lstStyle/>
                    <a:p>
                      <a:pPr marL="76200" marR="1168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followed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instance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Throwable class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sub-classes.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3308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</a:t>
                      </a:r>
                      <a:r>
                        <a:rPr sz="20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followed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one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names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separated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commas.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78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declared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inside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body.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keyword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(method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declaration).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518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44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2063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declare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exceptions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(separated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commas)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throws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keyword.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8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7758" y="325577"/>
            <a:ext cx="57213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-5" dirty="0"/>
              <a:t>Difference</a:t>
            </a:r>
            <a:r>
              <a:rPr u="none" spc="-60" dirty="0"/>
              <a:t> </a:t>
            </a:r>
            <a:r>
              <a:rPr u="none" spc="5" dirty="0"/>
              <a:t>between</a:t>
            </a:r>
            <a:r>
              <a:rPr u="none" spc="-85" dirty="0"/>
              <a:t> </a:t>
            </a:r>
            <a:r>
              <a:rPr u="none" spc="-5" dirty="0"/>
              <a:t>throw</a:t>
            </a:r>
            <a:r>
              <a:rPr u="none" spc="-25" dirty="0"/>
              <a:t> </a:t>
            </a:r>
            <a:r>
              <a:rPr u="none" spc="5" dirty="0"/>
              <a:t>and</a:t>
            </a:r>
            <a:r>
              <a:rPr u="none" spc="-40" dirty="0"/>
              <a:t> </a:t>
            </a:r>
            <a:r>
              <a:rPr u="none" dirty="0"/>
              <a:t>throws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126" y="249377"/>
            <a:ext cx="54102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User</a:t>
            </a:r>
            <a:r>
              <a:rPr spc="-100" dirty="0"/>
              <a:t> </a:t>
            </a:r>
            <a:r>
              <a:rPr spc="5" dirty="0"/>
              <a:t>defined</a:t>
            </a:r>
            <a:r>
              <a:rPr spc="-50" dirty="0"/>
              <a:t> </a:t>
            </a:r>
            <a:r>
              <a:rPr spc="5" dirty="0"/>
              <a:t>(or)Custom</a:t>
            </a:r>
            <a:r>
              <a:rPr spc="-55" dirty="0"/>
              <a:t> </a:t>
            </a:r>
            <a:r>
              <a:rPr dirty="0"/>
              <a:t>Exception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2894" y="6382124"/>
            <a:ext cx="3312160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-70" smtClean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and</a:t>
            </a:r>
            <a:r>
              <a:rPr sz="1000" spc="295">
                <a:latin typeface="Lucida Sans Unicode"/>
                <a:cs typeface="Lucida Sans Unicode"/>
              </a:rPr>
              <a:t> </a:t>
            </a:r>
            <a:r>
              <a:rPr sz="1000" spc="29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9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79145"/>
            <a:ext cx="8151495" cy="533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you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creating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your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own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user-defined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which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basically derived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Exception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customize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exception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according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959" algn="l"/>
                <a:tab pos="887730" algn="l"/>
                <a:tab pos="1457325" algn="l"/>
                <a:tab pos="1802130" algn="l"/>
                <a:tab pos="2671445" algn="l"/>
                <a:tab pos="3860165" algn="l"/>
                <a:tab pos="4369435" algn="l"/>
                <a:tab pos="4860290" algn="l"/>
                <a:tab pos="5473065" algn="l"/>
                <a:tab pos="6073775" algn="l"/>
                <a:tab pos="6644005" algn="l"/>
                <a:tab pos="7766050" algn="l"/>
              </a:tabLst>
            </a:pPr>
            <a:r>
              <a:rPr sz="2000" dirty="0">
                <a:latin typeface="Times New Roman"/>
                <a:cs typeface="Times New Roman"/>
              </a:rPr>
              <a:t>By	</a:t>
            </a:r>
            <a:r>
              <a:rPr sz="2000" spc="-10" dirty="0">
                <a:latin typeface="Times New Roman"/>
                <a:cs typeface="Times New Roman"/>
              </a:rPr>
              <a:t>the	help	</a:t>
            </a:r>
            <a:r>
              <a:rPr sz="2000" dirty="0">
                <a:latin typeface="Times New Roman"/>
                <a:cs typeface="Times New Roman"/>
              </a:rPr>
              <a:t>of	custom	</a:t>
            </a:r>
            <a:r>
              <a:rPr sz="2000" spc="-5" dirty="0">
                <a:latin typeface="Times New Roman"/>
                <a:cs typeface="Times New Roman"/>
              </a:rPr>
              <a:t>exception,	</a:t>
            </a:r>
            <a:r>
              <a:rPr sz="2000" spc="-15" dirty="0">
                <a:latin typeface="Times New Roman"/>
                <a:cs typeface="Times New Roman"/>
              </a:rPr>
              <a:t>you	</a:t>
            </a:r>
            <a:r>
              <a:rPr sz="2000" spc="5" dirty="0">
                <a:latin typeface="Times New Roman"/>
                <a:cs typeface="Times New Roman"/>
              </a:rPr>
              <a:t>can	</a:t>
            </a:r>
            <a:r>
              <a:rPr sz="2000" spc="-10" dirty="0">
                <a:latin typeface="Times New Roman"/>
                <a:cs typeface="Times New Roman"/>
              </a:rPr>
              <a:t>have	your	</a:t>
            </a:r>
            <a:r>
              <a:rPr sz="2000" spc="-5" dirty="0">
                <a:latin typeface="Times New Roman"/>
                <a:cs typeface="Times New Roman"/>
              </a:rPr>
              <a:t>own	exception	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message.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ownexception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extends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Exception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try</a:t>
            </a:r>
            <a:endParaRPr sz="2400">
              <a:latin typeface="Times New Roman"/>
              <a:cs typeface="Times New Roman"/>
            </a:endParaRPr>
          </a:p>
          <a:p>
            <a:pPr marL="12700" marR="2776855">
              <a:lnSpc>
                <a:spcPct val="100000"/>
              </a:lnSpc>
              <a:spcBef>
                <a:spcPts val="5"/>
              </a:spcBef>
              <a:tabLst>
                <a:tab pos="311150" algn="l"/>
                <a:tab pos="5220335" algn="l"/>
              </a:tabLst>
            </a:pPr>
            <a:r>
              <a:rPr sz="2400" dirty="0">
                <a:latin typeface="Times New Roman"/>
                <a:cs typeface="Times New Roman"/>
              </a:rPr>
              <a:t>{	…. throw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(“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”)</a:t>
            </a:r>
            <a:r>
              <a:rPr sz="2400" dirty="0">
                <a:latin typeface="Times New Roman"/>
                <a:cs typeface="Times New Roman"/>
              </a:rPr>
              <a:t>;	}  </a:t>
            </a:r>
            <a:r>
              <a:rPr sz="2400" spc="-5" dirty="0">
                <a:latin typeface="Times New Roman"/>
                <a:cs typeface="Times New Roman"/>
              </a:rPr>
              <a:t>catch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ownexception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1150" algn="l"/>
              </a:tabLst>
            </a:pPr>
            <a:r>
              <a:rPr sz="2400" dirty="0">
                <a:latin typeface="Times New Roman"/>
                <a:cs typeface="Times New Roman"/>
              </a:rPr>
              <a:t>{	….}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911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CS3391 Object Oriented Programming</vt:lpstr>
      <vt:lpstr>throw keyword</vt:lpstr>
      <vt:lpstr>Slide 3</vt:lpstr>
      <vt:lpstr>Slide 4</vt:lpstr>
      <vt:lpstr>throws Keyword</vt:lpstr>
      <vt:lpstr>Slide 6</vt:lpstr>
      <vt:lpstr>Slide 7</vt:lpstr>
      <vt:lpstr>Difference between throw and throws</vt:lpstr>
      <vt:lpstr>User defined (or)Custom Exception</vt:lpstr>
      <vt:lpstr>Slide 10</vt:lpstr>
      <vt:lpstr>Slide 11</vt:lpstr>
      <vt:lpstr> assert keyword</vt:lpstr>
      <vt:lpstr>Slide 13</vt:lpstr>
      <vt:lpstr>Slide 14</vt:lpstr>
      <vt:lpstr>Assertion Vs Normal Exception Handling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dc:creator>siva</dc:creator>
  <cp:lastModifiedBy>Harikrishnan</cp:lastModifiedBy>
  <cp:revision>7</cp:revision>
  <dcterms:created xsi:type="dcterms:W3CDTF">2021-10-05T03:41:50Z</dcterms:created>
  <dcterms:modified xsi:type="dcterms:W3CDTF">2022-10-10T03:23:46Z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2021-10-05T00:00:00Z</vt:filetime>
  </property>
</Properties>
</file>