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32100-C915-4925-A6EF-B82E569E229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42669-FDC4-45E3-AD96-1B8FD201D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642" y="452450"/>
            <a:ext cx="798068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642" y="1184224"/>
            <a:ext cx="8208645" cy="441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/>
              <a:t>CS</a:t>
            </a:r>
            <a:r>
              <a:rPr lang="en-US" sz="3600" spc="-5" dirty="0" smtClean="0"/>
              <a:t>3391</a:t>
            </a:r>
            <a:r>
              <a:rPr sz="3600" spc="-10" dirty="0" smtClean="0"/>
              <a:t> </a:t>
            </a:r>
            <a:r>
              <a:rPr sz="3600" dirty="0"/>
              <a:t>Object</a:t>
            </a:r>
            <a:r>
              <a:rPr sz="3600" spc="-30" dirty="0"/>
              <a:t> </a:t>
            </a:r>
            <a:r>
              <a:rPr sz="3600" dirty="0"/>
              <a:t>Oriented</a:t>
            </a:r>
            <a:r>
              <a:rPr sz="3600" spc="-10" dirty="0"/>
              <a:t> </a:t>
            </a:r>
            <a:r>
              <a:rPr sz="3600" spc="-5" dirty="0"/>
              <a:t>Programming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CS8392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N.Aravindhraj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3" y="667258"/>
            <a:ext cx="249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import</a:t>
            </a:r>
            <a:r>
              <a:rPr sz="1800" spc="-10" dirty="0"/>
              <a:t> java.io.*;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5" dirty="0"/>
              <a:t>public</a:t>
            </a:r>
            <a:r>
              <a:rPr sz="1800" spc="-80" dirty="0"/>
              <a:t> </a:t>
            </a:r>
            <a:r>
              <a:rPr sz="1800" spc="-5" dirty="0"/>
              <a:t>class</a:t>
            </a:r>
            <a:r>
              <a:rPr sz="1800" spc="-20" dirty="0"/>
              <a:t> </a:t>
            </a:r>
            <a:r>
              <a:rPr sz="1800" dirty="0"/>
              <a:t>FileLineCount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545693" y="1216278"/>
            <a:ext cx="794067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main(String[]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args)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throws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IOException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//File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f1=new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File(“filep.java");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Descriptor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2496185" algn="l"/>
              </a:tabLst>
            </a:pP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linecount=0;	//Intializing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linecount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fr=new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FileReader("D:/desktop-Backup-10-09-19/java/filep.java");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4794885" algn="l"/>
              </a:tabLst>
            </a:pPr>
            <a:r>
              <a:rPr sz="1800" spc="-10" dirty="0">
                <a:latin typeface="Times New Roman"/>
                <a:cs typeface="Times New Roman"/>
              </a:rPr>
              <a:t>BufferedReader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BufferedReader(fr);	</a:t>
            </a: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Reader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3373754" algn="l"/>
              </a:tabLst>
            </a:pPr>
            <a:r>
              <a:rPr sz="1800" spc="-10" dirty="0">
                <a:latin typeface="Times New Roman"/>
                <a:cs typeface="Times New Roman"/>
              </a:rPr>
              <a:t>while((s=br.readLine())!=null)	</a:t>
            </a:r>
            <a:r>
              <a:rPr sz="1800" dirty="0">
                <a:latin typeface="Times New Roman"/>
                <a:cs typeface="Times New Roman"/>
              </a:rPr>
              <a:t>//Reading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tabLst>
                <a:tab pos="2552065" algn="l"/>
              </a:tabLst>
            </a:pPr>
            <a:r>
              <a:rPr sz="1800" dirty="0">
                <a:latin typeface="Times New Roman"/>
                <a:cs typeface="Times New Roman"/>
              </a:rPr>
              <a:t>linecount++;	//For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increment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linecount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808355" algn="l"/>
              </a:tabLst>
            </a:pPr>
            <a:r>
              <a:rPr sz="1800" dirty="0">
                <a:latin typeface="Times New Roman"/>
                <a:cs typeface="Times New Roman"/>
              </a:rPr>
              <a:t>}	</a:t>
            </a:r>
            <a:r>
              <a:rPr sz="1800" spc="-15" dirty="0">
                <a:latin typeface="Times New Roman"/>
                <a:cs typeface="Times New Roman"/>
              </a:rPr>
              <a:t>fr.close();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System.out.println("Number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Files:"+linecount);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//Print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2350" y="6394500"/>
            <a:ext cx="32448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N.Araindhraj</a:t>
            </a:r>
            <a:r>
              <a:rPr sz="1000" spc="254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286511"/>
            <a:ext cx="7427976" cy="4855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714" y="24130"/>
            <a:ext cx="261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Random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access</a:t>
            </a:r>
            <a:r>
              <a:rPr b="1" dirty="0">
                <a:latin typeface="Times New Roman"/>
                <a:cs typeface="Times New Roman"/>
              </a:rPr>
              <a:t> 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047" y="441706"/>
            <a:ext cx="8179434" cy="151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Random   </a:t>
            </a:r>
            <a:r>
              <a:rPr sz="2000" b="1" spc="-5" dirty="0">
                <a:latin typeface="Times New Roman"/>
                <a:cs typeface="Times New Roman"/>
              </a:rPr>
              <a:t>access</a:t>
            </a:r>
            <a:r>
              <a:rPr sz="2000" b="1" spc="9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files</a:t>
            </a:r>
            <a:r>
              <a:rPr sz="2000" b="1" spc="655" dirty="0">
                <a:latin typeface="Times New Roman"/>
                <a:cs typeface="Times New Roman"/>
              </a:rPr>
              <a:t> </a:t>
            </a:r>
            <a:r>
              <a:rPr sz="2000" b="1" spc="18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permit</a:t>
            </a:r>
            <a:r>
              <a:rPr sz="2000" spc="9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non</a:t>
            </a:r>
            <a:r>
              <a:rPr sz="2000" spc="96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sequential,</a:t>
            </a:r>
            <a:r>
              <a:rPr sz="2000" spc="9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random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969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access</a:t>
            </a:r>
            <a:r>
              <a:rPr sz="2000" b="1" spc="9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 a </a:t>
            </a:r>
            <a:r>
              <a:rPr sz="2000" b="1" spc="-5" dirty="0">
                <a:latin typeface="Times New Roman"/>
                <a:cs typeface="Times New Roman"/>
              </a:rPr>
              <a:t>file's </a:t>
            </a:r>
            <a:r>
              <a:rPr sz="2000" spc="-10" dirty="0">
                <a:latin typeface="Times New Roman"/>
                <a:cs typeface="Times New Roman"/>
              </a:rPr>
              <a:t>contents. </a:t>
            </a: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access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latin typeface="Times New Roman"/>
                <a:cs typeface="Times New Roman"/>
              </a:rPr>
              <a:t>file </a:t>
            </a:r>
            <a:r>
              <a:rPr sz="2000" b="1" spc="-5" dirty="0">
                <a:latin typeface="Times New Roman"/>
                <a:cs typeface="Times New Roman"/>
              </a:rPr>
              <a:t>randomly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1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file</a:t>
            </a:r>
            <a:r>
              <a:rPr sz="2000" spc="-5" dirty="0">
                <a:latin typeface="Times New Roman"/>
                <a:cs typeface="Times New Roman"/>
              </a:rPr>
              <a:t>, seek a particular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location,</a:t>
            </a:r>
            <a:r>
              <a:rPr sz="2000" spc="-10" dirty="0">
                <a:latin typeface="Times New Roman"/>
                <a:cs typeface="Times New Roman"/>
              </a:rPr>
              <a:t> 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read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from</a:t>
            </a:r>
            <a:r>
              <a:rPr sz="2000" b="1" dirty="0">
                <a:latin typeface="Times New Roman"/>
                <a:cs typeface="Times New Roman"/>
              </a:rPr>
              <a:t> or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write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that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file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RandomAccessFile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obj= new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RandomAccessFile(“file","rw");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12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3774" y="2054860"/>
          <a:ext cx="5786755" cy="361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readInt()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readUTF(),readLine()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readFloat(),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readChar()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seek(long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writeDouble(double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v),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writeFloat(float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8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write(int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writeInt(int)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49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writeUTF()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21" y="188288"/>
            <a:ext cx="7676515" cy="592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20920">
              <a:lnSpc>
                <a:spcPct val="1213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import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java.io.IOException; </a:t>
            </a:r>
            <a:r>
              <a:rPr sz="1600" dirty="0">
                <a:latin typeface="Times New Roman"/>
                <a:cs typeface="Times New Roman"/>
              </a:rPr>
              <a:t> import </a:t>
            </a:r>
            <a:r>
              <a:rPr sz="1600" spc="-5" dirty="0">
                <a:latin typeface="Times New Roman"/>
                <a:cs typeface="Times New Roman"/>
              </a:rPr>
              <a:t>java.io.RandomAccessFile;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import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java.util.*;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exrand{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static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void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main(String[]</a:t>
            </a:r>
            <a:r>
              <a:rPr sz="1600" spc="-10" dirty="0">
                <a:latin typeface="Times New Roman"/>
                <a:cs typeface="Times New Roman"/>
              </a:rPr>
              <a:t> args)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{try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Times New Roman"/>
                <a:cs typeface="Times New Roman"/>
              </a:rPr>
              <a:t>{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RandomAccessFile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RandomAccessFile("random.txt","rw");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Scanner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s=new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Scanner(System.in);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5" dirty="0">
                <a:latin typeface="Times New Roman"/>
                <a:cs typeface="Times New Roman"/>
              </a:rPr>
              <a:t>int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a=s.nextInt();</a:t>
            </a:r>
            <a:endParaRPr sz="1600">
              <a:latin typeface="Times New Roman"/>
              <a:cs typeface="Times New Roman"/>
            </a:endParaRPr>
          </a:p>
          <a:p>
            <a:pPr marL="12700" marR="3957320">
              <a:lnSpc>
                <a:spcPct val="120700"/>
              </a:lnSpc>
              <a:spcBef>
                <a:spcPts val="10"/>
              </a:spcBef>
            </a:pPr>
            <a:r>
              <a:rPr sz="1600" spc="-5" dirty="0">
                <a:latin typeface="Times New Roman"/>
                <a:cs typeface="Times New Roman"/>
              </a:rPr>
              <a:t>rf.writeUTF("xssss");rf.writeInt(a);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rf.writeDouble(3.123);rf.writeFloat(345.56f);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rf.writeChar('k');rf.seek(0);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  <a:spcBef>
                <a:spcPts val="15"/>
              </a:spcBef>
            </a:pPr>
            <a:r>
              <a:rPr sz="1600" dirty="0">
                <a:latin typeface="Times New Roman"/>
                <a:cs typeface="Times New Roman"/>
              </a:rPr>
              <a:t>System.out.println("String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:"+rf.readUTF());System.out.println("Integer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:"+rf.readInt());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System.out.println("Double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:"+rf.readDouble());System.out.println("Float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:"+rf.readFloat());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System.out.println("Character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:"+rf.readChar());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Times New Roman"/>
                <a:cs typeface="Times New Roman"/>
              </a:rPr>
              <a:t>rf.close();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Times New Roman"/>
                <a:cs typeface="Times New Roman"/>
              </a:rPr>
              <a:t>catch(IOException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Times New Roman"/>
                <a:cs typeface="Times New Roman"/>
              </a:rPr>
              <a:t>{System.out.println(ex);}}}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356615"/>
            <a:ext cx="7001256" cy="4788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9488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6535" algn="l"/>
              </a:tabLst>
            </a:pPr>
            <a:r>
              <a:rPr dirty="0"/>
              <a:t>import</a:t>
            </a:r>
            <a:r>
              <a:rPr spc="-15" dirty="0"/>
              <a:t> </a:t>
            </a:r>
            <a:r>
              <a:rPr spc="-5" dirty="0"/>
              <a:t>java.io.*;	</a:t>
            </a:r>
            <a:r>
              <a:rPr dirty="0"/>
              <a:t>//</a:t>
            </a:r>
            <a:r>
              <a:rPr spc="-145" dirty="0"/>
              <a:t> </a:t>
            </a:r>
            <a:r>
              <a:rPr spc="-5" dirty="0"/>
              <a:t>Accessing</a:t>
            </a:r>
            <a:r>
              <a:rPr spc="20" dirty="0"/>
              <a:t> </a:t>
            </a:r>
            <a:r>
              <a:rPr spc="-5" dirty="0"/>
              <a:t>File</a:t>
            </a:r>
            <a:r>
              <a:rPr spc="-20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-5" dirty="0"/>
              <a:t>RandomAccessFile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95120" algn="l"/>
              </a:tabLst>
            </a:pPr>
            <a:r>
              <a:rPr dirty="0"/>
              <a:t>public</a:t>
            </a:r>
            <a:r>
              <a:rPr spc="-30" dirty="0"/>
              <a:t> </a:t>
            </a:r>
            <a:r>
              <a:rPr spc="-5" dirty="0"/>
              <a:t>class	exfrrandom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public</a:t>
            </a:r>
            <a:r>
              <a:rPr spc="-35" dirty="0"/>
              <a:t> </a:t>
            </a:r>
            <a:r>
              <a:rPr dirty="0"/>
              <a:t>static</a:t>
            </a:r>
            <a:r>
              <a:rPr spc="5" dirty="0"/>
              <a:t> </a:t>
            </a:r>
            <a:r>
              <a:rPr dirty="0"/>
              <a:t>void </a:t>
            </a:r>
            <a:r>
              <a:rPr spc="-5" dirty="0"/>
              <a:t>main(String[] </a:t>
            </a:r>
            <a:r>
              <a:rPr spc="-20" dirty="0"/>
              <a:t>args)</a:t>
            </a:r>
            <a:r>
              <a:rPr spc="40" dirty="0"/>
              <a:t> </a:t>
            </a:r>
            <a:r>
              <a:rPr spc="-5" dirty="0"/>
              <a:t>throws</a:t>
            </a:r>
            <a:r>
              <a:rPr spc="30" dirty="0"/>
              <a:t> </a:t>
            </a:r>
            <a:r>
              <a:rPr spc="-10" dirty="0"/>
              <a:t>IOException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</a:pPr>
            <a:r>
              <a:rPr dirty="0"/>
              <a:t>try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RandomAccessFile</a:t>
            </a:r>
            <a:r>
              <a:rPr spc="45" dirty="0"/>
              <a:t> </a:t>
            </a:r>
            <a:r>
              <a:rPr spc="-5" dirty="0"/>
              <a:t>rf</a:t>
            </a:r>
            <a:r>
              <a:rPr spc="45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new</a:t>
            </a:r>
            <a:r>
              <a:rPr spc="50" dirty="0"/>
              <a:t> </a:t>
            </a:r>
            <a:r>
              <a:rPr spc="-10" dirty="0"/>
              <a:t>RandomAccessFile("fwrite.java","r");</a:t>
            </a:r>
          </a:p>
          <a:p>
            <a:pPr marL="12700">
              <a:lnSpc>
                <a:spcPct val="100000"/>
              </a:lnSpc>
            </a:pPr>
            <a:r>
              <a:rPr dirty="0"/>
              <a:t>int</a:t>
            </a:r>
            <a:r>
              <a:rPr spc="-60" dirty="0"/>
              <a:t> </a:t>
            </a:r>
            <a:r>
              <a:rPr dirty="0"/>
              <a:t>temp;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while((temp </a:t>
            </a:r>
            <a:r>
              <a:rPr dirty="0"/>
              <a:t>=</a:t>
            </a:r>
            <a:r>
              <a:rPr spc="-20" dirty="0"/>
              <a:t> </a:t>
            </a:r>
            <a:r>
              <a:rPr spc="-10" dirty="0"/>
              <a:t>rf.read())</a:t>
            </a:r>
            <a:r>
              <a:rPr spc="55" dirty="0"/>
              <a:t> </a:t>
            </a:r>
            <a:r>
              <a:rPr spc="-5" dirty="0"/>
              <a:t>!=</a:t>
            </a:r>
            <a:r>
              <a:rPr spc="-15" dirty="0"/>
              <a:t> </a:t>
            </a:r>
            <a:r>
              <a:rPr spc="-5" dirty="0"/>
              <a:t>-1)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System.out.print((char)temp);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102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0"/>
            <a:ext cx="7860792" cy="6001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72" y="503805"/>
            <a:ext cx="6111240" cy="2517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spc="-5" dirty="0">
                <a:latin typeface="Times New Roman"/>
                <a:cs typeface="Times New Roman"/>
              </a:rPr>
              <a:t>DataOutputStream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dout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new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DataOutputStream(fos);</a:t>
            </a:r>
            <a:endParaRPr sz="2000">
              <a:latin typeface="Times New Roman"/>
              <a:cs typeface="Times New Roman"/>
            </a:endParaRPr>
          </a:p>
          <a:p>
            <a:pPr marL="774700" marR="1424305">
              <a:lnSpc>
                <a:spcPct val="116599"/>
              </a:lnSpc>
              <a:spcBef>
                <a:spcPts val="10"/>
              </a:spcBef>
            </a:pPr>
            <a:r>
              <a:rPr sz="2000" spc="-5" dirty="0"/>
              <a:t>dout.writeInt(67); </a:t>
            </a:r>
            <a:r>
              <a:rPr sz="2000" dirty="0"/>
              <a:t> </a:t>
            </a:r>
            <a:r>
              <a:rPr sz="2000" spc="-5" dirty="0"/>
              <a:t>dout.writeFloat(123.56f); </a:t>
            </a:r>
            <a:r>
              <a:rPr sz="2000" dirty="0"/>
              <a:t> </a:t>
            </a:r>
            <a:r>
              <a:rPr sz="2000" spc="-5" dirty="0"/>
              <a:t>dout.writeDouble(1345.123); </a:t>
            </a:r>
            <a:r>
              <a:rPr sz="2000" dirty="0"/>
              <a:t> </a:t>
            </a:r>
            <a:r>
              <a:rPr sz="2000" spc="-5" dirty="0"/>
              <a:t>dout.writeBoolean(true); </a:t>
            </a:r>
            <a:r>
              <a:rPr sz="2000" dirty="0"/>
              <a:t> </a:t>
            </a:r>
            <a:r>
              <a:rPr sz="2000" spc="-10" dirty="0"/>
              <a:t>dout.writeChar('D'); </a:t>
            </a:r>
            <a:r>
              <a:rPr sz="2000" spc="-5" dirty="0"/>
              <a:t> </a:t>
            </a:r>
            <a:r>
              <a:rPr sz="2000" spc="-15" dirty="0"/>
              <a:t>dout.writeChars("SIVAGANESAN");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17372" y="3355899"/>
            <a:ext cx="614426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FileInputStream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ios=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new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FileInputStream("write.txt");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DataInputStream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din = new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DataInputStream(ios);</a:t>
            </a:r>
            <a:endParaRPr sz="2000">
              <a:latin typeface="Times New Roman"/>
              <a:cs typeface="Times New Roman"/>
            </a:endParaRPr>
          </a:p>
          <a:p>
            <a:pPr marL="1152525" marR="2468880">
              <a:lnSpc>
                <a:spcPct val="112000"/>
              </a:lnSpc>
              <a:spcBef>
                <a:spcPts val="25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din.readInt();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float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din.readFloat();</a:t>
            </a:r>
            <a:endParaRPr sz="2000">
              <a:latin typeface="Times New Roman"/>
              <a:cs typeface="Times New Roman"/>
            </a:endParaRPr>
          </a:p>
          <a:p>
            <a:pPr marL="1152525" marR="1803400">
              <a:lnSpc>
                <a:spcPct val="112599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double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din.readDouble();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boolean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din.readBoolean();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e=din.readChar();</a:t>
            </a:r>
            <a:endParaRPr sz="2000">
              <a:latin typeface="Times New Roman"/>
              <a:cs typeface="Times New Roman"/>
            </a:endParaRPr>
          </a:p>
          <a:p>
            <a:pPr marL="1152525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str=din.readLine();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90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4704" y="164592"/>
            <a:ext cx="3973068" cy="33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0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26618"/>
            <a:ext cx="443674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Times New Roman"/>
                <a:cs typeface="Times New Roman"/>
              </a:rPr>
              <a:t>import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java.io.*;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class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fwrite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400" spc="-5" dirty="0">
                <a:latin typeface="Times New Roman"/>
                <a:cs typeface="Times New Roman"/>
              </a:rPr>
              <a:t>{	</a:t>
            </a:r>
            <a:r>
              <a:rPr sz="1400" spc="-20" dirty="0">
                <a:latin typeface="Times New Roman"/>
                <a:cs typeface="Times New Roman"/>
              </a:rPr>
              <a:t>public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static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void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main(String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args[])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throws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IOException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tabLst>
                <a:tab pos="675640" algn="l"/>
              </a:tabLst>
            </a:pPr>
            <a:r>
              <a:rPr sz="1400" spc="-5" dirty="0">
                <a:latin typeface="Times New Roman"/>
                <a:cs typeface="Times New Roman"/>
              </a:rPr>
              <a:t>{	</a:t>
            </a:r>
            <a:r>
              <a:rPr sz="1400" spc="-15" dirty="0">
                <a:latin typeface="Times New Roman"/>
                <a:cs typeface="Times New Roman"/>
              </a:rPr>
              <a:t>//writing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using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DataOutputStream</a:t>
            </a:r>
            <a:endParaRPr sz="14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try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FileOutputStream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fos=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new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FileOutputStream("write.txt");</a:t>
            </a:r>
            <a:endParaRPr sz="1400">
              <a:latin typeface="Times New Roman"/>
              <a:cs typeface="Times New Roman"/>
            </a:endParaRPr>
          </a:p>
          <a:p>
            <a:pPr marL="546100" marR="488315" indent="-533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DataOutputStream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dout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new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DataOutputStream(fos);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dout.writeInt(67);</a:t>
            </a:r>
            <a:endParaRPr sz="1400">
              <a:latin typeface="Times New Roman"/>
              <a:cs typeface="Times New Roman"/>
            </a:endParaRPr>
          </a:p>
          <a:p>
            <a:pPr marL="546100" marR="1815464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dout.writeFloat(123.56f);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dout.writeDouble(1345.123);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dout.writeBoolean(true);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dout.writeChar('D');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dout.writeChars("SIVAGANESAN");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015487"/>
            <a:ext cx="1104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076" y="3015487"/>
            <a:ext cx="405574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030" marR="5080" indent="-35496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catch(FileNotFoundException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ex) </a:t>
            </a:r>
            <a:r>
              <a:rPr sz="1400" spc="-10" dirty="0">
                <a:latin typeface="Times New Roman"/>
                <a:cs typeface="Times New Roman"/>
              </a:rPr>
              <a:t> System.out.println("Cannot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Output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File");</a:t>
            </a:r>
            <a:endParaRPr sz="1400">
              <a:latin typeface="Times New Roman"/>
              <a:cs typeface="Times New Roman"/>
            </a:endParaRPr>
          </a:p>
          <a:p>
            <a:pPr marL="150495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reading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using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DataInputStream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0111" y="3228848"/>
            <a:ext cx="1104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3155" y="3228848"/>
            <a:ext cx="1104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495" y="3655821"/>
            <a:ext cx="5621020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2815" indent="35623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try </a:t>
            </a:r>
            <a:r>
              <a:rPr sz="1400" spc="-5" dirty="0">
                <a:latin typeface="Times New Roman"/>
                <a:cs typeface="Times New Roman"/>
              </a:rPr>
              <a:t>{ </a:t>
            </a:r>
            <a:r>
              <a:rPr sz="1400" spc="-15" dirty="0">
                <a:latin typeface="Times New Roman"/>
                <a:cs typeface="Times New Roman"/>
              </a:rPr>
              <a:t>FileInputStream</a:t>
            </a:r>
            <a:r>
              <a:rPr sz="1400" spc="-10" dirty="0">
                <a:latin typeface="Times New Roman"/>
                <a:cs typeface="Times New Roman"/>
              </a:rPr>
              <a:t> ios= </a:t>
            </a:r>
            <a:r>
              <a:rPr sz="1400" spc="-15" dirty="0">
                <a:latin typeface="Times New Roman"/>
                <a:cs typeface="Times New Roman"/>
              </a:rPr>
              <a:t>new </a:t>
            </a:r>
            <a:r>
              <a:rPr sz="1400" spc="-10" dirty="0">
                <a:latin typeface="Times New Roman"/>
                <a:cs typeface="Times New Roman"/>
              </a:rPr>
              <a:t>FileInputStream("write.txt");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DataInputStream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new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DataInputStream(ios);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Times New Roman"/>
                <a:cs typeface="Times New Roman"/>
              </a:rPr>
              <a:t>int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din.readInt();</a:t>
            </a:r>
            <a:endParaRPr sz="1400">
              <a:latin typeface="Times New Roman"/>
              <a:cs typeface="Times New Roman"/>
            </a:endParaRPr>
          </a:p>
          <a:p>
            <a:pPr marL="12700" marR="3389629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Times New Roman"/>
                <a:cs typeface="Times New Roman"/>
              </a:rPr>
              <a:t>float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 = </a:t>
            </a:r>
            <a:r>
              <a:rPr sz="1400" spc="-15" dirty="0">
                <a:latin typeface="Times New Roman"/>
                <a:cs typeface="Times New Roman"/>
              </a:rPr>
              <a:t>din.readFloat();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double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din.readDouble();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boolean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</a:t>
            </a:r>
            <a:r>
              <a:rPr sz="1400" spc="-10" dirty="0">
                <a:latin typeface="Times New Roman"/>
                <a:cs typeface="Times New Roman"/>
              </a:rPr>
              <a:t>din.readBoolean();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e=din.readChar();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String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str=din.readLine();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System.out.println("Values: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 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 "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"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c+" "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+" </a:t>
            </a:r>
            <a:r>
              <a:rPr sz="1400" spc="-15" dirty="0">
                <a:latin typeface="Times New Roman"/>
                <a:cs typeface="Times New Roman"/>
              </a:rPr>
              <a:t>"+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 +"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"+str);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111" y="5577027"/>
            <a:ext cx="11048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3969" y="5577027"/>
            <a:ext cx="43434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0"/>
              </a:spcBef>
              <a:tabLst>
                <a:tab pos="4114165" algn="l"/>
              </a:tabLst>
            </a:pPr>
            <a:r>
              <a:rPr sz="1400" spc="-10" dirty="0">
                <a:latin typeface="Times New Roman"/>
                <a:cs typeface="Times New Roman"/>
              </a:rPr>
              <a:t>catch(FileNotFoundException</a:t>
            </a:r>
            <a:r>
              <a:rPr sz="1400" spc="6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e)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te</a:t>
            </a:r>
            <a:r>
              <a:rPr sz="1400" spc="-6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(</a:t>
            </a:r>
            <a:r>
              <a:rPr sz="1400" spc="-25" dirty="0">
                <a:latin typeface="Times New Roman"/>
                <a:cs typeface="Times New Roman"/>
              </a:rPr>
              <a:t>"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ot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h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35" dirty="0">
                <a:latin typeface="Times New Roman"/>
                <a:cs typeface="Times New Roman"/>
              </a:rPr>
              <a:t>il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"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}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}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N.Arvaindhraj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786383"/>
            <a:ext cx="7214616" cy="43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626" y="141858"/>
            <a:ext cx="3961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Stream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448553"/>
            <a:ext cx="723900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import</a:t>
            </a:r>
            <a:r>
              <a:rPr lang="en-IN" spc="-45" dirty="0" smtClean="0">
                <a:latin typeface="Times New Roman"/>
                <a:cs typeface="Times New Roman"/>
              </a:rPr>
              <a:t> </a:t>
            </a:r>
            <a:r>
              <a:rPr lang="en-IN" spc="-10" dirty="0" smtClean="0">
                <a:latin typeface="Times New Roman"/>
                <a:cs typeface="Times New Roman"/>
              </a:rPr>
              <a:t>java.io.*;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class </a:t>
            </a:r>
            <a:r>
              <a:rPr lang="en-IN" spc="-15" dirty="0" err="1" smtClean="0">
                <a:latin typeface="Times New Roman"/>
                <a:cs typeface="Times New Roman"/>
              </a:rPr>
              <a:t>exrwbyte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dirty="0" smtClean="0">
                <a:latin typeface="Times New Roman"/>
                <a:cs typeface="Times New Roman"/>
              </a:rPr>
              <a:t>{</a:t>
            </a:r>
            <a:r>
              <a:rPr sz="1800" spc="5" smtClean="0">
                <a:latin typeface="Times New Roman"/>
                <a:cs typeface="Times New Roman"/>
              </a:rPr>
              <a:t>public</a:t>
            </a:r>
            <a:r>
              <a:rPr sz="1800" spc="-45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main(String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args[])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throws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IOException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byte[]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10" dirty="0">
                <a:latin typeface="Times New Roman"/>
                <a:cs typeface="Times New Roman"/>
              </a:rPr>
              <a:t>{'E',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'N',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'G',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'I',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'N','E','E','I','N','G'};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FileOutputStream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FileOutputStream("exbyte.txt");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 marL="12700" marR="483234" indent="51498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FileInputStream </a:t>
            </a:r>
            <a:r>
              <a:rPr sz="1800" spc="-10" dirty="0">
                <a:latin typeface="Times New Roman"/>
                <a:cs typeface="Times New Roman"/>
              </a:rPr>
              <a:t>fis </a:t>
            </a:r>
            <a:r>
              <a:rPr sz="1800" dirty="0">
                <a:latin typeface="Times New Roman"/>
                <a:cs typeface="Times New Roman"/>
              </a:rPr>
              <a:t>= new </a:t>
            </a:r>
            <a:r>
              <a:rPr sz="1800" spc="-5" dirty="0">
                <a:latin typeface="Times New Roman"/>
                <a:cs typeface="Times New Roman"/>
              </a:rPr>
              <a:t>FileInputStream("siva1.txt");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FileInputStream </a:t>
            </a:r>
            <a:r>
              <a:rPr sz="1800" spc="-10" dirty="0">
                <a:latin typeface="Times New Roman"/>
                <a:cs typeface="Times New Roman"/>
              </a:rPr>
              <a:t>fis2 </a:t>
            </a:r>
            <a:r>
              <a:rPr sz="1800" dirty="0">
                <a:latin typeface="Times New Roman"/>
                <a:cs typeface="Times New Roman"/>
              </a:rPr>
              <a:t>= new </a:t>
            </a:r>
            <a:r>
              <a:rPr sz="1800" spc="-5" dirty="0">
                <a:latin typeface="Times New Roman"/>
                <a:cs typeface="Times New Roman"/>
              </a:rPr>
              <a:t>FileInputStream("reset.txt");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BufferedInputStream bis=new BufferedInputStream(fis2); </a:t>
            </a:r>
            <a:r>
              <a:rPr sz="1800" dirty="0">
                <a:latin typeface="Times New Roman"/>
                <a:cs typeface="Times New Roman"/>
              </a:rPr>
              <a:t> FileInputStream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fis1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 </a:t>
            </a:r>
            <a:r>
              <a:rPr sz="1800" spc="-10" dirty="0">
                <a:latin typeface="Times New Roman"/>
                <a:cs typeface="Times New Roman"/>
              </a:rPr>
              <a:t>FileInputStream("www.txt");</a:t>
            </a:r>
            <a:endParaRPr sz="1800">
              <a:latin typeface="Times New Roman"/>
              <a:cs typeface="Times New Roman"/>
            </a:endParaRPr>
          </a:p>
          <a:p>
            <a:pPr marL="12700" marR="3939540" indent="51498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something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fos.write(b,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8);</a:t>
            </a:r>
            <a:endParaRPr sz="1800">
              <a:latin typeface="Times New Roman"/>
              <a:cs typeface="Times New Roman"/>
            </a:endParaRPr>
          </a:p>
          <a:p>
            <a:pPr marL="12700" marR="3897629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//fos.flush(); </a:t>
            </a:r>
            <a:r>
              <a:rPr sz="1800" dirty="0">
                <a:latin typeface="Times New Roman"/>
                <a:cs typeface="Times New Roman"/>
              </a:rPr>
              <a:t>// </a:t>
            </a:r>
            <a:r>
              <a:rPr sz="1800" spc="-5" dirty="0">
                <a:latin typeface="Times New Roman"/>
                <a:cs typeface="Times New Roman"/>
              </a:rPr>
              <a:t>read </a:t>
            </a:r>
            <a:r>
              <a:rPr sz="1800" spc="-10" dirty="0">
                <a:latin typeface="Times New Roman"/>
                <a:cs typeface="Times New Roman"/>
              </a:rPr>
              <a:t>byte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 </a:t>
            </a:r>
            <a:r>
              <a:rPr sz="1800" spc="5" dirty="0">
                <a:latin typeface="Times New Roman"/>
                <a:cs typeface="Times New Roman"/>
              </a:rPr>
              <a:t>c[]=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byte[15];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fis.read(c,2,5);</a:t>
            </a:r>
            <a:endParaRPr sz="1800">
              <a:latin typeface="Times New Roman"/>
              <a:cs typeface="Times New Roman"/>
            </a:endParaRPr>
          </a:p>
          <a:p>
            <a:pPr marL="527685" marR="2641600" indent="-51562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System.out.println("reading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byte"); </a:t>
            </a:r>
            <a:r>
              <a:rPr sz="1800" spc="-5" dirty="0">
                <a:latin typeface="Times New Roman"/>
                <a:cs typeface="Times New Roman"/>
              </a:rPr>
              <a:t> for </a:t>
            </a:r>
            <a:r>
              <a:rPr sz="1800" dirty="0">
                <a:latin typeface="Times New Roman"/>
                <a:cs typeface="Times New Roman"/>
              </a:rPr>
              <a:t>(int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0;</a:t>
            </a:r>
            <a:r>
              <a:rPr sz="1800" dirty="0">
                <a:latin typeface="Times New Roman"/>
                <a:cs typeface="Times New Roman"/>
              </a:rPr>
              <a:t> 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c.length;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i++)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9850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System.out.print("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(char) </a:t>
            </a:r>
            <a:r>
              <a:rPr sz="1800" spc="5" dirty="0">
                <a:latin typeface="Times New Roman"/>
                <a:cs typeface="Times New Roman"/>
              </a:rPr>
              <a:t>c[i]);      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7321" y="228601"/>
            <a:ext cx="7231279" cy="5698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0" marR="5080" indent="-152400">
              <a:lnSpc>
                <a:spcPct val="120900"/>
              </a:lnSpc>
              <a:spcBef>
                <a:spcPts val="100"/>
              </a:spcBef>
            </a:pPr>
            <a:r>
              <a:rPr lang="en-US" sz="1600" spc="-5" dirty="0" err="1" smtClean="0">
                <a:latin typeface="Times New Roman"/>
                <a:cs typeface="Times New Roman"/>
              </a:rPr>
              <a:t>int</a:t>
            </a:r>
            <a:r>
              <a:rPr lang="en-US" sz="1600" spc="-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i</a:t>
            </a:r>
            <a:r>
              <a:rPr lang="en-US" sz="1600" spc="-5" dirty="0" smtClean="0">
                <a:latin typeface="Times New Roman"/>
                <a:cs typeface="Times New Roman"/>
              </a:rPr>
              <a:t>;</a:t>
            </a:r>
          </a:p>
          <a:p>
            <a:pPr marL="774700" marR="5080" indent="-152400">
              <a:lnSpc>
                <a:spcPct val="120900"/>
              </a:lnSpc>
              <a:spcBef>
                <a:spcPts val="100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while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((</a:t>
            </a:r>
            <a:r>
              <a:rPr lang="en-US" sz="1600" spc="-5" dirty="0" err="1" smtClean="0">
                <a:latin typeface="Times New Roman"/>
                <a:cs typeface="Times New Roman"/>
              </a:rPr>
              <a:t>i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=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fis.read</a:t>
            </a:r>
            <a:r>
              <a:rPr lang="en-US" sz="1600" spc="-5" dirty="0" smtClean="0">
                <a:latin typeface="Times New Roman"/>
                <a:cs typeface="Times New Roman"/>
              </a:rPr>
              <a:t>())</a:t>
            </a:r>
            <a:r>
              <a:rPr lang="en-US" sz="1600" spc="20" dirty="0" smtClean="0">
                <a:latin typeface="Times New Roman"/>
                <a:cs typeface="Times New Roman"/>
              </a:rPr>
              <a:t> </a:t>
            </a:r>
            <a:r>
              <a:rPr lang="en-US" sz="1600" spc="-25" dirty="0" smtClean="0">
                <a:latin typeface="Times New Roman"/>
                <a:cs typeface="Times New Roman"/>
              </a:rPr>
              <a:t>!=</a:t>
            </a:r>
            <a:r>
              <a:rPr lang="en-US" sz="1600" spc="6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-1)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{ </a:t>
            </a:r>
            <a:r>
              <a:rPr lang="en-US" sz="1600" spc="-385" dirty="0" smtClean="0">
                <a:latin typeface="Times New Roman"/>
                <a:cs typeface="Times New Roman"/>
              </a:rPr>
              <a:t> </a:t>
            </a:r>
            <a:r>
              <a:rPr lang="en-US" sz="1600" spc="5" dirty="0" smtClean="0">
                <a:latin typeface="Times New Roman"/>
                <a:cs typeface="Times New Roman"/>
              </a:rPr>
              <a:t>char </a:t>
            </a:r>
            <a:r>
              <a:rPr lang="en-US" sz="1600" spc="5" dirty="0" err="1" smtClean="0">
                <a:latin typeface="Times New Roman"/>
                <a:cs typeface="Times New Roman"/>
              </a:rPr>
              <a:t>ch</a:t>
            </a:r>
            <a:r>
              <a:rPr lang="en-US" sz="1600" spc="5" dirty="0" smtClean="0">
                <a:latin typeface="Times New Roman"/>
                <a:cs typeface="Times New Roman"/>
              </a:rPr>
              <a:t> = </a:t>
            </a:r>
            <a:r>
              <a:rPr lang="en-US" sz="1600" dirty="0" smtClean="0">
                <a:latin typeface="Times New Roman"/>
                <a:cs typeface="Times New Roman"/>
              </a:rPr>
              <a:t>(char) </a:t>
            </a:r>
            <a:r>
              <a:rPr lang="en-US" sz="1600" spc="5" dirty="0" err="1" smtClean="0">
                <a:latin typeface="Times New Roman"/>
                <a:cs typeface="Times New Roman"/>
              </a:rPr>
              <a:t>i</a:t>
            </a:r>
            <a:r>
              <a:rPr lang="en-US" sz="1600" spc="5" dirty="0" smtClean="0">
                <a:latin typeface="Times New Roman"/>
                <a:cs typeface="Times New Roman"/>
              </a:rPr>
              <a:t>; 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fis.skip</a:t>
            </a:r>
            <a:r>
              <a:rPr lang="en-US" sz="1600" dirty="0" smtClean="0">
                <a:latin typeface="Times New Roman"/>
                <a:cs typeface="Times New Roman"/>
              </a:rPr>
              <a:t>(1); 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System.out.print</a:t>
            </a:r>
            <a:r>
              <a:rPr lang="en-US" sz="1600" dirty="0" smtClean="0">
                <a:latin typeface="Times New Roman"/>
                <a:cs typeface="Times New Roman"/>
              </a:rPr>
              <a:t>(</a:t>
            </a:r>
            <a:r>
              <a:rPr lang="en-US" sz="1600" dirty="0" err="1" smtClean="0">
                <a:latin typeface="Times New Roman"/>
                <a:cs typeface="Times New Roman"/>
              </a:rPr>
              <a:t>ch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+</a:t>
            </a:r>
            <a:r>
              <a:rPr lang="en-US" sz="1600" spc="-3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"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");}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00" spc="5" dirty="0" err="1" smtClean="0">
                <a:latin typeface="Times New Roman"/>
                <a:cs typeface="Times New Roman"/>
              </a:rPr>
              <a:t>int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availableBytes</a:t>
            </a:r>
            <a:r>
              <a:rPr lang="en-US" sz="1600" spc="3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=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fis1.available();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 marR="5080" indent="51435">
              <a:lnSpc>
                <a:spcPct val="121400"/>
              </a:lnSpc>
              <a:spcBef>
                <a:spcPts val="95"/>
              </a:spcBef>
            </a:pPr>
            <a:endParaRPr lang="en-US" sz="1600" spc="-5" dirty="0" smtClean="0">
              <a:latin typeface="Times New Roman"/>
              <a:cs typeface="Times New Roman"/>
            </a:endParaRPr>
          </a:p>
          <a:p>
            <a:pPr marL="12700" marR="5080" indent="51435">
              <a:lnSpc>
                <a:spcPct val="121400"/>
              </a:lnSpc>
              <a:spcBef>
                <a:spcPts val="95"/>
              </a:spcBef>
            </a:pPr>
            <a:r>
              <a:rPr sz="1600" spc="-5" smtClean="0">
                <a:latin typeface="Times New Roman"/>
                <a:cs typeface="Times New Roman"/>
              </a:rPr>
              <a:t>System.out.println</a:t>
            </a:r>
            <a:r>
              <a:rPr sz="1600" spc="-5" dirty="0">
                <a:latin typeface="Times New Roman"/>
                <a:cs typeface="Times New Roman"/>
              </a:rPr>
              <a:t>(“\nNumber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available bytes:-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availableBytes);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System.out.println("After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reset");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System.out.println("char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"+(char)bis.read());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System.out.println("char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"+(char)bis.read());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//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Mark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input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stream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atin typeface="Times New Roman"/>
                <a:cs typeface="Times New Roman"/>
              </a:rPr>
              <a:t>bis.mark(0);</a:t>
            </a:r>
            <a:endParaRPr sz="1600">
              <a:latin typeface="Times New Roman"/>
              <a:cs typeface="Times New Roman"/>
            </a:endParaRPr>
          </a:p>
          <a:p>
            <a:pPr marL="469900" marR="1572260">
              <a:lnSpc>
                <a:spcPts val="2330"/>
              </a:lnSpc>
              <a:spcBef>
                <a:spcPts val="125"/>
              </a:spcBef>
            </a:pPr>
            <a:r>
              <a:rPr sz="1600" dirty="0">
                <a:latin typeface="Times New Roman"/>
                <a:cs typeface="Times New Roman"/>
              </a:rPr>
              <a:t>System.out.println("Char : "+(char)bis.read());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System.out.println("reset()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invoked");</a:t>
            </a:r>
            <a:endParaRPr sz="1600">
              <a:latin typeface="Times New Roman"/>
              <a:cs typeface="Times New Roman"/>
            </a:endParaRPr>
          </a:p>
          <a:p>
            <a:pPr marL="417830" marR="3847465" indent="304800">
              <a:lnSpc>
                <a:spcPts val="2300"/>
              </a:lnSpc>
              <a:spcBef>
                <a:spcPts val="20"/>
              </a:spcBef>
            </a:pPr>
            <a:r>
              <a:rPr sz="1600" dirty="0">
                <a:latin typeface="Times New Roman"/>
                <a:cs typeface="Times New Roman"/>
              </a:rPr>
              <a:t>// </a:t>
            </a:r>
            <a:r>
              <a:rPr sz="1600" spc="-10" dirty="0">
                <a:latin typeface="Times New Roman"/>
                <a:cs typeface="Times New Roman"/>
              </a:rPr>
              <a:t>reset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called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bis.reset();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275"/>
              </a:spcBef>
            </a:pPr>
            <a:r>
              <a:rPr sz="1600" dirty="0">
                <a:latin typeface="Times New Roman"/>
                <a:cs typeface="Times New Roman"/>
              </a:rPr>
              <a:t>System.out.println("char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"+(char)bis.read());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System.out.println("char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"+(char)bis.read());</a:t>
            </a:r>
            <a:endParaRPr sz="16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384"/>
              </a:spcBef>
              <a:tabLst>
                <a:tab pos="1224280" algn="l"/>
                <a:tab pos="3213100" algn="l"/>
              </a:tabLst>
            </a:pPr>
            <a:r>
              <a:rPr sz="1600" spc="5" dirty="0">
                <a:latin typeface="Times New Roman"/>
                <a:cs typeface="Times New Roman"/>
              </a:rPr>
              <a:t>}	</a:t>
            </a:r>
            <a:r>
              <a:rPr sz="1600" dirty="0">
                <a:latin typeface="Times New Roman"/>
                <a:cs typeface="Times New Roman"/>
              </a:rPr>
              <a:t>catch(Exception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e)	</a:t>
            </a:r>
            <a:r>
              <a:rPr sz="1600" spc="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System.out.println("Cannot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Input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File");</a:t>
            </a:r>
            <a:endParaRPr sz="16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5"/>
              </a:spcBef>
              <a:tabLst>
                <a:tab pos="1135380" algn="l"/>
                <a:tab pos="1433195" algn="l"/>
              </a:tabLst>
            </a:pP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}	}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N.Arvaindhraj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713231"/>
            <a:ext cx="6928104" cy="43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965" y="238505"/>
            <a:ext cx="2578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import</a:t>
            </a:r>
            <a:r>
              <a:rPr sz="1800" spc="-25" dirty="0"/>
              <a:t> </a:t>
            </a:r>
            <a:r>
              <a:rPr sz="1800" spc="-10" dirty="0"/>
              <a:t>java.io.*;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public</a:t>
            </a:r>
            <a:r>
              <a:rPr sz="1800" spc="-65" dirty="0"/>
              <a:t> </a:t>
            </a:r>
            <a:r>
              <a:rPr sz="1800" spc="-5" dirty="0"/>
              <a:t>class</a:t>
            </a:r>
            <a:r>
              <a:rPr sz="1800" spc="30" dirty="0"/>
              <a:t> </a:t>
            </a:r>
            <a:r>
              <a:rPr sz="1800" spc="-15" dirty="0"/>
              <a:t>FileWordCount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35965" y="787400"/>
            <a:ext cx="772795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main(String[]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args)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throws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IOException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f1=new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File("input.txt");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 </a:t>
            </a:r>
            <a:r>
              <a:rPr sz="1800" spc="-5" dirty="0">
                <a:latin typeface="Times New Roman"/>
                <a:cs typeface="Times New Roman"/>
              </a:rPr>
              <a:t>Descriptor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2456815" algn="l"/>
              </a:tabLst>
            </a:pPr>
            <a:r>
              <a:rPr sz="1800" dirty="0">
                <a:latin typeface="Times New Roman"/>
                <a:cs typeface="Times New Roman"/>
              </a:rPr>
              <a:t>String[]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words=null;	</a:t>
            </a:r>
            <a:r>
              <a:rPr sz="1800" dirty="0">
                <a:latin typeface="Times New Roman"/>
                <a:cs typeface="Times New Roman"/>
              </a:rPr>
              <a:t>//Intialize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Array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1511300" algn="l"/>
              </a:tabLst>
            </a:pP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wc=0;	</a:t>
            </a:r>
            <a:r>
              <a:rPr sz="1800" dirty="0">
                <a:latin typeface="Times New Roman"/>
                <a:cs typeface="Times New Roman"/>
              </a:rPr>
              <a:t>//Intialize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zero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FileReader("D:/desktop-Backup-10-09-19/java/filep.java");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4794885" algn="l"/>
              </a:tabLst>
            </a:pPr>
            <a:r>
              <a:rPr sz="1800" spc="-10" dirty="0">
                <a:latin typeface="Times New Roman"/>
                <a:cs typeface="Times New Roman"/>
              </a:rPr>
              <a:t>BufferedReader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br</a:t>
            </a:r>
            <a:r>
              <a:rPr sz="1800" dirty="0">
                <a:latin typeface="Times New Roman"/>
                <a:cs typeface="Times New Roman"/>
              </a:rPr>
              <a:t> =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BufferedReader(fr);	</a:t>
            </a:r>
            <a:r>
              <a:rPr sz="1800" dirty="0">
                <a:latin typeface="Times New Roman"/>
                <a:cs typeface="Times New Roman"/>
              </a:rPr>
              <a:t>//Creation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BufferedReader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3373754" algn="l"/>
              </a:tabLst>
            </a:pPr>
            <a:r>
              <a:rPr sz="1800" spc="-5" dirty="0">
                <a:latin typeface="Times New Roman"/>
                <a:cs typeface="Times New Roman"/>
              </a:rPr>
              <a:t>while((s=br.readLine())!=null)	</a:t>
            </a:r>
            <a:r>
              <a:rPr sz="1800" dirty="0">
                <a:latin typeface="Times New Roman"/>
                <a:cs typeface="Times New Roman"/>
              </a:rPr>
              <a:t>//Reading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27685" marR="1353820">
              <a:lnSpc>
                <a:spcPct val="100000"/>
              </a:lnSpc>
              <a:tabLst>
                <a:tab pos="2386330" algn="l"/>
                <a:tab pos="2740660" algn="l"/>
              </a:tabLst>
            </a:pPr>
            <a:r>
              <a:rPr sz="1800" spc="-5" dirty="0">
                <a:latin typeface="Times New Roman"/>
                <a:cs typeface="Times New Roman"/>
              </a:rPr>
              <a:t>words=s.split("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");	</a:t>
            </a:r>
            <a:r>
              <a:rPr sz="1800" dirty="0">
                <a:latin typeface="Times New Roman"/>
                <a:cs typeface="Times New Roman"/>
              </a:rPr>
              <a:t>//Split the </a:t>
            </a:r>
            <a:r>
              <a:rPr sz="1800" spc="-10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wc=wc+words.length;	</a:t>
            </a:r>
            <a:r>
              <a:rPr sz="1800" spc="-5" dirty="0">
                <a:latin typeface="Times New Roman"/>
                <a:cs typeface="Times New Roman"/>
              </a:rPr>
              <a:t>//increase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958" y="4629099"/>
            <a:ext cx="5348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fr.close();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System.out.println("Number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</a:t>
            </a:r>
            <a:r>
              <a:rPr sz="1800" dirty="0">
                <a:latin typeface="Times New Roman"/>
                <a:cs typeface="Times New Roman"/>
              </a:rPr>
              <a:t> 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file:"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+wc);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3820" y="5177993"/>
            <a:ext cx="203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//Print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count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429768"/>
            <a:ext cx="7571232" cy="399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1194</Words>
  <Application>Microsoft Office PowerPoint</Application>
  <PresentationFormat>On-screen Show (4:3)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Lucida Sans Unicode</vt:lpstr>
      <vt:lpstr>Times New Roman</vt:lpstr>
      <vt:lpstr>Office Theme</vt:lpstr>
      <vt:lpstr>CS3391 Object Oriented Programming</vt:lpstr>
      <vt:lpstr>DataOutputStream dout = new DataOutputStream(fos); dout.writeInt(67);  dout.writeFloat(123.56f);  dout.writeDouble(1345.123);  dout.writeBoolean(true);  dout.writeChar('D');  dout.writeChars("SIVAGANESAN");</vt:lpstr>
      <vt:lpstr>PowerPoint Presentation</vt:lpstr>
      <vt:lpstr>PowerPoint Presentation</vt:lpstr>
      <vt:lpstr>Use of Read / Write Stream methods</vt:lpstr>
      <vt:lpstr>PowerPoint Presentation</vt:lpstr>
      <vt:lpstr>PowerPoint Presentation</vt:lpstr>
      <vt:lpstr>import java.io.*; public class FileWordCount</vt:lpstr>
      <vt:lpstr>PowerPoint Presentation</vt:lpstr>
      <vt:lpstr>import java.io.*; public class FileLineCount</vt:lpstr>
      <vt:lpstr>PowerPoint Presentation</vt:lpstr>
      <vt:lpstr>Random access files</vt:lpstr>
      <vt:lpstr>PowerPoint Presentation</vt:lpstr>
      <vt:lpstr>PowerPoint Presentation</vt:lpstr>
      <vt:lpstr>import java.io.*; // Accessing File using RandomAccessFile public class exfrrandom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siva</cp:lastModifiedBy>
  <cp:revision>5</cp:revision>
  <dcterms:created xsi:type="dcterms:W3CDTF">2021-10-05T03:43:08Z</dcterms:created>
  <dcterms:modified xsi:type="dcterms:W3CDTF">2022-11-16T03:41:53Z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