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0C7D-15F8-4F83-AF6B-54388820C980}" type="datetimeFigureOut">
              <a:rPr lang="en-US" smtClean="0"/>
              <a:pPr/>
              <a:t>11/15/2022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D7008-74A8-46BB-9BD7-999E266B516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8600" y="6172199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972" y="786510"/>
            <a:ext cx="1252855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972" y="1396365"/>
            <a:ext cx="7710805" cy="431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smtClean="0"/>
              <a:t>CS</a:t>
            </a:r>
            <a:r>
              <a:rPr lang="en-US" sz="3600" spc="-5" dirty="0" smtClean="0"/>
              <a:t>3391</a:t>
            </a:r>
            <a:r>
              <a:rPr sz="3600" spc="-10" dirty="0" smtClean="0"/>
              <a:t> </a:t>
            </a:r>
            <a:r>
              <a:rPr sz="3600" dirty="0"/>
              <a:t>Object</a:t>
            </a:r>
            <a:r>
              <a:rPr sz="3600" spc="-30" dirty="0"/>
              <a:t> </a:t>
            </a:r>
            <a:r>
              <a:rPr sz="3600" dirty="0"/>
              <a:t>Oriented</a:t>
            </a:r>
            <a:r>
              <a:rPr sz="3600" spc="-10" dirty="0"/>
              <a:t> </a:t>
            </a:r>
            <a:r>
              <a:rPr sz="3600" spc="-5" dirty="0"/>
              <a:t>Programming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</a:t>
            </a:r>
            <a:r>
              <a:rPr sz="2800" spc="-10">
                <a:latin typeface="Times New Roman"/>
                <a:cs typeface="Times New Roman"/>
              </a:rPr>
              <a:t>,</a:t>
            </a:r>
            <a:r>
              <a:rPr sz="2800" spc="-90">
                <a:latin typeface="Times New Roman"/>
                <a:cs typeface="Times New Roman"/>
              </a:rPr>
              <a:t> </a:t>
            </a:r>
            <a:endParaRPr lang="en-US" sz="2800" spc="-90" dirty="0" smtClean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smtClean="0">
                <a:latin typeface="Times New Roman"/>
                <a:cs typeface="Times New Roman"/>
              </a:rPr>
              <a:t>Professor,</a:t>
            </a:r>
            <a:r>
              <a:rPr sz="2800" smtClean="0">
                <a:latin typeface="Times New Roman"/>
                <a:cs typeface="Times New Roman"/>
              </a:rPr>
              <a:t> </a:t>
            </a:r>
            <a:r>
              <a:rPr sz="2800" spc="5" smtClean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317" y="6491732"/>
            <a:ext cx="2890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8680">
              <a:lnSpc>
                <a:spcPct val="100000"/>
              </a:lnSpc>
              <a:spcBef>
                <a:spcPts val="105"/>
              </a:spcBef>
            </a:pPr>
            <a:r>
              <a:rPr sz="1000" dirty="0" smtClean="0">
                <a:latin typeface="Times New Roman"/>
                <a:cs typeface="Times New Roman"/>
              </a:rPr>
              <a:t>CS</a:t>
            </a:r>
            <a:r>
              <a:rPr lang="en-US" sz="1000" dirty="0" smtClean="0">
                <a:latin typeface="Times New Roman"/>
                <a:cs typeface="Times New Roman"/>
              </a:rPr>
              <a:t>3391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Object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Oriented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Programming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 err="1">
                <a:latin typeface="Times New Roman"/>
                <a:cs typeface="Times New Roman"/>
              </a:rPr>
              <a:t>Dr.D.Sivaganesan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 err="1" smtClean="0">
                <a:latin typeface="Times New Roman"/>
                <a:cs typeface="Times New Roman"/>
              </a:rPr>
              <a:t>PSGiTech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44" y="5558738"/>
            <a:ext cx="7168515" cy="1167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70075" algn="ctr">
              <a:lnSpc>
                <a:spcPts val="233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FileReader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objname=new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FileReader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(“file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name”);</a:t>
            </a:r>
            <a:endParaRPr sz="2000">
              <a:latin typeface="Times New Roman"/>
              <a:cs typeface="Times New Roman"/>
            </a:endParaRPr>
          </a:p>
          <a:p>
            <a:pPr marR="314960" algn="ctr">
              <a:lnSpc>
                <a:spcPts val="2330"/>
              </a:lnSpc>
            </a:pPr>
            <a:r>
              <a:rPr sz="2000" spc="-10" dirty="0">
                <a:latin typeface="Times New Roman"/>
                <a:cs typeface="Times New Roman"/>
              </a:rPr>
              <a:t>Ex: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FileReader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f=new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FileReader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(“sample.txt”);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39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8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9114" y="252730"/>
            <a:ext cx="22161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DA1F28"/>
                </a:solidFill>
                <a:latin typeface="Times New Roman"/>
                <a:cs typeface="Times New Roman"/>
              </a:rPr>
              <a:t>Byte</a:t>
            </a:r>
            <a:r>
              <a:rPr sz="2000" b="1" spc="-4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A1F28"/>
                </a:solidFill>
                <a:latin typeface="Times New Roman"/>
                <a:cs typeface="Times New Roman"/>
              </a:rPr>
              <a:t>Stream</a:t>
            </a:r>
            <a:r>
              <a:rPr sz="2000" b="1" spc="-3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A1F28"/>
                </a:solidFill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444" y="557225"/>
            <a:ext cx="7265670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latin typeface="Times New Roman"/>
                <a:cs typeface="Times New Roman"/>
              </a:rPr>
              <a:t>Writing 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10" dirty="0">
                <a:latin typeface="Times New Roman"/>
                <a:cs typeface="Times New Roman"/>
              </a:rPr>
              <a:t>FileOutputStream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objname=new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FileOutputStream(“file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name”);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Ex: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FileOutputStream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f=new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FileOutputStream(“sample.txt”);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b="1" spc="-5" dirty="0">
                <a:latin typeface="Times New Roman"/>
                <a:cs typeface="Times New Roman"/>
              </a:rPr>
              <a:t>Reading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FileInputStream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objname=new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FileInputStream(“file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name”);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Ex: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FileInputStream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f=new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FileInputStream(“sample.txt”);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67144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DA1F28"/>
                </a:solidFill>
                <a:latin typeface="Times New Roman"/>
                <a:cs typeface="Times New Roman"/>
              </a:rPr>
              <a:t>Character</a:t>
            </a:r>
            <a:r>
              <a:rPr sz="2000" b="1" spc="-7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A1F28"/>
                </a:solidFill>
                <a:latin typeface="Times New Roman"/>
                <a:cs typeface="Times New Roman"/>
              </a:rPr>
              <a:t>Stream</a:t>
            </a:r>
            <a:r>
              <a:rPr sz="2000" b="1" spc="-2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DA1F28"/>
                </a:solidFill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latin typeface="Times New Roman"/>
                <a:cs typeface="Times New Roman"/>
              </a:rPr>
              <a:t>Writing </a:t>
            </a:r>
            <a:r>
              <a:rPr sz="2000" b="1" spc="-5" dirty="0">
                <a:latin typeface="Times New Roman"/>
                <a:cs typeface="Times New Roman"/>
              </a:rPr>
              <a:t>a file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spc="-10" dirty="0">
                <a:latin typeface="Times New Roman"/>
                <a:cs typeface="Times New Roman"/>
              </a:rPr>
              <a:t>FileWriter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objname=new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FileWriter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(“file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name”);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Ex: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FileWriter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f=new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FileWriter(“sample.txt”);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Times New Roman"/>
                <a:cs typeface="Times New Roman"/>
              </a:rPr>
              <a:t>Reading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9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28930"/>
            <a:ext cx="23044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InputStream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reading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0"/>
            <a:ext cx="8001000" cy="1752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505200"/>
            <a:ext cx="7315200" cy="144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8600" y="2895600"/>
            <a:ext cx="2264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OutputStream</a:t>
            </a:r>
            <a:r>
              <a:rPr sz="18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Writing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304800"/>
            <a:ext cx="6593028" cy="5565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 smtClean="0"/>
              <a:t>import</a:t>
            </a:r>
            <a:r>
              <a:rPr lang="en-IN" sz="2000" spc="-25" dirty="0" smtClean="0"/>
              <a:t> </a:t>
            </a:r>
            <a:r>
              <a:rPr lang="en-IN" sz="2000" spc="-10" dirty="0" smtClean="0"/>
              <a:t>java.io.*;</a:t>
            </a:r>
          </a:p>
          <a:p>
            <a:pPr marL="12700">
              <a:lnSpc>
                <a:spcPct val="100000"/>
              </a:lnSpc>
            </a:pPr>
            <a:r>
              <a:rPr lang="en-IN" sz="2000" spc="-5" dirty="0" smtClean="0"/>
              <a:t>import</a:t>
            </a:r>
            <a:r>
              <a:rPr lang="en-IN" sz="2000" spc="5" dirty="0" smtClean="0"/>
              <a:t> </a:t>
            </a:r>
            <a:r>
              <a:rPr lang="en-IN" sz="2000" spc="-5" dirty="0" err="1" smtClean="0"/>
              <a:t>java.util.Scanner</a:t>
            </a:r>
            <a:r>
              <a:rPr lang="en-IN" sz="2000" spc="-5" dirty="0" smtClean="0"/>
              <a:t>;</a:t>
            </a:r>
            <a:endParaRPr lang="en-US" sz="2000" spc="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smtClean="0">
                <a:latin typeface="Times New Roman"/>
                <a:cs typeface="Times New Roman"/>
              </a:rPr>
              <a:t>public</a:t>
            </a:r>
            <a:r>
              <a:rPr sz="2000" spc="-75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exfilebs{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static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void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main(String[]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args)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throws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IOException</a:t>
            </a:r>
            <a:endParaRPr sz="2000">
              <a:latin typeface="Times New Roman"/>
              <a:cs typeface="Times New Roman"/>
            </a:endParaRPr>
          </a:p>
          <a:p>
            <a:pPr marL="12700" marR="3961765" indent="57785">
              <a:lnSpc>
                <a:spcPct val="100000"/>
              </a:lnSpc>
            </a:pPr>
            <a:r>
              <a:rPr sz="2000" smtClean="0">
                <a:latin typeface="Times New Roman"/>
                <a:cs typeface="Times New Roman"/>
              </a:rPr>
              <a:t>{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String</a:t>
            </a:r>
            <a:r>
              <a:rPr sz="2000" spc="-105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name; </a:t>
            </a:r>
            <a:r>
              <a:rPr sz="2000" spc="-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 </a:t>
            </a:r>
            <a:r>
              <a:rPr sz="2000" spc="5" dirty="0">
                <a:latin typeface="Times New Roman"/>
                <a:cs typeface="Times New Roman"/>
              </a:rPr>
              <a:t>d;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rollno;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System.out.println("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name,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dept,roll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try{</a:t>
            </a:r>
            <a:endParaRPr sz="2000">
              <a:latin typeface="Times New Roman"/>
              <a:cs typeface="Times New Roman"/>
            </a:endParaRPr>
          </a:p>
          <a:p>
            <a:pPr marL="12700" marR="187769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Scanner s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new Scanner(System.in</a:t>
            </a:r>
            <a:r>
              <a:rPr sz="2000" spc="-5">
                <a:latin typeface="Times New Roman"/>
                <a:cs typeface="Times New Roman"/>
              </a:rPr>
              <a:t>); </a:t>
            </a:r>
            <a:r>
              <a:rPr sz="2000" spc="-434">
                <a:latin typeface="Times New Roman"/>
                <a:cs typeface="Times New Roman"/>
              </a:rPr>
              <a:t> </a:t>
            </a:r>
            <a:endParaRPr lang="en-US" sz="2000" spc="-434" dirty="0" smtClean="0">
              <a:latin typeface="Times New Roman"/>
              <a:cs typeface="Times New Roman"/>
            </a:endParaRPr>
          </a:p>
          <a:p>
            <a:pPr marL="12700" marR="1877695">
              <a:lnSpc>
                <a:spcPct val="100000"/>
              </a:lnSpc>
            </a:pPr>
            <a:r>
              <a:rPr sz="2000" smtClean="0">
                <a:latin typeface="Times New Roman"/>
                <a:cs typeface="Times New Roman"/>
              </a:rPr>
              <a:t>rollno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s.nextLine();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name=s.nextLine();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d=s.nextLine();</a:t>
            </a:r>
            <a:endParaRPr sz="2000">
              <a:latin typeface="Times New Roman"/>
              <a:cs typeface="Times New Roman"/>
            </a:endParaRPr>
          </a:p>
          <a:p>
            <a:pPr marL="12700" marR="89789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Times New Roman"/>
                <a:cs typeface="Times New Roman"/>
              </a:rPr>
              <a:t>FileWriter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outf =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FileWriter("D:siva1.txt"); </a:t>
            </a:r>
            <a:r>
              <a:rPr sz="2000" spc="-43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outf.write(rollno);outf.write("\n");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outf.write(name);outf.write("\n");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outf.write(d);outf.write("\n");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outf.close();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}catch(IOException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{System.out.println(e1);}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351714"/>
            <a:ext cx="5984875" cy="10960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spc="-15" dirty="0"/>
              <a:t>try{</a:t>
            </a:r>
            <a:endParaRPr sz="2000"/>
          </a:p>
          <a:p>
            <a:pPr marL="12700" marR="5080">
              <a:lnSpc>
                <a:spcPct val="117000"/>
              </a:lnSpc>
              <a:spcBef>
                <a:spcPts val="5"/>
              </a:spcBef>
            </a:pPr>
            <a:r>
              <a:rPr sz="2000" spc="-5" dirty="0"/>
              <a:t>FileInputStream</a:t>
            </a:r>
            <a:r>
              <a:rPr sz="2000" spc="15" dirty="0"/>
              <a:t> </a:t>
            </a:r>
            <a:r>
              <a:rPr sz="2000" spc="-10" dirty="0"/>
              <a:t>inf</a:t>
            </a:r>
            <a:r>
              <a:rPr sz="2000" spc="-5" dirty="0"/>
              <a:t> =</a:t>
            </a:r>
            <a:r>
              <a:rPr sz="2000" spc="-10" dirty="0"/>
              <a:t> new</a:t>
            </a:r>
            <a:r>
              <a:rPr sz="2000" spc="20" dirty="0"/>
              <a:t> </a:t>
            </a:r>
            <a:r>
              <a:rPr sz="2000" spc="-5" dirty="0"/>
              <a:t>FileInputStream("D:siva1.txt"); </a:t>
            </a:r>
            <a:r>
              <a:rPr sz="2000" spc="-484" dirty="0"/>
              <a:t> </a:t>
            </a:r>
            <a:r>
              <a:rPr sz="2000" spc="-10" dirty="0"/>
              <a:t>Scanner</a:t>
            </a:r>
            <a:r>
              <a:rPr sz="2000" spc="30" dirty="0"/>
              <a:t> </a:t>
            </a:r>
            <a:r>
              <a:rPr sz="2000" spc="-10" dirty="0"/>
              <a:t>sc=new</a:t>
            </a:r>
            <a:r>
              <a:rPr sz="2000" spc="30" dirty="0"/>
              <a:t> </a:t>
            </a:r>
            <a:r>
              <a:rPr sz="2000" spc="-5" dirty="0"/>
              <a:t>Scanner(inf);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45972" y="1419897"/>
            <a:ext cx="4314825" cy="39408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809875" algn="l"/>
              </a:tabLst>
            </a:pPr>
            <a:r>
              <a:rPr sz="2000" spc="-10" dirty="0">
                <a:latin typeface="Times New Roman"/>
                <a:cs typeface="Times New Roman"/>
              </a:rPr>
              <a:t>System.out.println("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name	</a:t>
            </a:r>
            <a:r>
              <a:rPr sz="2000" dirty="0">
                <a:latin typeface="Times New Roman"/>
                <a:cs typeface="Times New Roman"/>
              </a:rPr>
              <a:t>dept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no");</a:t>
            </a:r>
            <a:endParaRPr sz="20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409"/>
              </a:spcBef>
            </a:pPr>
            <a:r>
              <a:rPr sz="2000" spc="-20" dirty="0">
                <a:latin typeface="Times New Roman"/>
                <a:cs typeface="Times New Roman"/>
              </a:rPr>
              <a:t>while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(sc.hasNextLine())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System.out.print(sc.nextLine());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-5" dirty="0">
                <a:latin typeface="Times New Roman"/>
                <a:cs typeface="Times New Roman"/>
              </a:rPr>
              <a:t>inf.close();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catch(IOException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System.out.println(e);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}}}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2350" y="6394500"/>
            <a:ext cx="32448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N.Araindhraj</a:t>
            </a:r>
            <a:r>
              <a:rPr sz="1000" spc="254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4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N.Aravindhraj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12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71628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200063"/>
            <a:ext cx="6553200" cy="37253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484630">
              <a:lnSpc>
                <a:spcPct val="100000"/>
              </a:lnSpc>
              <a:spcBef>
                <a:spcPts val="505"/>
              </a:spcBef>
            </a:pPr>
            <a:r>
              <a:rPr sz="2000" b="1" spc="-20" smtClean="0">
                <a:latin typeface="Times New Roman"/>
                <a:cs typeface="Times New Roman"/>
              </a:rPr>
              <a:t>FileReader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685800"/>
            <a:ext cx="7309484" cy="53578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329690" algn="l"/>
              </a:tabLst>
            </a:pPr>
            <a:r>
              <a:rPr lang="en-IN" sz="2000" spc="-10" dirty="0" smtClean="0"/>
              <a:t>import</a:t>
            </a:r>
            <a:r>
              <a:rPr lang="en-IN" sz="2000" spc="-25" dirty="0" smtClean="0"/>
              <a:t> </a:t>
            </a:r>
            <a:r>
              <a:rPr lang="en-IN" sz="2000" spc="-5" dirty="0" smtClean="0"/>
              <a:t>java.io.*;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329690" algn="l"/>
              </a:tabLst>
            </a:pPr>
            <a:r>
              <a:rPr sz="2000" spc="-5" smtClean="0">
                <a:latin typeface="Times New Roman"/>
                <a:cs typeface="Times New Roman"/>
              </a:rPr>
              <a:t>public</a:t>
            </a:r>
            <a:r>
              <a:rPr sz="2000" spc="5" smtClean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	</a:t>
            </a:r>
            <a:r>
              <a:rPr sz="2000" spc="-15" dirty="0">
                <a:latin typeface="Times New Roman"/>
                <a:cs typeface="Times New Roman"/>
              </a:rPr>
              <a:t>exfr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Times New Roman"/>
                <a:cs typeface="Times New Roman"/>
              </a:rPr>
              <a:t>{public static void</a:t>
            </a:r>
            <a:r>
              <a:rPr sz="2000" spc="-10" dirty="0">
                <a:latin typeface="Times New Roman"/>
                <a:cs typeface="Times New Roman"/>
              </a:rPr>
              <a:t> main(String[]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args)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throws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IOException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{FileReader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source</a:t>
            </a:r>
            <a:r>
              <a:rPr sz="2000" spc="-5" dirty="0">
                <a:latin typeface="Times New Roman"/>
                <a:cs typeface="Times New Roman"/>
              </a:rPr>
              <a:t> = </a:t>
            </a:r>
            <a:r>
              <a:rPr sz="2000" spc="-10" dirty="0">
                <a:latin typeface="Times New Roman"/>
                <a:cs typeface="Times New Roman"/>
              </a:rPr>
              <a:t>null;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try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Times New Roman"/>
                <a:cs typeface="Times New Roman"/>
              </a:rPr>
              <a:t>{source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new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FileReader("d://WriteInt.txt");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  <a:tabLst>
                <a:tab pos="817244" algn="l"/>
              </a:tabLst>
            </a:pPr>
            <a:r>
              <a:rPr sz="2000" spc="-5" dirty="0">
                <a:latin typeface="Times New Roman"/>
                <a:cs typeface="Times New Roman"/>
              </a:rPr>
              <a:t>//	</a:t>
            </a:r>
            <a:r>
              <a:rPr sz="2000" spc="-10" dirty="0">
                <a:latin typeface="Times New Roman"/>
                <a:cs typeface="Times New Roman"/>
              </a:rPr>
              <a:t>Reading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sourcefile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writing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to </a:t>
            </a:r>
            <a:r>
              <a:rPr lang="en-US" sz="2000" spc="-5" dirty="0" smtClean="0">
                <a:latin typeface="Times New Roman"/>
                <a:cs typeface="Times New Roman"/>
              </a:rPr>
              <a:t>t</a:t>
            </a:r>
            <a:r>
              <a:rPr sz="2000" spc="-15" smtClean="0">
                <a:latin typeface="Times New Roman"/>
                <a:cs typeface="Times New Roman"/>
              </a:rPr>
              <a:t>arget</a:t>
            </a:r>
            <a:r>
              <a:rPr sz="2000" spc="15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character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character.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int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temp;</a:t>
            </a:r>
            <a:endParaRPr sz="2000">
              <a:latin typeface="Times New Roman"/>
              <a:cs typeface="Times New Roman"/>
            </a:endParaRPr>
          </a:p>
          <a:p>
            <a:pPr marL="12700" marR="3716654">
              <a:lnSpc>
                <a:spcPts val="2810"/>
              </a:lnSpc>
              <a:spcBef>
                <a:spcPts val="135"/>
              </a:spcBef>
            </a:pPr>
            <a:r>
              <a:rPr sz="2000" spc="-15" dirty="0">
                <a:latin typeface="Times New Roman"/>
                <a:cs typeface="Times New Roman"/>
              </a:rPr>
              <a:t>while((temp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source.read())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!=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-1)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System.out.print((char)temp);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000" spc="-10" dirty="0">
                <a:latin typeface="Times New Roman"/>
                <a:cs typeface="Times New Roman"/>
              </a:rPr>
              <a:t>}finally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817244" algn="l"/>
              </a:tabLst>
            </a:pPr>
            <a:r>
              <a:rPr sz="2000" spc="-5" dirty="0">
                <a:latin typeface="Times New Roman"/>
                <a:cs typeface="Times New Roman"/>
              </a:rPr>
              <a:t>{//	</a:t>
            </a:r>
            <a:r>
              <a:rPr sz="2000" spc="-10" dirty="0">
                <a:latin typeface="Times New Roman"/>
                <a:cs typeface="Times New Roman"/>
              </a:rPr>
              <a:t>Closing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stream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longer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-10" dirty="0">
                <a:latin typeface="Times New Roman"/>
                <a:cs typeface="Times New Roman"/>
              </a:rPr>
              <a:t>if(source </a:t>
            </a:r>
            <a:r>
              <a:rPr sz="2000" spc="-15" dirty="0">
                <a:latin typeface="Times New Roman"/>
                <a:cs typeface="Times New Roman"/>
              </a:rPr>
              <a:t>!= </a:t>
            </a:r>
            <a:r>
              <a:rPr sz="2000" spc="-10" dirty="0">
                <a:latin typeface="Times New Roman"/>
                <a:cs typeface="Times New Roman"/>
              </a:rPr>
              <a:t>null)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000" spc="-5" dirty="0">
                <a:latin typeface="Times New Roman"/>
                <a:cs typeface="Times New Roman"/>
              </a:rPr>
              <a:t>source.close();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}}}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13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328625"/>
            <a:ext cx="6088380" cy="38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7220">
              <a:lnSpc>
                <a:spcPts val="2895"/>
              </a:lnSpc>
              <a:spcBef>
                <a:spcPts val="95"/>
              </a:spcBef>
            </a:pPr>
            <a:r>
              <a:rPr sz="2500" b="1" dirty="0">
                <a:latin typeface="Times New Roman"/>
                <a:cs typeface="Times New Roman"/>
              </a:rPr>
              <a:t>File</a:t>
            </a:r>
            <a:r>
              <a:rPr sz="2500" b="1" spc="-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Input</a:t>
            </a:r>
            <a:r>
              <a:rPr sz="2500" b="1" spc="-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and</a:t>
            </a:r>
            <a:r>
              <a:rPr sz="2500" b="1" spc="-15" dirty="0">
                <a:latin typeface="Times New Roman"/>
                <a:cs typeface="Times New Roman"/>
              </a:rPr>
              <a:t> </a:t>
            </a:r>
            <a:r>
              <a:rPr sz="2500" b="1">
                <a:latin typeface="Times New Roman"/>
                <a:cs typeface="Times New Roman"/>
              </a:rPr>
              <a:t>Output </a:t>
            </a:r>
            <a:r>
              <a:rPr sz="2500" b="1" spc="-20" smtClean="0">
                <a:latin typeface="Times New Roman"/>
                <a:cs typeface="Times New Roman"/>
              </a:rPr>
              <a:t>Streams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990600"/>
            <a:ext cx="7710805" cy="51122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90"/>
              </a:lnSpc>
              <a:spcBef>
                <a:spcPts val="95"/>
              </a:spcBef>
            </a:pPr>
            <a:r>
              <a:rPr lang="en-IN" spc="-5" dirty="0" smtClean="0"/>
              <a:t>import java.io.*; </a:t>
            </a:r>
          </a:p>
          <a:p>
            <a:pPr marL="12700">
              <a:lnSpc>
                <a:spcPts val="2890"/>
              </a:lnSpc>
              <a:spcBef>
                <a:spcPts val="95"/>
              </a:spcBef>
            </a:pPr>
            <a:r>
              <a:rPr lang="en-IN" spc="-610" dirty="0" smtClean="0"/>
              <a:t> </a:t>
            </a:r>
            <a:r>
              <a:rPr lang="en-IN" spc="-10" dirty="0" smtClean="0"/>
              <a:t>class</a:t>
            </a:r>
            <a:r>
              <a:rPr lang="en-IN" spc="25" dirty="0" smtClean="0"/>
              <a:t> </a:t>
            </a:r>
            <a:r>
              <a:rPr lang="en-IN" spc="-10" dirty="0" err="1" smtClean="0"/>
              <a:t>exfs</a:t>
            </a:r>
            <a:endParaRPr lang="en-US" spc="-5" dirty="0" smtClean="0"/>
          </a:p>
          <a:p>
            <a:pPr marL="12700">
              <a:lnSpc>
                <a:spcPts val="2890"/>
              </a:lnSpc>
              <a:spcBef>
                <a:spcPts val="95"/>
              </a:spcBef>
            </a:pPr>
            <a:r>
              <a:rPr spc="-5" smtClean="0"/>
              <a:t>{</a:t>
            </a:r>
            <a:endParaRPr spc="-5" dirty="0"/>
          </a:p>
          <a:p>
            <a:pPr marL="12700">
              <a:lnSpc>
                <a:spcPts val="2795"/>
              </a:lnSpc>
            </a:pPr>
            <a:r>
              <a:rPr spc="-5" dirty="0"/>
              <a:t>public</a:t>
            </a:r>
            <a:r>
              <a:rPr spc="10" dirty="0"/>
              <a:t> </a:t>
            </a:r>
            <a:r>
              <a:rPr spc="-5" dirty="0"/>
              <a:t>static</a:t>
            </a:r>
            <a:r>
              <a:rPr spc="40" dirty="0"/>
              <a:t> </a:t>
            </a:r>
            <a:r>
              <a:rPr spc="-5" dirty="0"/>
              <a:t>void main(String</a:t>
            </a:r>
            <a:r>
              <a:rPr spc="70" dirty="0"/>
              <a:t> </a:t>
            </a:r>
            <a:r>
              <a:rPr spc="-15" dirty="0"/>
              <a:t>args[])</a:t>
            </a:r>
            <a:r>
              <a:rPr spc="70" dirty="0"/>
              <a:t> </a:t>
            </a:r>
            <a:r>
              <a:rPr dirty="0"/>
              <a:t>throws</a:t>
            </a:r>
            <a:r>
              <a:rPr spc="5" dirty="0"/>
              <a:t> </a:t>
            </a:r>
            <a:r>
              <a:rPr spc="-5" dirty="0"/>
              <a:t>Exception</a:t>
            </a:r>
          </a:p>
          <a:p>
            <a:pPr marL="12700">
              <a:lnSpc>
                <a:spcPts val="2810"/>
              </a:lnSpc>
            </a:pPr>
            <a:r>
              <a:rPr spc="-5" dirty="0"/>
              <a:t>{</a:t>
            </a:r>
          </a:p>
          <a:p>
            <a:pPr marL="12700" marR="5080">
              <a:lnSpc>
                <a:spcPct val="93200"/>
              </a:lnSpc>
              <a:spcBef>
                <a:spcPts val="110"/>
              </a:spcBef>
              <a:tabLst>
                <a:tab pos="2451735" algn="l"/>
              </a:tabLst>
            </a:pPr>
            <a:r>
              <a:rPr spc="-5" dirty="0"/>
              <a:t>FileInputStream</a:t>
            </a:r>
            <a:r>
              <a:rPr spc="65" dirty="0"/>
              <a:t> </a:t>
            </a:r>
            <a:r>
              <a:rPr spc="-5" dirty="0"/>
              <a:t>fin=new</a:t>
            </a:r>
            <a:r>
              <a:rPr spc="25" dirty="0"/>
              <a:t> </a:t>
            </a:r>
            <a:r>
              <a:rPr spc="-5" dirty="0"/>
              <a:t>FileInputStream("deep.java"); </a:t>
            </a:r>
            <a:r>
              <a:rPr dirty="0"/>
              <a:t> </a:t>
            </a:r>
            <a:r>
              <a:rPr spc="-5" dirty="0"/>
              <a:t>FileOutputStream	fout=new</a:t>
            </a:r>
            <a:r>
              <a:rPr spc="20" dirty="0"/>
              <a:t> </a:t>
            </a:r>
            <a:r>
              <a:rPr spc="-10" dirty="0"/>
              <a:t>FileOutputStream("new.java"); </a:t>
            </a:r>
            <a:r>
              <a:rPr spc="-610" dirty="0"/>
              <a:t> </a:t>
            </a:r>
            <a:r>
              <a:rPr spc="-5" dirty="0"/>
              <a:t>int </a:t>
            </a:r>
            <a:r>
              <a:rPr dirty="0"/>
              <a:t>i=0;</a:t>
            </a:r>
          </a:p>
          <a:p>
            <a:pPr marL="12700">
              <a:lnSpc>
                <a:spcPts val="2700"/>
              </a:lnSpc>
            </a:pPr>
            <a:r>
              <a:rPr spc="-5" dirty="0"/>
              <a:t>while((i=fin.read())!=-1)</a:t>
            </a:r>
          </a:p>
          <a:p>
            <a:pPr marL="12700">
              <a:lnSpc>
                <a:spcPts val="2795"/>
              </a:lnSpc>
            </a:pPr>
            <a:r>
              <a:rPr spc="-5" dirty="0"/>
              <a:t>{</a:t>
            </a:r>
            <a:r>
              <a:rPr spc="-20" dirty="0"/>
              <a:t> </a:t>
            </a:r>
            <a:r>
              <a:rPr spc="-5" dirty="0"/>
              <a:t>fout.write((byte)i);</a:t>
            </a:r>
          </a:p>
          <a:p>
            <a:pPr marL="12700">
              <a:lnSpc>
                <a:spcPts val="2810"/>
              </a:lnSpc>
            </a:pPr>
            <a:r>
              <a:rPr spc="-5" dirty="0"/>
              <a:t>}</a:t>
            </a:r>
          </a:p>
          <a:p>
            <a:pPr marL="12700">
              <a:lnSpc>
                <a:spcPts val="2795"/>
              </a:lnSpc>
            </a:pPr>
            <a:r>
              <a:rPr spc="-5" dirty="0"/>
              <a:t>fin.close();</a:t>
            </a:r>
          </a:p>
          <a:p>
            <a:pPr marL="12700">
              <a:lnSpc>
                <a:spcPts val="2800"/>
              </a:lnSpc>
            </a:pPr>
            <a:r>
              <a:rPr spc="-5" dirty="0"/>
              <a:t>}</a:t>
            </a:r>
          </a:p>
          <a:p>
            <a:pPr marL="12700">
              <a:lnSpc>
                <a:spcPts val="2905"/>
              </a:lnSpc>
            </a:pPr>
            <a:r>
              <a:rPr spc="-5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6440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14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685800"/>
            <a:ext cx="7431228" cy="5442112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92735" algn="l"/>
              </a:tabLst>
            </a:pPr>
            <a:r>
              <a:rPr lang="en-IN" spc="-5" dirty="0" smtClean="0"/>
              <a:t>class</a:t>
            </a:r>
            <a:r>
              <a:rPr lang="en-IN" spc="-25" dirty="0" smtClean="0"/>
              <a:t> </a:t>
            </a:r>
            <a:r>
              <a:rPr lang="en-IN" spc="-5" dirty="0" err="1" smtClean="0"/>
              <a:t>exprintf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92735" algn="l"/>
              </a:tabLst>
            </a:pPr>
            <a:r>
              <a:rPr sz="1800" smtClean="0">
                <a:latin typeface="Times New Roman"/>
                <a:cs typeface="Times New Roman"/>
              </a:rPr>
              <a:t>{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public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static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void main(String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args[])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409"/>
              </a:spcBef>
              <a:tabLst>
                <a:tab pos="521334" algn="l"/>
              </a:tabLst>
            </a:pPr>
            <a:r>
              <a:rPr sz="1800" dirty="0">
                <a:latin typeface="Times New Roman"/>
                <a:cs typeface="Times New Roman"/>
              </a:rPr>
              <a:t>{	int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502;</a:t>
            </a:r>
            <a:endParaRPr sz="1800">
              <a:latin typeface="Times New Roman"/>
              <a:cs typeface="Times New Roman"/>
            </a:endParaRPr>
          </a:p>
          <a:p>
            <a:pPr marL="128270" marR="521334" indent="112395">
              <a:lnSpc>
                <a:spcPts val="2570"/>
              </a:lnSpc>
              <a:spcBef>
                <a:spcPts val="125"/>
              </a:spcBef>
            </a:pPr>
            <a:r>
              <a:rPr sz="1800" spc="-5" dirty="0">
                <a:latin typeface="Times New Roman"/>
                <a:cs typeface="Times New Roman"/>
              </a:rPr>
              <a:t>System.out.printf("Printing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simple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integer: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 =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%5d\n",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float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y=12.146f;</a:t>
            </a:r>
            <a:endParaRPr sz="1800">
              <a:latin typeface="Times New Roman"/>
              <a:cs typeface="Times New Roman"/>
            </a:endParaRPr>
          </a:p>
          <a:p>
            <a:pPr marL="241300" marR="367030">
              <a:lnSpc>
                <a:spcPts val="255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// this </a:t>
            </a:r>
            <a:r>
              <a:rPr sz="1800" spc="-10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print it </a:t>
            </a:r>
            <a:r>
              <a:rPr sz="1800" spc="5" dirty="0">
                <a:latin typeface="Times New Roman"/>
                <a:cs typeface="Times New Roman"/>
              </a:rPr>
              <a:t>upto </a:t>
            </a:r>
            <a:r>
              <a:rPr sz="1800" dirty="0">
                <a:latin typeface="Times New Roman"/>
                <a:cs typeface="Times New Roman"/>
              </a:rPr>
              <a:t>2 </a:t>
            </a:r>
            <a:r>
              <a:rPr sz="1800" spc="-5" dirty="0">
                <a:latin typeface="Times New Roman"/>
                <a:cs typeface="Times New Roman"/>
              </a:rPr>
              <a:t>decimal </a:t>
            </a:r>
            <a:r>
              <a:rPr sz="1800" dirty="0">
                <a:latin typeface="Times New Roman"/>
                <a:cs typeface="Times New Roman"/>
              </a:rPr>
              <a:t>places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System.out.printf("Formatted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precison: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10" dirty="0">
                <a:latin typeface="Times New Roman"/>
                <a:cs typeface="Times New Roman"/>
              </a:rPr>
              <a:t>%.2f\n",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y);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Times New Roman"/>
                <a:cs typeface="Times New Roman"/>
              </a:rPr>
              <a:t>float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5.2f;</a:t>
            </a:r>
            <a:endParaRPr sz="1800">
              <a:latin typeface="Times New Roman"/>
              <a:cs typeface="Times New Roman"/>
            </a:endParaRPr>
          </a:p>
          <a:p>
            <a:pPr marL="241300" marR="74930" indent="115570">
              <a:lnSpc>
                <a:spcPct val="1184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// </a:t>
            </a:r>
            <a:r>
              <a:rPr sz="1800" spc="-5" dirty="0">
                <a:latin typeface="Times New Roman"/>
                <a:cs typeface="Times New Roman"/>
              </a:rPr>
              <a:t>automatically </a:t>
            </a:r>
            <a:r>
              <a:rPr sz="1800" dirty="0">
                <a:latin typeface="Times New Roman"/>
                <a:cs typeface="Times New Roman"/>
              </a:rPr>
              <a:t>appends </a:t>
            </a:r>
            <a:r>
              <a:rPr sz="1800" spc="-5" dirty="0">
                <a:latin typeface="Times New Roman"/>
                <a:cs typeface="Times New Roman"/>
              </a:rPr>
              <a:t>zero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rightmost </a:t>
            </a:r>
            <a:r>
              <a:rPr sz="1800" dirty="0">
                <a:latin typeface="Times New Roman"/>
                <a:cs typeface="Times New Roman"/>
              </a:rPr>
              <a:t>part of </a:t>
            </a:r>
            <a:r>
              <a:rPr sz="1800" spc="-10" dirty="0">
                <a:latin typeface="Times New Roman"/>
                <a:cs typeface="Times New Roman"/>
              </a:rPr>
              <a:t>decimal </a:t>
            </a:r>
            <a:r>
              <a:rPr sz="1800" spc="-5" dirty="0">
                <a:latin typeface="Times New Roman"/>
                <a:cs typeface="Times New Roman"/>
              </a:rPr>
              <a:t> System.out.printf("Formatted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specific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width: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%.4f\n",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123467.3f;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//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here</a:t>
            </a:r>
            <a:r>
              <a:rPr sz="1800" spc="-5" dirty="0">
                <a:latin typeface="Times New Roman"/>
                <a:cs typeface="Times New Roman"/>
              </a:rPr>
              <a:t> number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formatted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margin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occupies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latin typeface="Times New Roman"/>
                <a:cs typeface="Times New Roman"/>
              </a:rPr>
              <a:t>//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width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10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characters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Times New Roman"/>
                <a:cs typeface="Times New Roman"/>
              </a:rPr>
              <a:t>System.out.printf("Formatted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margin: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%10.4f\n",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str="sivaganesan";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Times New Roman"/>
                <a:cs typeface="Times New Roman"/>
              </a:rPr>
              <a:t>System.out.printf("Formatted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 = </a:t>
            </a:r>
            <a:r>
              <a:rPr sz="1800" spc="-5" dirty="0">
                <a:latin typeface="Times New Roman"/>
                <a:cs typeface="Times New Roman"/>
              </a:rPr>
              <a:t>%14s\n",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str);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0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15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991" y="387095"/>
            <a:ext cx="1650491" cy="205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8528" y="6242100"/>
            <a:ext cx="218313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52145" algn="just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d  Programming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 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16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33400"/>
            <a:ext cx="7485888" cy="420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397" y="6394500"/>
            <a:ext cx="324167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17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37" y="2965972"/>
            <a:ext cx="3310162" cy="74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372" y="508087"/>
            <a:ext cx="8105775" cy="444182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89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</a:t>
            </a:r>
            <a:r>
              <a:rPr sz="2400" spc="-5" dirty="0">
                <a:latin typeface="Times New Roman"/>
                <a:cs typeface="Times New Roman"/>
              </a:rPr>
              <a:t> container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related data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items.</a:t>
            </a:r>
            <a:endParaRPr sz="2400">
              <a:latin typeface="Times New Roman"/>
              <a:cs typeface="Times New Roman"/>
            </a:endParaRPr>
          </a:p>
          <a:p>
            <a:pPr marL="268605" marR="74930" indent="-256540">
              <a:lnSpc>
                <a:spcPct val="100000"/>
              </a:lnSpc>
              <a:spcBef>
                <a:spcPts val="38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collection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records,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raw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(or)collection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fields.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400" spc="-30" dirty="0">
                <a:latin typeface="Times New Roman"/>
                <a:cs typeface="Times New Roman"/>
              </a:rPr>
              <a:t>Basically,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you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perform</a:t>
            </a:r>
            <a:r>
              <a:rPr sz="2400" spc="15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five</a:t>
            </a:r>
            <a:r>
              <a:rPr sz="2400" spc="5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r>
              <a:rPr sz="2400" dirty="0">
                <a:latin typeface="Times New Roman"/>
                <a:cs typeface="Times New Roman"/>
              </a:rPr>
              <a:t> on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524510" lvl="1" indent="-229235">
              <a:lnSpc>
                <a:spcPct val="100000"/>
              </a:lnSpc>
              <a:spcBef>
                <a:spcPts val="29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 marL="524510" lvl="1" indent="-229235">
              <a:lnSpc>
                <a:spcPct val="100000"/>
              </a:lnSpc>
              <a:spcBef>
                <a:spcPts val="31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10" dirty="0">
                <a:latin typeface="Times New Roman"/>
                <a:cs typeface="Times New Roman"/>
              </a:rPr>
              <a:t>Get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524510" lvl="1" indent="-229235">
              <a:lnSpc>
                <a:spcPct val="100000"/>
              </a:lnSpc>
              <a:spcBef>
                <a:spcPts val="29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20" dirty="0">
                <a:latin typeface="Times New Roman"/>
                <a:cs typeface="Times New Roman"/>
              </a:rPr>
              <a:t>Write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 marL="524510" lvl="1" indent="-229235">
              <a:lnSpc>
                <a:spcPct val="100000"/>
              </a:lnSpc>
              <a:spcBef>
                <a:spcPts val="31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5" smtClean="0">
                <a:latin typeface="Times New Roman"/>
                <a:cs typeface="Times New Roman"/>
              </a:rPr>
              <a:t>Read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from</a:t>
            </a:r>
            <a:r>
              <a:rPr sz="2400" spc="-20" smtClean="0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a</a:t>
            </a:r>
            <a:r>
              <a:rPr sz="2400" spc="-5" smtClean="0">
                <a:latin typeface="Times New Roman"/>
                <a:cs typeface="Times New Roman"/>
              </a:rPr>
              <a:t> File</a:t>
            </a:r>
            <a:endParaRPr sz="2400" smtClean="0">
              <a:latin typeface="Times New Roman"/>
              <a:cs typeface="Times New Roman"/>
            </a:endParaRPr>
          </a:p>
          <a:p>
            <a:pPr marL="524510" lvl="1" indent="-229235">
              <a:lnSpc>
                <a:spcPct val="100000"/>
              </a:lnSpc>
              <a:spcBef>
                <a:spcPts val="28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mtClean="0">
                <a:latin typeface="Times New Roman"/>
                <a:cs typeface="Times New Roman"/>
              </a:rPr>
              <a:t>Closing</a:t>
            </a:r>
            <a:r>
              <a:rPr sz="2400" spc="-45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90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79" y="164592"/>
            <a:ext cx="1763268" cy="260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203580"/>
            <a:ext cx="5840730" cy="19088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b="1" spc="-10">
                <a:latin typeface="Times New Roman"/>
                <a:cs typeface="Times New Roman"/>
              </a:rPr>
              <a:t>File</a:t>
            </a:r>
            <a:r>
              <a:rPr sz="2400" b="1" spc="-50">
                <a:latin typeface="Times New Roman"/>
                <a:cs typeface="Times New Roman"/>
              </a:rPr>
              <a:t> </a:t>
            </a:r>
            <a:r>
              <a:rPr sz="2400" b="1" spc="-10" smtClean="0">
                <a:latin typeface="Times New Roman"/>
                <a:cs typeface="Times New Roman"/>
              </a:rPr>
              <a:t>creation</a:t>
            </a:r>
            <a:r>
              <a:rPr lang="en-US" sz="2400" b="1" spc="-10" dirty="0" smtClean="0">
                <a:latin typeface="Times New Roman"/>
                <a:cs typeface="Times New Roman"/>
              </a:rPr>
              <a:t/>
            </a:r>
            <a:br>
              <a:rPr lang="en-US" sz="2400" b="1" spc="-10" dirty="0" smtClean="0">
                <a:latin typeface="Times New Roman"/>
                <a:cs typeface="Times New Roman"/>
              </a:rPr>
            </a:br>
            <a:r>
              <a:rPr lang="en-US" sz="2400" b="1" spc="-10" dirty="0" smtClean="0"/>
              <a:t/>
            </a:r>
            <a:br>
              <a:rPr lang="en-US" sz="2400" b="1" spc="-10" dirty="0" smtClean="0"/>
            </a:br>
            <a:r>
              <a:rPr sz="2400" spc="-5" smtClean="0"/>
              <a:t>File </a:t>
            </a:r>
            <a:r>
              <a:rPr sz="2400" spc="-5" dirty="0"/>
              <a:t>objname=new File(“ path with </a:t>
            </a:r>
            <a:r>
              <a:rPr sz="2400" dirty="0"/>
              <a:t>file </a:t>
            </a:r>
            <a:r>
              <a:rPr sz="2400" spc="-5"/>
              <a:t>name</a:t>
            </a:r>
            <a:r>
              <a:rPr sz="2400" spc="-5" smtClean="0"/>
              <a:t>”);</a:t>
            </a:r>
            <a:r>
              <a:rPr lang="en-US" sz="2400" spc="-5" dirty="0" smtClean="0"/>
              <a:t/>
            </a:r>
            <a:br>
              <a:rPr lang="en-US" sz="2400" spc="-5" dirty="0" smtClean="0"/>
            </a:br>
            <a:r>
              <a:rPr lang="en-US" sz="2400" spc="-5" dirty="0" smtClean="0"/>
              <a:t/>
            </a:r>
            <a:br>
              <a:rPr lang="en-US" sz="2400" spc="-5" dirty="0" smtClean="0"/>
            </a:br>
            <a:r>
              <a:rPr sz="2400" spc="-5" smtClean="0"/>
              <a:t> </a:t>
            </a:r>
            <a:r>
              <a:rPr sz="2400" spc="-585" smtClean="0"/>
              <a:t> </a:t>
            </a:r>
            <a:r>
              <a:rPr sz="2400" spc="5" dirty="0"/>
              <a:t>Ex:</a:t>
            </a:r>
            <a:r>
              <a:rPr sz="2400" spc="-30" dirty="0"/>
              <a:t> </a:t>
            </a:r>
            <a:r>
              <a:rPr sz="2400" spc="-5" dirty="0"/>
              <a:t>File</a:t>
            </a:r>
            <a:r>
              <a:rPr sz="2400" spc="-15" dirty="0"/>
              <a:t> </a:t>
            </a:r>
            <a:r>
              <a:rPr sz="2400" dirty="0"/>
              <a:t>f</a:t>
            </a:r>
            <a:r>
              <a:rPr sz="2400" spc="-15" dirty="0"/>
              <a:t> </a:t>
            </a:r>
            <a:r>
              <a:rPr sz="2400" dirty="0"/>
              <a:t>=</a:t>
            </a:r>
            <a:r>
              <a:rPr sz="2400" spc="-15" dirty="0"/>
              <a:t> </a:t>
            </a:r>
            <a:r>
              <a:rPr sz="2400" spc="-5" dirty="0"/>
              <a:t>new</a:t>
            </a:r>
            <a:r>
              <a:rPr sz="2400" spc="5" dirty="0"/>
              <a:t> </a:t>
            </a:r>
            <a:r>
              <a:rPr sz="2400" spc="-5" dirty="0"/>
              <a:t>File(“d:\sample.txt”);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66800" y="3505200"/>
            <a:ext cx="5678628" cy="127214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b="1" spc="-5" dirty="0">
                <a:latin typeface="Times New Roman"/>
                <a:cs typeface="Times New Roman"/>
              </a:rPr>
              <a:t>Accessing</a:t>
            </a:r>
            <a:r>
              <a:rPr sz="2400" b="1" dirty="0">
                <a:latin typeface="Times New Roman"/>
                <a:cs typeface="Times New Roman"/>
              </a:rPr>
              <a:t> file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Times New Roman"/>
                <a:cs typeface="Times New Roman"/>
              </a:rPr>
              <a:t>fileobj.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methodname();</a:t>
            </a:r>
            <a:endParaRPr sz="24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  <a:spcBef>
                <a:spcPts val="409"/>
              </a:spcBef>
            </a:pPr>
            <a:r>
              <a:rPr sz="2400" spc="5" dirty="0">
                <a:latin typeface="Times New Roman"/>
                <a:cs typeface="Times New Roman"/>
              </a:rPr>
              <a:t>Ex: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f.getName();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14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N.Arvaindhraj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0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450850"/>
          <a:ext cx="8152764" cy="556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01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canRead()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tests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20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 file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readable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29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canWrite()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marR="1466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tests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20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file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writable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createNewFile()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method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empty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2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delete()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Deletes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6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exists()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tests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20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file exists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704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getName()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20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0448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getAbsolutePath()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absolute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pathname</a:t>
                      </a:r>
                      <a:r>
                        <a:rPr sz="20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8076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length()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Long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in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3841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lastModified()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marR="482600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318260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0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the	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modified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date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9600" y="6324600"/>
            <a:ext cx="352247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52145" algn="just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d  Programming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 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444" y="0"/>
            <a:ext cx="7540956" cy="63286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IN" sz="2400" spc="-10" dirty="0" smtClean="0"/>
              <a:t>import </a:t>
            </a:r>
            <a:r>
              <a:rPr lang="en-IN" sz="2400" spc="-5" dirty="0" smtClean="0"/>
              <a:t>java.io.*; 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IN" sz="2400" spc="-10" dirty="0" smtClean="0"/>
              <a:t>import </a:t>
            </a:r>
            <a:r>
              <a:rPr lang="en-IN" sz="2400" spc="-10" dirty="0" err="1" smtClean="0"/>
              <a:t>java.util</a:t>
            </a:r>
            <a:r>
              <a:rPr lang="en-IN" sz="2400" spc="-10" dirty="0" smtClean="0"/>
              <a:t>.*;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IN" sz="2400" spc="-10" dirty="0" smtClean="0"/>
              <a:t> </a:t>
            </a:r>
            <a:r>
              <a:rPr lang="en-IN" sz="2400" spc="-484" dirty="0" smtClean="0"/>
              <a:t> </a:t>
            </a:r>
            <a:r>
              <a:rPr lang="en-IN" sz="2400" spc="-5" dirty="0" smtClean="0"/>
              <a:t>class</a:t>
            </a:r>
            <a:r>
              <a:rPr lang="en-IN" sz="2400" spc="-15" dirty="0" smtClean="0"/>
              <a:t> </a:t>
            </a:r>
            <a:r>
              <a:rPr lang="en-IN" sz="2400" spc="-10" dirty="0" err="1" smtClean="0"/>
              <a:t>exfileop</a:t>
            </a:r>
            <a:endParaRPr lang="en-IN" sz="2400" dirty="0" smtClean="0"/>
          </a:p>
          <a:p>
            <a:pPr marL="12700">
              <a:lnSpc>
                <a:spcPct val="100000"/>
              </a:lnSpc>
            </a:pPr>
            <a:r>
              <a:rPr lang="en-IN" sz="2400" spc="-5" dirty="0" smtClean="0"/>
              <a:t>{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smtClean="0">
                <a:latin typeface="Times New Roman"/>
                <a:cs typeface="Times New Roman"/>
              </a:rPr>
              <a:t>public</a:t>
            </a:r>
            <a:r>
              <a:rPr sz="2400" spc="-1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void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main(String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str[])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353822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fname=null;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74612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BufferedReader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BufferedReader(new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InputStreamReader(System.in));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System.out.println("Enter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Name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");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fname=br.readLine();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imes New Roman"/>
                <a:cs typeface="Times New Roman"/>
              </a:rPr>
              <a:t>File</a:t>
            </a:r>
            <a:r>
              <a:rPr sz="2400" spc="-5" dirty="0">
                <a:latin typeface="Times New Roman"/>
                <a:cs typeface="Times New Roman"/>
              </a:rPr>
              <a:t> 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File(fname);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(f.createNewFile())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{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System.out.println("File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+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f.getName</a:t>
            </a:r>
            <a:r>
              <a:rPr sz="2400" spc="-10">
                <a:latin typeface="Times New Roman"/>
                <a:cs typeface="Times New Roman"/>
              </a:rPr>
              <a:t>());} </a:t>
            </a:r>
            <a:r>
              <a:rPr sz="2400" spc="-484">
                <a:latin typeface="Times New Roman"/>
                <a:cs typeface="Times New Roman"/>
              </a:rPr>
              <a:t> </a:t>
            </a:r>
            <a:endParaRPr lang="en-US" sz="2400" spc="-484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smtClean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>
                <a:latin typeface="Times New Roman"/>
                <a:cs typeface="Times New Roman"/>
              </a:rPr>
              <a:t>{</a:t>
            </a:r>
            <a:r>
              <a:rPr sz="2400" spc="10">
                <a:latin typeface="Times New Roman"/>
                <a:cs typeface="Times New Roman"/>
              </a:rPr>
              <a:t> </a:t>
            </a:r>
            <a:r>
              <a:rPr lang="en-US" sz="2400" spc="10" dirty="0" smtClean="0">
                <a:latin typeface="Times New Roman"/>
                <a:cs typeface="Times New Roman"/>
              </a:rPr>
              <a:t>          </a:t>
            </a:r>
            <a:r>
              <a:rPr sz="2400" spc="-10" smtClean="0">
                <a:latin typeface="Times New Roman"/>
                <a:cs typeface="Times New Roman"/>
              </a:rPr>
              <a:t>System.out.println</a:t>
            </a:r>
            <a:r>
              <a:rPr sz="2400" spc="-10" dirty="0">
                <a:latin typeface="Times New Roman"/>
                <a:cs typeface="Times New Roman"/>
              </a:rPr>
              <a:t>("File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already exists.");}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5972" y="381000"/>
            <a:ext cx="7357109" cy="540160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lang="en-IN" sz="2000" spc="-10" dirty="0" err="1" smtClean="0"/>
              <a:t>System.out.println</a:t>
            </a:r>
            <a:r>
              <a:rPr lang="en-IN" sz="2000" spc="-10" dirty="0" smtClean="0"/>
              <a:t>("Absolute</a:t>
            </a:r>
            <a:r>
              <a:rPr lang="en-IN" sz="2000" spc="95" dirty="0" smtClean="0"/>
              <a:t> </a:t>
            </a:r>
            <a:r>
              <a:rPr lang="en-IN" sz="2000" spc="-5" dirty="0" smtClean="0"/>
              <a:t>path:</a:t>
            </a:r>
            <a:r>
              <a:rPr lang="en-IN" sz="2000" dirty="0" smtClean="0"/>
              <a:t> </a:t>
            </a:r>
            <a:r>
              <a:rPr lang="en-IN" sz="2000" spc="-5" dirty="0" smtClean="0"/>
              <a:t>"</a:t>
            </a:r>
            <a:r>
              <a:rPr lang="en-IN" sz="2000" spc="10" dirty="0" smtClean="0"/>
              <a:t> </a:t>
            </a:r>
            <a:r>
              <a:rPr lang="en-IN" sz="2000" spc="-5" dirty="0" smtClean="0"/>
              <a:t>+</a:t>
            </a:r>
            <a:r>
              <a:rPr lang="en-IN" sz="2000" spc="5" dirty="0" smtClean="0"/>
              <a:t> </a:t>
            </a:r>
            <a:r>
              <a:rPr lang="en-IN" sz="2000" spc="-5" dirty="0" err="1" smtClean="0"/>
              <a:t>f.getAbsolutePath</a:t>
            </a:r>
            <a:r>
              <a:rPr lang="en-IN" sz="2000" spc="-5" dirty="0" smtClean="0"/>
              <a:t>());</a:t>
            </a:r>
            <a:endParaRPr lang="en-IN" sz="2000" dirty="0" smtClean="0"/>
          </a:p>
          <a:p>
            <a:pPr marL="12700" marR="2736850">
              <a:lnSpc>
                <a:spcPct val="116599"/>
              </a:lnSpc>
              <a:spcBef>
                <a:spcPts val="10"/>
              </a:spcBef>
            </a:pPr>
            <a:r>
              <a:rPr lang="en-IN" sz="2000" spc="-10" dirty="0" smtClean="0"/>
              <a:t>if(</a:t>
            </a:r>
            <a:r>
              <a:rPr lang="en-IN" sz="2000" spc="-10" dirty="0" err="1" smtClean="0"/>
              <a:t>f.exists</a:t>
            </a:r>
            <a:r>
              <a:rPr lang="en-IN" sz="2000" spc="-10" dirty="0" smtClean="0"/>
              <a:t>()) </a:t>
            </a:r>
            <a:r>
              <a:rPr lang="en-IN" sz="2000" spc="-5" dirty="0" smtClean="0"/>
              <a:t> </a:t>
            </a:r>
            <a:r>
              <a:rPr lang="en-IN" sz="2000" spc="-10" dirty="0" err="1" smtClean="0"/>
              <a:t>System.out.println</a:t>
            </a:r>
            <a:r>
              <a:rPr lang="en-IN" sz="2000" spc="-10" dirty="0" smtClean="0"/>
              <a:t>("File</a:t>
            </a:r>
            <a:r>
              <a:rPr lang="en-IN" sz="2000" spc="65" dirty="0" smtClean="0"/>
              <a:t> </a:t>
            </a:r>
            <a:r>
              <a:rPr lang="en-IN" sz="2000" spc="-5" dirty="0" smtClean="0"/>
              <a:t>Exists"); </a:t>
            </a:r>
            <a:r>
              <a:rPr lang="en-IN" sz="2000" spc="-484" dirty="0" smtClean="0"/>
              <a:t> </a:t>
            </a:r>
            <a:r>
              <a:rPr lang="en-IN" sz="2000" spc="-5" dirty="0" smtClean="0"/>
              <a:t>else</a:t>
            </a:r>
            <a:endParaRPr lang="en-US" sz="20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10" smtClean="0">
                <a:latin typeface="Times New Roman"/>
                <a:cs typeface="Times New Roman"/>
              </a:rPr>
              <a:t>System.out.println</a:t>
            </a:r>
            <a:r>
              <a:rPr sz="2000" spc="-10" dirty="0">
                <a:latin typeface="Times New Roman"/>
                <a:cs typeface="Times New Roman"/>
              </a:rPr>
              <a:t>("File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Available");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latin typeface="Times New Roman"/>
                <a:cs typeface="Times New Roman"/>
              </a:rPr>
              <a:t>if(f.canWrite())</a:t>
            </a:r>
            <a:endParaRPr sz="2000">
              <a:latin typeface="Times New Roman"/>
              <a:cs typeface="Times New Roman"/>
            </a:endParaRPr>
          </a:p>
          <a:p>
            <a:pPr marL="12700" marR="2411730">
              <a:lnSpc>
                <a:spcPts val="2810"/>
              </a:lnSpc>
              <a:spcBef>
                <a:spcPts val="13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System.out.println("File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Write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Permission");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if(f.canRead())</a:t>
            </a:r>
            <a:endParaRPr sz="2000">
              <a:latin typeface="Times New Roman"/>
              <a:cs typeface="Times New Roman"/>
            </a:endParaRPr>
          </a:p>
          <a:p>
            <a:pPr marL="12700" marR="2451735">
              <a:lnSpc>
                <a:spcPts val="2790"/>
              </a:lnSpc>
              <a:spcBef>
                <a:spcPts val="1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System.out.println("File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Permission");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if(f.canExecute())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System.out.println("File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Execute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Permission");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System.out.println("File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size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:"+f.length());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System.out.println("Last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Modified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:"+new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Date(f.lastModified()));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Times New Roman"/>
                <a:cs typeface="Times New Roman"/>
              </a:rPr>
              <a:t>catch(IOException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spc="-10" dirty="0">
                <a:latin typeface="Times New Roman"/>
                <a:cs typeface="Times New Roman"/>
              </a:rPr>
              <a:t>{System.out.println("IO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+ie);}}}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14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N.Arvaindhraj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6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28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7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79248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240" y="6394500"/>
            <a:ext cx="332041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9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3914" y="23571"/>
            <a:ext cx="13081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/>
              <a:t>ByteStream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307340" y="633425"/>
            <a:ext cx="66351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byte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byte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(8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bits).</a:t>
            </a:r>
            <a:endParaRPr sz="1800">
              <a:latin typeface="Times New Roman"/>
              <a:cs typeface="Times New Roman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250825" algn="l"/>
              </a:tabLst>
            </a:pPr>
            <a:r>
              <a:rPr sz="1800" dirty="0">
                <a:latin typeface="Times New Roman"/>
                <a:cs typeface="Times New Roman"/>
              </a:rPr>
              <a:t>FileInputStream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FileOutputStream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most</a:t>
            </a:r>
            <a:r>
              <a:rPr sz="1800" spc="5" dirty="0">
                <a:latin typeface="Times New Roman"/>
                <a:cs typeface="Times New Roman"/>
              </a:rPr>
              <a:t> popular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ones.</a:t>
            </a:r>
            <a:endParaRPr sz="18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FileInputStream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Times New Roman"/>
                <a:cs typeface="Times New Roman"/>
              </a:rPr>
              <a:t>FileOutputStream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write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destination.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4250" y="1898650"/>
          <a:ext cx="7924800" cy="4327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277">
                <a:tc>
                  <a:txBody>
                    <a:bodyPr/>
                    <a:lstStyle/>
                    <a:p>
                      <a:pPr marL="5473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BufferedInputStream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DataInputStream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 contains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reading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datatypes.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32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FileInputStream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used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reads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that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describes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input.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PrintStream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contains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print()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println()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1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BufferedOutputStream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used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for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67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DataOutputStream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46735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contains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method for writing java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standard data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types.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96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FileOutputStream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used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write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file.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OutputStream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is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 abstract</a:t>
                      </a:r>
                      <a:r>
                        <a:rPr sz="18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describe stream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output.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10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0553" y="328930"/>
            <a:ext cx="20034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/>
              <a:t>CharacterStream: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722172" y="633425"/>
            <a:ext cx="77495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Character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streams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perform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input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16-bit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unicode.</a:t>
            </a:r>
            <a:endParaRPr sz="180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stream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automatically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allows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read/write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character.</a:t>
            </a:r>
            <a:endParaRPr sz="18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sz="1800" spc="-5" dirty="0">
                <a:latin typeface="Times New Roman"/>
                <a:cs typeface="Times New Roman"/>
              </a:rPr>
              <a:t>FileReader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FileWriter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popular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ones.</a:t>
            </a:r>
            <a:endParaRPr sz="1800">
              <a:latin typeface="Times New Roman"/>
              <a:cs typeface="Times New Roman"/>
            </a:endParaRPr>
          </a:p>
          <a:p>
            <a:pPr marL="194945" marR="131445" indent="-1949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Times New Roman"/>
                <a:cs typeface="Times New Roman"/>
              </a:rPr>
              <a:t>FileReader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FileWriter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character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streams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read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write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destination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5487250"/>
            <a:ext cx="7620000" cy="804545"/>
          </a:xfrm>
          <a:custGeom>
            <a:avLst/>
            <a:gdLst/>
            <a:ahLst/>
            <a:cxnLst/>
            <a:rect l="l" t="t" r="r" b="b"/>
            <a:pathLst>
              <a:path w="7620000" h="804545">
                <a:moveTo>
                  <a:pt x="7620000" y="402082"/>
                </a:moveTo>
                <a:lnTo>
                  <a:pt x="2057400" y="402082"/>
                </a:lnTo>
                <a:lnTo>
                  <a:pt x="0" y="402082"/>
                </a:lnTo>
                <a:lnTo>
                  <a:pt x="0" y="804151"/>
                </a:lnTo>
                <a:lnTo>
                  <a:pt x="2057400" y="804151"/>
                </a:lnTo>
                <a:lnTo>
                  <a:pt x="7620000" y="804151"/>
                </a:lnTo>
                <a:lnTo>
                  <a:pt x="7620000" y="402082"/>
                </a:lnTo>
                <a:close/>
              </a:path>
              <a:path w="7620000" h="804545">
                <a:moveTo>
                  <a:pt x="7620000" y="0"/>
                </a:moveTo>
                <a:lnTo>
                  <a:pt x="2057400" y="0"/>
                </a:lnTo>
                <a:lnTo>
                  <a:pt x="0" y="0"/>
                </a:lnTo>
                <a:lnTo>
                  <a:pt x="0" y="402069"/>
                </a:lnTo>
                <a:lnTo>
                  <a:pt x="2057400" y="402069"/>
                </a:lnTo>
                <a:lnTo>
                  <a:pt x="7620000" y="402069"/>
                </a:lnTo>
                <a:lnTo>
                  <a:pt x="7620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650" y="2127250"/>
          <a:ext cx="7620000" cy="415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83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8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BufferedReader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handle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FileReader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reads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8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InputStreamReader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translate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character.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8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OutputStreamReader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translate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byte.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Reader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define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input.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PrintWriter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contains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print()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println()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Writer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define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output.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BufferedWriter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handle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sz="16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082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FileWriter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output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writes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file.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1349</Words>
  <Application>Microsoft Office PowerPoint</Application>
  <PresentationFormat>On-screen Show (4:3)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Lucida Sans Unicode</vt:lpstr>
      <vt:lpstr>Microsoft Sans Serif</vt:lpstr>
      <vt:lpstr>Times New Roman</vt:lpstr>
      <vt:lpstr>Verdana</vt:lpstr>
      <vt:lpstr>Wingdings</vt:lpstr>
      <vt:lpstr>Office Theme</vt:lpstr>
      <vt:lpstr>CS3391 Object Oriented Programming</vt:lpstr>
      <vt:lpstr>PowerPoint Presentation</vt:lpstr>
      <vt:lpstr>File creation  File objname=new File(“ path with file name”);    Ex: File f = new File(“d:\sample.txt”);</vt:lpstr>
      <vt:lpstr>PowerPoint Presentation</vt:lpstr>
      <vt:lpstr>PowerPoint Presentation</vt:lpstr>
      <vt:lpstr>PowerPoint Presentation</vt:lpstr>
      <vt:lpstr>PowerPoint Presentation</vt:lpstr>
      <vt:lpstr>ByteStream</vt:lpstr>
      <vt:lpstr>CharacterStream:</vt:lpstr>
      <vt:lpstr>Byte Stream Classes</vt:lpstr>
      <vt:lpstr>PowerPoint Presentation</vt:lpstr>
      <vt:lpstr>PowerPoint Presentation</vt:lpstr>
      <vt:lpstr>try{ FileInputStream inf = new FileInputStream("D:siva1.txt");  Scanner sc=new Scanner(inf);</vt:lpstr>
      <vt:lpstr>PowerPoint Presentation</vt:lpstr>
      <vt:lpstr>FileReader</vt:lpstr>
      <vt:lpstr>File Input and Output Streams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cp:lastModifiedBy>siva</cp:lastModifiedBy>
  <cp:revision>9</cp:revision>
  <dcterms:created xsi:type="dcterms:W3CDTF">2021-10-05T03:42:37Z</dcterms:created>
  <dcterms:modified xsi:type="dcterms:W3CDTF">2022-11-15T03:30:11Z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2021-10-05T00:00:00Z</vt:filetime>
  </property>
</Properties>
</file>