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C8301-9979-42EC-8B1E-A300C15D238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BF0E8-AC99-4DEF-86ED-A454DF98D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3" y="918906"/>
                </a:lnTo>
                <a:lnTo>
                  <a:pt x="3653462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8149"/>
            <a:ext cx="3393821" cy="10650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8600" y="6172200"/>
            <a:ext cx="533400" cy="533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4708" y="383539"/>
            <a:ext cx="374332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060831"/>
            <a:ext cx="8229600" cy="398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1852" y="6534190"/>
            <a:ext cx="2413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164" y="1466164"/>
            <a:ext cx="7173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 smtClean="0">
                <a:latin typeface="Times New Roman"/>
                <a:cs typeface="Times New Roman"/>
              </a:rPr>
              <a:t>CS</a:t>
            </a:r>
            <a:r>
              <a:rPr lang="en-US" sz="3600" b="0" spc="-5" dirty="0" smtClean="0">
                <a:latin typeface="Times New Roman"/>
                <a:cs typeface="Times New Roman"/>
              </a:rPr>
              <a:t>3391</a:t>
            </a:r>
            <a:r>
              <a:rPr sz="3600" b="0" spc="-10" dirty="0" smtClean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Object</a:t>
            </a:r>
            <a:r>
              <a:rPr sz="3600" b="0" spc="-3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Oriented</a:t>
            </a:r>
            <a:r>
              <a:rPr sz="3600" b="0" spc="-10" dirty="0">
                <a:latin typeface="Times New Roman"/>
                <a:cs typeface="Times New Roman"/>
              </a:rPr>
              <a:t> </a:t>
            </a:r>
            <a:r>
              <a:rPr sz="3600" b="0" spc="-5" dirty="0">
                <a:latin typeface="Times New Roman"/>
                <a:cs typeface="Times New Roman"/>
              </a:rPr>
              <a:t>Programming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0220" y="3434156"/>
            <a:ext cx="4195445" cy="977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2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Professor</a:t>
            </a:r>
            <a:r>
              <a:rPr sz="2800" spc="-10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317" y="6491732"/>
            <a:ext cx="28905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68680">
              <a:lnSpc>
                <a:spcPct val="100000"/>
              </a:lnSpc>
              <a:spcBef>
                <a:spcPts val="105"/>
              </a:spcBef>
            </a:pPr>
            <a:r>
              <a:rPr sz="1000" dirty="0" smtClean="0">
                <a:latin typeface="Times New Roman"/>
                <a:cs typeface="Times New Roman"/>
              </a:rPr>
              <a:t>CS</a:t>
            </a:r>
            <a:r>
              <a:rPr lang="en-US" sz="1000" dirty="0" smtClean="0">
                <a:latin typeface="Times New Roman"/>
                <a:cs typeface="Times New Roman"/>
              </a:rPr>
              <a:t>3391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Object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Oriented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Programming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Dr.D.Sivaganesan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204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N.Aravindhraj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PSGiTech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468" y="433104"/>
            <a:ext cx="3902075" cy="54298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200" dirty="0">
                <a:latin typeface="Times New Roman"/>
                <a:cs typeface="Times New Roman"/>
              </a:rPr>
              <a:t>class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GC&lt;T,U&gt;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200" spc="5" dirty="0">
                <a:latin typeface="Times New Roman"/>
                <a:cs typeface="Times New Roman"/>
              </a:rPr>
              <a:t>/</a:t>
            </a:r>
            <a:r>
              <a:rPr sz="2200" dirty="0">
                <a:latin typeface="Times New Roman"/>
                <a:cs typeface="Times New Roman"/>
              </a:rPr>
              <a:t>/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ob</a:t>
            </a:r>
            <a:r>
              <a:rPr sz="2200" spc="25" dirty="0">
                <a:latin typeface="Times New Roman"/>
                <a:cs typeface="Times New Roman"/>
              </a:rPr>
              <a:t>j</a:t>
            </a:r>
            <a:r>
              <a:rPr sz="2200" dirty="0">
                <a:latin typeface="Times New Roman"/>
                <a:cs typeface="Times New Roman"/>
              </a:rPr>
              <a:t>ect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pe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</a:t>
            </a:r>
            <a:r>
              <a:rPr sz="2200" spc="10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ed</a:t>
            </a:r>
            <a:endParaRPr sz="2200">
              <a:latin typeface="Times New Roman"/>
              <a:cs typeface="Times New Roman"/>
            </a:endParaRPr>
          </a:p>
          <a:p>
            <a:pPr marL="12700" marR="3110865">
              <a:lnSpc>
                <a:spcPct val="114700"/>
              </a:lnSpc>
              <a:spcBef>
                <a:spcPts val="25"/>
              </a:spcBef>
            </a:pPr>
            <a:r>
              <a:rPr sz="2200" dirty="0">
                <a:latin typeface="Times New Roman"/>
                <a:cs typeface="Times New Roman"/>
              </a:rPr>
              <a:t>T ob1;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ob2;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200" dirty="0">
                <a:latin typeface="Times New Roman"/>
                <a:cs typeface="Times New Roman"/>
              </a:rPr>
              <a:t>GC(T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ob1,U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ob2)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385"/>
              </a:spcBef>
            </a:pPr>
            <a:r>
              <a:rPr sz="2200" spc="5" dirty="0">
                <a:latin typeface="Times New Roman"/>
                <a:cs typeface="Times New Roman"/>
              </a:rPr>
              <a:t>this.ob1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=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ob1;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dirty="0">
                <a:latin typeface="Times New Roman"/>
                <a:cs typeface="Times New Roman"/>
              </a:rPr>
              <a:t>this.ob2=ob2;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87655" algn="l"/>
              </a:tabLst>
            </a:pPr>
            <a:r>
              <a:rPr sz="2200" spc="5" dirty="0">
                <a:latin typeface="Times New Roman"/>
                <a:cs typeface="Times New Roman"/>
              </a:rPr>
              <a:t>}	</a:t>
            </a: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constructor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spc="5" dirty="0">
                <a:latin typeface="Times New Roman"/>
                <a:cs typeface="Times New Roman"/>
              </a:rPr>
              <a:t>public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void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display()</a:t>
            </a:r>
            <a:endParaRPr sz="2200">
              <a:latin typeface="Times New Roman"/>
              <a:cs typeface="Times New Roman"/>
            </a:endParaRPr>
          </a:p>
          <a:p>
            <a:pPr marL="293370">
              <a:lnSpc>
                <a:spcPct val="100000"/>
              </a:lnSpc>
              <a:spcBef>
                <a:spcPts val="409"/>
              </a:spcBef>
            </a:pPr>
            <a:r>
              <a:rPr sz="220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012440" algn="l"/>
              </a:tabLst>
            </a:pPr>
            <a:r>
              <a:rPr sz="2200" dirty="0">
                <a:latin typeface="Times New Roman"/>
                <a:cs typeface="Times New Roman"/>
              </a:rPr>
              <a:t>System.out.println(ob1+”	“+ob2);</a:t>
            </a:r>
            <a:endParaRPr sz="22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385"/>
              </a:spcBef>
            </a:pPr>
            <a:r>
              <a:rPr sz="2200" spc="-5" dirty="0">
                <a:latin typeface="Times New Roman"/>
                <a:cs typeface="Times New Roman"/>
              </a:rPr>
              <a:t>}}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6440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10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499864" y="633425"/>
            <a:ext cx="3694429" cy="37166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Times New Roman"/>
                <a:cs typeface="Times New Roman"/>
              </a:rPr>
              <a:t>class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exGC2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public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static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void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(String[]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args)</a:t>
            </a:r>
            <a:endParaRPr sz="22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//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instance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Integer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Float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type</a:t>
            </a:r>
            <a:endParaRPr sz="22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GC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&lt;Integer,Float&gt;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 =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new</a:t>
            </a:r>
            <a:endParaRPr sz="2200">
              <a:latin typeface="Times New Roman"/>
              <a:cs typeface="Times New Roman"/>
            </a:endParaRPr>
          </a:p>
          <a:p>
            <a:pPr marL="570230" indent="-55816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GC&lt;Integer,Float&gt;(75,234.56f);</a:t>
            </a:r>
            <a:endParaRPr sz="22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System.out.println("Integer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and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Float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Values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:");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7797" y="4658690"/>
            <a:ext cx="12541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.disp</a:t>
            </a:r>
            <a:r>
              <a:rPr sz="2200" spc="10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y</a:t>
            </a:r>
            <a:r>
              <a:rPr sz="2200" spc="5" dirty="0">
                <a:latin typeface="Times New Roman"/>
                <a:cs typeface="Times New Roman"/>
              </a:rPr>
              <a:t>();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0279" y="4994528"/>
            <a:ext cx="1600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864" y="5329529"/>
            <a:ext cx="1606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5397" y="6394500"/>
            <a:ext cx="324612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rammiang</a:t>
            </a:r>
            <a:endParaRPr sz="1000">
              <a:latin typeface="Lucida Sans Unicode"/>
              <a:cs typeface="Lucida Sans Unicode"/>
            </a:endParaRPr>
          </a:p>
          <a:p>
            <a:pPr marR="952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11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85800"/>
            <a:ext cx="71628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866" y="276809"/>
            <a:ext cx="30137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Generic</a:t>
            </a:r>
            <a:r>
              <a:rPr sz="3200" spc="-55" dirty="0"/>
              <a:t> </a:t>
            </a:r>
            <a:r>
              <a:rPr sz="3200" spc="-5" dirty="0"/>
              <a:t>Methods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6890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45972" y="1124534"/>
            <a:ext cx="7968615" cy="42475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8605" marR="5080" algn="just">
              <a:lnSpc>
                <a:spcPct val="90000"/>
              </a:lnSpc>
              <a:spcBef>
                <a:spcPts val="459"/>
              </a:spcBef>
            </a:pPr>
            <a:r>
              <a:rPr sz="3000" spc="-5" dirty="0">
                <a:latin typeface="Times New Roman"/>
                <a:cs typeface="Times New Roman"/>
              </a:rPr>
              <a:t>User can also </a:t>
            </a:r>
            <a:r>
              <a:rPr sz="3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write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generic methods </a:t>
            </a:r>
            <a:r>
              <a:rPr sz="3000" spc="-10" dirty="0">
                <a:latin typeface="Times New Roman"/>
                <a:cs typeface="Times New Roman"/>
              </a:rPr>
              <a:t>that can </a:t>
            </a:r>
            <a:r>
              <a:rPr sz="3000" spc="35" dirty="0">
                <a:latin typeface="Times New Roman"/>
                <a:cs typeface="Times New Roman"/>
              </a:rPr>
              <a:t>be 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called </a:t>
            </a:r>
            <a:r>
              <a:rPr sz="3000" dirty="0">
                <a:latin typeface="Times New Roman"/>
                <a:cs typeface="Times New Roman"/>
              </a:rPr>
              <a:t>with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different types </a:t>
            </a:r>
            <a:r>
              <a:rPr sz="3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arguments </a:t>
            </a:r>
            <a:r>
              <a:rPr sz="3000" spc="-5" dirty="0">
                <a:latin typeface="Times New Roman"/>
                <a:cs typeface="Times New Roman"/>
              </a:rPr>
              <a:t>based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on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</a:t>
            </a:r>
            <a:r>
              <a:rPr sz="3000" spc="5" dirty="0">
                <a:latin typeface="Times New Roman"/>
                <a:cs typeface="Times New Roman"/>
              </a:rPr>
              <a:t> of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arguments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passed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generic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method,</a:t>
            </a:r>
            <a:r>
              <a:rPr sz="30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compiler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handles </a:t>
            </a:r>
            <a:r>
              <a:rPr sz="3000" spc="-15" dirty="0">
                <a:latin typeface="Times New Roman"/>
                <a:cs typeface="Times New Roman"/>
              </a:rPr>
              <a:t>each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method.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970"/>
              </a:lnSpc>
            </a:pPr>
            <a:r>
              <a:rPr sz="2500" b="1" dirty="0">
                <a:latin typeface="Times New Roman"/>
                <a:cs typeface="Times New Roman"/>
              </a:rPr>
              <a:t>Syntax</a:t>
            </a:r>
            <a:r>
              <a:rPr sz="2500" b="1" spc="-6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1006475">
              <a:lnSpc>
                <a:spcPts val="3329"/>
              </a:lnSpc>
            </a:pPr>
            <a:r>
              <a:rPr sz="2800" spc="-5" dirty="0">
                <a:latin typeface="Times New Roman"/>
                <a:cs typeface="Times New Roman"/>
              </a:rPr>
              <a:t>&lt;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&gt; </a:t>
            </a:r>
            <a:r>
              <a:rPr sz="2800" spc="5" dirty="0">
                <a:latin typeface="Times New Roman"/>
                <a:cs typeface="Times New Roman"/>
              </a:rPr>
              <a:t>void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arg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732280">
              <a:lnSpc>
                <a:spcPct val="100000"/>
              </a:lnSpc>
              <a:spcBef>
                <a:spcPts val="170"/>
              </a:spcBef>
            </a:pPr>
            <a:r>
              <a:rPr sz="2800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2823845">
              <a:lnSpc>
                <a:spcPct val="100000"/>
              </a:lnSpc>
              <a:spcBef>
                <a:spcPts val="70"/>
              </a:spcBef>
            </a:pPr>
            <a:r>
              <a:rPr sz="2800" dirty="0">
                <a:latin typeface="Times New Roman"/>
                <a:cs typeface="Times New Roman"/>
              </a:rPr>
              <a:t>statements;</a:t>
            </a:r>
            <a:endParaRPr sz="2800">
              <a:latin typeface="Times New Roman"/>
              <a:cs typeface="Times New Roman"/>
            </a:endParaRPr>
          </a:p>
          <a:p>
            <a:pPr marL="1908810">
              <a:lnSpc>
                <a:spcPct val="100000"/>
              </a:lnSpc>
              <a:spcBef>
                <a:spcPts val="50"/>
              </a:spcBef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779" y="203580"/>
            <a:ext cx="8395970" cy="53898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GM</a:t>
            </a:r>
            <a:endParaRPr sz="24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390"/>
              </a:spcBef>
              <a:tabLst>
                <a:tab pos="558165" algn="l"/>
              </a:tabLst>
            </a:pPr>
            <a:r>
              <a:rPr sz="2400" dirty="0">
                <a:latin typeface="Times New Roman"/>
                <a:cs typeface="Times New Roman"/>
              </a:rPr>
              <a:t>{	//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ric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mp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spcBef>
                <a:spcPts val="405"/>
              </a:spcBef>
              <a:tabLst>
                <a:tab pos="4232275" algn="l"/>
              </a:tabLst>
            </a:pPr>
            <a:r>
              <a:rPr sz="2400" spc="-1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Display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</a:t>
            </a:r>
            <a:r>
              <a:rPr sz="2400" spc="-5" dirty="0">
                <a:latin typeface="Times New Roman"/>
                <a:cs typeface="Times New Roman"/>
              </a:rPr>
              <a:t>)	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System.out.println(element.getClass().getName()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element);</a:t>
            </a:r>
            <a:endParaRPr sz="24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spc="-20" dirty="0">
                <a:latin typeface="Times New Roman"/>
                <a:cs typeface="Times New Roman"/>
              </a:rPr>
              <a:t> args)</a:t>
            </a:r>
            <a:endParaRPr sz="24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409"/>
              </a:spcBef>
              <a:tabLst>
                <a:tab pos="786765" algn="l"/>
              </a:tabLst>
            </a:pPr>
            <a:r>
              <a:rPr sz="2400" dirty="0">
                <a:latin typeface="Times New Roman"/>
                <a:cs typeface="Times New Roman"/>
              </a:rPr>
              <a:t>{	</a:t>
            </a:r>
            <a:r>
              <a:rPr sz="2400" spc="-5" dirty="0">
                <a:latin typeface="Times New Roman"/>
                <a:cs typeface="Times New Roman"/>
              </a:rPr>
              <a:t>GM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ob=new GM();</a:t>
            </a:r>
            <a:endParaRPr sz="2400">
              <a:latin typeface="Times New Roman"/>
              <a:cs typeface="Times New Roman"/>
            </a:endParaRPr>
          </a:p>
          <a:p>
            <a:pPr marL="716915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generic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Integer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argument</a:t>
            </a:r>
            <a:endParaRPr sz="2400">
              <a:latin typeface="Times New Roman"/>
              <a:cs typeface="Times New Roman"/>
            </a:endParaRPr>
          </a:p>
          <a:p>
            <a:pPr marL="564515">
              <a:lnSpc>
                <a:spcPct val="100000"/>
              </a:lnSpc>
              <a:spcBef>
                <a:spcPts val="385"/>
              </a:spcBef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ob.Display(23);</a:t>
            </a:r>
            <a:endParaRPr sz="2400">
              <a:latin typeface="Times New Roman"/>
              <a:cs typeface="Times New Roman"/>
            </a:endParaRPr>
          </a:p>
          <a:p>
            <a:pPr marL="793115" marR="1917064" indent="-76200">
              <a:lnSpc>
                <a:spcPts val="3290"/>
              </a:lnSpc>
              <a:spcBef>
                <a:spcPts val="180"/>
              </a:spcBef>
            </a:pP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generic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argument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ob.Display("KUMAR");</a:t>
            </a:r>
            <a:endParaRPr sz="2400">
              <a:latin typeface="Times New Roman"/>
              <a:cs typeface="Times New Roman"/>
            </a:endParaRPr>
          </a:p>
          <a:p>
            <a:pPr marL="869315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generic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double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argument</a:t>
            </a:r>
            <a:endParaRPr sz="2400">
              <a:latin typeface="Times New Roman"/>
              <a:cs typeface="Times New Roman"/>
            </a:endParaRPr>
          </a:p>
          <a:p>
            <a:pPr marL="716915">
              <a:lnSpc>
                <a:spcPct val="100000"/>
              </a:lnSpc>
              <a:spcBef>
                <a:spcPts val="409"/>
              </a:spcBef>
              <a:tabLst>
                <a:tab pos="309499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ob.Display(1.0);	</a:t>
            </a:r>
            <a:r>
              <a:rPr sz="2400" dirty="0">
                <a:latin typeface="Times New Roman"/>
                <a:cs typeface="Times New Roman"/>
              </a:rPr>
              <a:t>}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90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13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1777"/>
            <a:ext cx="13754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5" dirty="0">
                <a:latin typeface="Times New Roman"/>
                <a:cs typeface="Times New Roman"/>
              </a:rPr>
              <a:t>class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90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14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829182"/>
            <a:ext cx="8534400" cy="4661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8015" algn="l"/>
              </a:tabLst>
            </a:pPr>
            <a:r>
              <a:rPr sz="2800" dirty="0">
                <a:latin typeface="Times New Roman"/>
                <a:cs typeface="Times New Roman"/>
              </a:rPr>
              <a:t>{	//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er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c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tho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pl</a:t>
            </a:r>
            <a:r>
              <a:rPr sz="2800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marL="104139" marR="80010" indent="463550">
              <a:lnSpc>
                <a:spcPct val="100000"/>
              </a:lnSpc>
              <a:tabLst>
                <a:tab pos="6216650" algn="l"/>
              </a:tabLst>
            </a:pPr>
            <a:r>
              <a:rPr sz="2800" spc="-50" dirty="0">
                <a:latin typeface="Times New Roman"/>
                <a:cs typeface="Times New Roman"/>
              </a:rPr>
              <a:t>&lt;</a:t>
            </a:r>
            <a:r>
              <a:rPr sz="2800" spc="-50" dirty="0">
                <a:solidFill>
                  <a:srgbClr val="FF0000"/>
                </a:solidFill>
                <a:latin typeface="Times New Roman"/>
                <a:cs typeface="Times New Roman"/>
              </a:rPr>
              <a:t>T,U</a:t>
            </a:r>
            <a:r>
              <a:rPr sz="2800" spc="-50" dirty="0">
                <a:latin typeface="Times New Roman"/>
                <a:cs typeface="Times New Roman"/>
              </a:rPr>
              <a:t>&gt;</a:t>
            </a:r>
            <a:r>
              <a:rPr sz="2800" spc="5" dirty="0">
                <a:latin typeface="Times New Roman"/>
                <a:cs typeface="Times New Roman"/>
              </a:rPr>
              <a:t> void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Display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(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element,U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val</a:t>
            </a:r>
            <a:r>
              <a:rPr sz="2800" spc="5" dirty="0">
                <a:latin typeface="Times New Roman"/>
                <a:cs typeface="Times New Roman"/>
              </a:rPr>
              <a:t>)	{ 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System.out.println(element.getClass().getName() </a:t>
            </a:r>
            <a:r>
              <a:rPr sz="2800" spc="5" dirty="0">
                <a:latin typeface="Times New Roman"/>
                <a:cs typeface="Times New Roman"/>
              </a:rPr>
              <a:t>+ </a:t>
            </a:r>
            <a:r>
              <a:rPr sz="2800" dirty="0">
                <a:latin typeface="Times New Roman"/>
                <a:cs typeface="Times New Roman"/>
              </a:rPr>
              <a:t>" </a:t>
            </a:r>
            <a:r>
              <a:rPr sz="2800" spc="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" </a:t>
            </a:r>
            <a:r>
              <a:rPr sz="2800" spc="5" dirty="0">
                <a:latin typeface="Times New Roman"/>
                <a:cs typeface="Times New Roman"/>
              </a:rPr>
              <a:t>+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element);</a:t>
            </a:r>
            <a:endParaRPr sz="28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System.out.println(val.getClass().getName()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+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=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+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val);</a:t>
            </a:r>
            <a:endParaRPr sz="28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</a:pP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static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void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main(String[]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args)</a:t>
            </a:r>
            <a:endParaRPr sz="28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tabLst>
                <a:tab pos="1005840" algn="l"/>
              </a:tabLst>
            </a:pPr>
            <a:r>
              <a:rPr sz="2800" spc="5" dirty="0">
                <a:latin typeface="Times New Roman"/>
                <a:cs typeface="Times New Roman"/>
              </a:rPr>
              <a:t>{	</a:t>
            </a:r>
            <a:r>
              <a:rPr sz="2800" dirty="0">
                <a:latin typeface="Times New Roman"/>
                <a:cs typeface="Times New Roman"/>
              </a:rPr>
              <a:t>GM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ob=new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GM();</a:t>
            </a:r>
            <a:endParaRPr sz="2800">
              <a:latin typeface="Times New Roman"/>
              <a:cs typeface="Times New Roman"/>
            </a:endParaRPr>
          </a:p>
          <a:p>
            <a:pPr marL="808355">
              <a:lnSpc>
                <a:spcPts val="2875"/>
              </a:lnSpc>
              <a:spcBef>
                <a:spcPts val="20"/>
              </a:spcBef>
              <a:tabLst>
                <a:tab pos="6950709" algn="l"/>
              </a:tabLst>
            </a:pP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Calling</a:t>
            </a:r>
            <a:r>
              <a:rPr sz="2400" spc="-10" dirty="0">
                <a:latin typeface="Times New Roman"/>
                <a:cs typeface="Times New Roman"/>
              </a:rPr>
              <a:t> generic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Integer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	</a:t>
            </a:r>
            <a:r>
              <a:rPr sz="2400" spc="-15" dirty="0">
                <a:latin typeface="Times New Roman"/>
                <a:cs typeface="Times New Roman"/>
              </a:rPr>
              <a:t>argument</a:t>
            </a:r>
            <a:endParaRPr sz="2400">
              <a:latin typeface="Times New Roman"/>
              <a:cs typeface="Times New Roman"/>
            </a:endParaRPr>
          </a:p>
          <a:p>
            <a:pPr marL="744220">
              <a:lnSpc>
                <a:spcPts val="3354"/>
              </a:lnSpc>
            </a:pPr>
            <a:r>
              <a:rPr sz="2800" dirty="0">
                <a:latin typeface="Times New Roman"/>
                <a:cs typeface="Times New Roman"/>
              </a:rPr>
              <a:t>ob.Display(23,"siva");</a:t>
            </a:r>
            <a:endParaRPr sz="28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01467"/>
            <a:ext cx="7687945" cy="57562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GMArray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800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static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&lt;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&gt;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void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printArray(E[]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val</a:t>
            </a:r>
            <a:r>
              <a:rPr sz="2800" spc="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dirty="0">
                <a:latin typeface="Times New Roman"/>
                <a:cs typeface="Times New Roman"/>
              </a:rPr>
              <a:t>{for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val)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770"/>
              </a:lnSpc>
              <a:spcBef>
                <a:spcPts val="170"/>
              </a:spcBef>
            </a:pPr>
            <a:r>
              <a:rPr sz="2800" spc="-5" dirty="0">
                <a:latin typeface="Times New Roman"/>
                <a:cs typeface="Times New Roman"/>
              </a:rPr>
              <a:t>{System.out.println(element</a:t>
            </a:r>
            <a:r>
              <a:rPr sz="2800" dirty="0">
                <a:latin typeface="Times New Roman"/>
                <a:cs typeface="Times New Roman"/>
              </a:rPr>
              <a:t> );}System.out.println();}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static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void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main(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String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args[]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12700" marR="1644014">
              <a:lnSpc>
                <a:spcPts val="3750"/>
              </a:lnSpc>
              <a:spcBef>
                <a:spcPts val="15"/>
              </a:spcBef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Integer[]</a:t>
            </a:r>
            <a:r>
              <a:rPr sz="28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intArray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10,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20,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30,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40,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50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}; </a:t>
            </a:r>
            <a:r>
              <a:rPr sz="2800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Character[]</a:t>
            </a:r>
            <a:r>
              <a:rPr sz="2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charArray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'J',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'A',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'V',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'A'};</a:t>
            </a:r>
            <a:endParaRPr sz="2800">
              <a:latin typeface="Times New Roman"/>
              <a:cs typeface="Times New Roman"/>
            </a:endParaRPr>
          </a:p>
          <a:p>
            <a:pPr marL="12700" marR="1099185">
              <a:lnSpc>
                <a:spcPts val="3770"/>
              </a:lnSpc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st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.o</a:t>
            </a:r>
            <a:r>
              <a:rPr sz="2800" spc="10" dirty="0">
                <a:latin typeface="Times New Roman"/>
                <a:cs typeface="Times New Roman"/>
              </a:rPr>
              <a:t>u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.pr</a:t>
            </a:r>
            <a:r>
              <a:rPr sz="2800" spc="15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nt</a:t>
            </a:r>
            <a:r>
              <a:rPr sz="2800" spc="-15" dirty="0">
                <a:latin typeface="Times New Roman"/>
                <a:cs typeface="Times New Roman"/>
              </a:rPr>
              <a:t>l</a:t>
            </a:r>
            <a:r>
              <a:rPr sz="2800" spc="1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"Pr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nt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10" dirty="0">
                <a:latin typeface="Times New Roman"/>
                <a:cs typeface="Times New Roman"/>
              </a:rPr>
              <a:t>g</a:t>
            </a:r>
            <a:r>
              <a:rPr sz="2800" dirty="0">
                <a:latin typeface="Times New Roman"/>
                <a:cs typeface="Times New Roman"/>
              </a:rPr>
              <a:t>er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rra</a:t>
            </a:r>
            <a:r>
              <a:rPr sz="2800" spc="-3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"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); 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printArray(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intArray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spc="-35" dirty="0">
                <a:latin typeface="Times New Roman"/>
                <a:cs typeface="Times New Roman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st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.o</a:t>
            </a:r>
            <a:r>
              <a:rPr sz="2800" spc="15" dirty="0">
                <a:latin typeface="Times New Roman"/>
                <a:cs typeface="Times New Roman"/>
              </a:rPr>
              <a:t>u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.pr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nt</a:t>
            </a:r>
            <a:r>
              <a:rPr sz="2800" spc="-15" dirty="0">
                <a:latin typeface="Times New Roman"/>
                <a:cs typeface="Times New Roman"/>
              </a:rPr>
              <a:t>l</a:t>
            </a:r>
            <a:r>
              <a:rPr sz="2800" spc="20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"Pr</a:t>
            </a:r>
            <a:r>
              <a:rPr sz="2800" spc="10" dirty="0">
                <a:latin typeface="Times New Roman"/>
                <a:cs typeface="Times New Roman"/>
              </a:rPr>
              <a:t>i</a:t>
            </a:r>
            <a:r>
              <a:rPr sz="2800" spc="5" dirty="0">
                <a:latin typeface="Times New Roman"/>
                <a:cs typeface="Times New Roman"/>
              </a:rPr>
              <a:t>nt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g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Cha</a:t>
            </a:r>
            <a:r>
              <a:rPr sz="2800" dirty="0">
                <a:latin typeface="Times New Roman"/>
                <a:cs typeface="Times New Roman"/>
              </a:rPr>
              <a:t>rac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er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rra</a:t>
            </a:r>
            <a:r>
              <a:rPr sz="2800" spc="-3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"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printArray(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charArray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;}}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52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15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325577"/>
            <a:ext cx="463359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/>
              <a:t>Generic class</a:t>
            </a:r>
            <a:r>
              <a:rPr sz="2600" dirty="0"/>
              <a:t> </a:t>
            </a:r>
            <a:r>
              <a:rPr sz="2600" spc="5" dirty="0"/>
              <a:t>with</a:t>
            </a:r>
            <a:r>
              <a:rPr sz="2600" spc="-70" dirty="0"/>
              <a:t> </a:t>
            </a:r>
            <a:r>
              <a:rPr sz="2600" spc="-5" dirty="0"/>
              <a:t>Bounded</a:t>
            </a:r>
            <a:r>
              <a:rPr sz="2600" spc="50" dirty="0"/>
              <a:t> </a:t>
            </a:r>
            <a:r>
              <a:rPr sz="2600" dirty="0"/>
              <a:t>type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46128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16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75284" y="1060526"/>
            <a:ext cx="8051165" cy="4741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715" indent="-120650">
              <a:lnSpc>
                <a:spcPts val="3015"/>
              </a:lnSpc>
              <a:spcBef>
                <a:spcPts val="95"/>
              </a:spcBef>
              <a:buClr>
                <a:srgbClr val="2CA1BE"/>
              </a:buClr>
              <a:buSzPct val="63461"/>
              <a:buFont typeface="Microsoft Sans Serif"/>
              <a:buChar char=""/>
              <a:tabLst>
                <a:tab pos="133350" algn="l"/>
              </a:tabLst>
            </a:pP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type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parameters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could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replaced</a:t>
            </a:r>
            <a:r>
              <a:rPr sz="2600" spc="2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A1F28"/>
                </a:solidFill>
                <a:latin typeface="Times New Roman"/>
                <a:cs typeface="Times New Roman"/>
              </a:rPr>
              <a:t>by</a:t>
            </a:r>
            <a:r>
              <a:rPr sz="260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any</a:t>
            </a:r>
            <a:r>
              <a:rPr sz="260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class</a:t>
            </a:r>
            <a:r>
              <a:rPr sz="2600" spc="2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33350" marR="5080" indent="-133350">
              <a:lnSpc>
                <a:spcPts val="2880"/>
              </a:lnSpc>
              <a:spcBef>
                <a:spcPts val="185"/>
              </a:spcBef>
              <a:buClr>
                <a:srgbClr val="2CA1BE"/>
              </a:buClr>
              <a:buSzPct val="63461"/>
              <a:buFont typeface="Microsoft Sans Serif"/>
              <a:buChar char=""/>
              <a:tabLst>
                <a:tab pos="133350" algn="l"/>
              </a:tabLst>
            </a:pPr>
            <a:r>
              <a:rPr sz="2600" spc="-5" dirty="0">
                <a:latin typeface="Times New Roman"/>
                <a:cs typeface="Times New Roman"/>
              </a:rPr>
              <a:t>This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fine </a:t>
            </a:r>
            <a:r>
              <a:rPr sz="2600" spc="5" dirty="0">
                <a:latin typeface="Times New Roman"/>
                <a:cs typeface="Times New Roman"/>
              </a:rPr>
              <a:t>for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many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purposes,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but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sometimes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 </a:t>
            </a:r>
            <a:r>
              <a:rPr sz="2600" spc="-10" dirty="0">
                <a:latin typeface="Times New Roman"/>
                <a:cs typeface="Times New Roman"/>
              </a:rPr>
              <a:t>is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useful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limit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types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 can </a:t>
            </a:r>
            <a:r>
              <a:rPr sz="2600" spc="-10" dirty="0">
                <a:latin typeface="Times New Roman"/>
                <a:cs typeface="Times New Roman"/>
              </a:rPr>
              <a:t>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passed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 a </a:t>
            </a:r>
            <a:r>
              <a:rPr sz="2600" spc="-20" dirty="0">
                <a:latin typeface="Times New Roman"/>
                <a:cs typeface="Times New Roman"/>
              </a:rPr>
              <a:t>type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parameter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">
              <a:lnSpc>
                <a:spcPts val="3000"/>
              </a:lnSpc>
            </a:pPr>
            <a:r>
              <a:rPr sz="2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Syntax</a:t>
            </a:r>
            <a:r>
              <a:rPr sz="260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13030">
              <a:lnSpc>
                <a:spcPts val="2895"/>
              </a:lnSpc>
              <a:tabLst>
                <a:tab pos="994410" algn="l"/>
              </a:tabLst>
            </a:pPr>
            <a:r>
              <a:rPr sz="2600" spc="-5" dirty="0">
                <a:latin typeface="Times New Roman"/>
                <a:cs typeface="Times New Roman"/>
              </a:rPr>
              <a:t>Class	</a:t>
            </a:r>
            <a:r>
              <a:rPr sz="2600" spc="-10" dirty="0">
                <a:latin typeface="Times New Roman"/>
                <a:cs typeface="Times New Roman"/>
              </a:rPr>
              <a:t>classname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&lt;T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sz="26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superclass&gt;</a:t>
            </a:r>
            <a:endParaRPr sz="2600">
              <a:latin typeface="Times New Roman"/>
              <a:cs typeface="Times New Roman"/>
            </a:endParaRPr>
          </a:p>
          <a:p>
            <a:pPr marL="30480">
              <a:lnSpc>
                <a:spcPts val="2905"/>
              </a:lnSpc>
            </a:pPr>
            <a:r>
              <a:rPr sz="2600" spc="-5" dirty="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0480">
              <a:lnSpc>
                <a:spcPts val="2895"/>
              </a:lnSpc>
            </a:pPr>
            <a:r>
              <a:rPr sz="2600" spc="-10" dirty="0">
                <a:latin typeface="Times New Roman"/>
                <a:cs typeface="Times New Roman"/>
              </a:rPr>
              <a:t>Statements;</a:t>
            </a:r>
            <a:endParaRPr sz="2600">
              <a:latin typeface="Times New Roman"/>
              <a:cs typeface="Times New Roman"/>
            </a:endParaRPr>
          </a:p>
          <a:p>
            <a:pPr marL="30480">
              <a:lnSpc>
                <a:spcPts val="3000"/>
              </a:lnSpc>
            </a:pPr>
            <a:r>
              <a:rPr sz="2600" spc="-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30480">
              <a:lnSpc>
                <a:spcPts val="3055"/>
              </a:lnSpc>
            </a:pP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sz="26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creation</a:t>
            </a:r>
            <a:endParaRPr sz="2600">
              <a:latin typeface="Times New Roman"/>
              <a:cs typeface="Times New Roman"/>
            </a:endParaRPr>
          </a:p>
          <a:p>
            <a:pPr marL="100965">
              <a:lnSpc>
                <a:spcPts val="2515"/>
              </a:lnSpc>
            </a:pPr>
            <a:r>
              <a:rPr sz="2200" dirty="0">
                <a:latin typeface="Times New Roman"/>
                <a:cs typeface="Times New Roman"/>
              </a:rPr>
              <a:t>classname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&lt;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superclass</a:t>
            </a:r>
            <a:r>
              <a:rPr sz="22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&gt;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object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=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new</a:t>
            </a:r>
            <a:endParaRPr sz="2200">
              <a:latin typeface="Times New Roman"/>
              <a:cs typeface="Times New Roman"/>
            </a:endParaRPr>
          </a:p>
          <a:p>
            <a:pPr marL="1988185">
              <a:lnSpc>
                <a:spcPts val="2580"/>
              </a:lnSpc>
              <a:tabLst>
                <a:tab pos="3274695" algn="l"/>
              </a:tabLst>
            </a:pPr>
            <a:r>
              <a:rPr sz="2200" dirty="0">
                <a:latin typeface="Times New Roman"/>
                <a:cs typeface="Times New Roman"/>
              </a:rPr>
              <a:t>classname	&lt;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DA1F28"/>
                </a:solidFill>
                <a:latin typeface="Times New Roman"/>
                <a:cs typeface="Times New Roman"/>
              </a:rPr>
              <a:t>superclass</a:t>
            </a:r>
            <a:r>
              <a:rPr sz="2200" spc="-9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&gt;(new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DA1F28"/>
                </a:solidFill>
                <a:latin typeface="Times New Roman"/>
                <a:cs typeface="Times New Roman"/>
              </a:rPr>
              <a:t>superclass</a:t>
            </a:r>
            <a:r>
              <a:rPr sz="2200" dirty="0">
                <a:latin typeface="Times New Roman"/>
                <a:cs typeface="Times New Roman"/>
              </a:rPr>
              <a:t>());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02361"/>
            <a:ext cx="6338570" cy="2258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latin typeface="Times New Roman"/>
                <a:cs typeface="Times New Roman"/>
              </a:rPr>
              <a:t>{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a=10,b=20;</a:t>
            </a:r>
            <a:endParaRPr sz="260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405"/>
              </a:spcBef>
            </a:pPr>
            <a:r>
              <a:rPr sz="2600" spc="-5" dirty="0">
                <a:latin typeface="Times New Roman"/>
                <a:cs typeface="Times New Roman"/>
              </a:rPr>
              <a:t>public void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displayClassA()</a:t>
            </a:r>
            <a:endParaRPr sz="260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409"/>
              </a:spcBef>
            </a:pPr>
            <a:r>
              <a:rPr sz="2600" spc="-5" dirty="0">
                <a:latin typeface="Times New Roman"/>
                <a:cs typeface="Times New Roman"/>
              </a:rPr>
              <a:t>{ int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c=a+b;</a:t>
            </a:r>
            <a:endParaRPr sz="2600">
              <a:latin typeface="Times New Roman"/>
              <a:cs typeface="Times New Roman"/>
            </a:endParaRPr>
          </a:p>
          <a:p>
            <a:pPr marL="67437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latin typeface="Times New Roman"/>
                <a:cs typeface="Times New Roman"/>
              </a:rPr>
              <a:t>System.out.println("Inside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super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A");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90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763031" y="2487625"/>
            <a:ext cx="78486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Times New Roman"/>
                <a:cs typeface="Times New Roman"/>
              </a:rPr>
              <a:t>:"+c);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972" y="2434347"/>
            <a:ext cx="4893945" cy="13677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509"/>
              </a:spcBef>
            </a:pPr>
            <a:r>
              <a:rPr sz="2600" spc="-5" dirty="0">
                <a:latin typeface="Times New Roman"/>
                <a:cs typeface="Times New Roman"/>
              </a:rPr>
              <a:t>System.out.println("Addition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Result</a:t>
            </a:r>
            <a:endParaRPr sz="260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409"/>
              </a:spcBef>
            </a:pPr>
            <a:r>
              <a:rPr sz="2600" spc="-5" dirty="0">
                <a:latin typeface="Times New Roman"/>
                <a:cs typeface="Times New Roman"/>
              </a:rPr>
              <a:t>}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latin typeface="Times New Roman"/>
                <a:cs typeface="Times New Roman"/>
              </a:rPr>
              <a:t>class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sample&lt;T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extends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A&gt;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972" y="3775848"/>
            <a:ext cx="4442460" cy="226441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494030" algn="l"/>
              </a:tabLst>
            </a:pPr>
            <a:r>
              <a:rPr sz="2600" spc="-5" dirty="0">
                <a:latin typeface="Times New Roman"/>
                <a:cs typeface="Times New Roman"/>
              </a:rPr>
              <a:t>{	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ob;</a:t>
            </a:r>
            <a:endParaRPr sz="2600">
              <a:latin typeface="Times New Roman"/>
              <a:cs typeface="Times New Roman"/>
            </a:endParaRPr>
          </a:p>
          <a:p>
            <a:pPr marL="674370" marR="925194" indent="-83185">
              <a:lnSpc>
                <a:spcPct val="112400"/>
              </a:lnSpc>
              <a:spcBef>
                <a:spcPts val="25"/>
              </a:spcBef>
              <a:tabLst>
                <a:tab pos="2841625" algn="l"/>
              </a:tabLst>
            </a:pPr>
            <a:r>
              <a:rPr sz="2600" spc="-5" dirty="0">
                <a:latin typeface="Times New Roman"/>
                <a:cs typeface="Times New Roman"/>
              </a:rPr>
              <a:t>public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sample(T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obj){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this.ob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=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obj;	}</a:t>
            </a:r>
            <a:endParaRPr sz="2600">
              <a:latin typeface="Times New Roman"/>
              <a:cs typeface="Times New Roman"/>
            </a:endParaRPr>
          </a:p>
          <a:p>
            <a:pPr marL="674370" marR="5080" indent="-332740">
              <a:lnSpc>
                <a:spcPts val="3529"/>
              </a:lnSpc>
              <a:spcBef>
                <a:spcPts val="95"/>
              </a:spcBef>
              <a:tabLst>
                <a:tab pos="4030345" algn="l"/>
              </a:tabLst>
            </a:pPr>
            <a:r>
              <a:rPr sz="2600" spc="-5" dirty="0">
                <a:latin typeface="Times New Roman"/>
                <a:cs typeface="Times New Roman"/>
              </a:rPr>
              <a:t>public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void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print(){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this.ob.displayClassA();	</a:t>
            </a:r>
            <a:r>
              <a:rPr sz="2600" spc="-5" dirty="0">
                <a:latin typeface="Times New Roman"/>
                <a:cs typeface="Times New Roman"/>
              </a:rPr>
              <a:t>}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430413"/>
            <a:ext cx="6837680" cy="4322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class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BGC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  <a:spcBef>
                <a:spcPts val="409"/>
              </a:spcBef>
            </a:pPr>
            <a:r>
              <a:rPr sz="2800" dirty="0">
                <a:latin typeface="Times New Roman"/>
                <a:cs typeface="Times New Roman"/>
              </a:rPr>
              <a:t>public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static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void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main(String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a[])</a:t>
            </a:r>
            <a:endParaRPr sz="28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  <a:spcBef>
                <a:spcPts val="409"/>
              </a:spcBef>
            </a:pPr>
            <a:r>
              <a:rPr sz="2800" spc="5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722630" marR="5080">
              <a:lnSpc>
                <a:spcPts val="3770"/>
              </a:lnSpc>
              <a:spcBef>
                <a:spcPts val="170"/>
              </a:spcBef>
            </a:pP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ple&lt;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&gt;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new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</a:t>
            </a:r>
            <a:r>
              <a:rPr sz="2800" spc="-40" dirty="0">
                <a:latin typeface="Times New Roman"/>
                <a:cs typeface="Times New Roman"/>
              </a:rPr>
              <a:t>m</a:t>
            </a:r>
            <a:r>
              <a:rPr sz="2800" spc="5" dirty="0">
                <a:latin typeface="Times New Roman"/>
                <a:cs typeface="Times New Roman"/>
              </a:rPr>
              <a:t>ple&lt;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&gt;(</a:t>
            </a:r>
            <a:r>
              <a:rPr sz="2800" spc="10" dirty="0">
                <a:latin typeface="Times New Roman"/>
                <a:cs typeface="Times New Roman"/>
              </a:rPr>
              <a:t>n</a:t>
            </a:r>
            <a:r>
              <a:rPr sz="2800" spc="5" dirty="0">
                <a:latin typeface="Times New Roman"/>
                <a:cs typeface="Times New Roman"/>
              </a:rPr>
              <a:t>ew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());  </a:t>
            </a:r>
            <a:r>
              <a:rPr sz="2800" spc="5" dirty="0">
                <a:latin typeface="Times New Roman"/>
                <a:cs typeface="Times New Roman"/>
              </a:rPr>
              <a:t>s.print();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spc="5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6440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18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170" y="359105"/>
            <a:ext cx="25685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heavy" dirty="0">
                <a:uFill>
                  <a:solidFill>
                    <a:srgbClr val="000000"/>
                  </a:solidFill>
                </a:uFill>
              </a:rPr>
              <a:t>Multiple</a:t>
            </a:r>
            <a:r>
              <a:rPr u="heavy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5" dirty="0">
                <a:uFill>
                  <a:solidFill>
                    <a:srgbClr val="000000"/>
                  </a:solidFill>
                </a:uFill>
              </a:rPr>
              <a:t>Bounds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772" y="798702"/>
            <a:ext cx="7962900" cy="44272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8605" marR="5080" indent="-256540" algn="just">
              <a:lnSpc>
                <a:spcPts val="2810"/>
              </a:lnSpc>
              <a:spcBef>
                <a:spcPts val="440"/>
              </a:spcBef>
              <a:buClr>
                <a:srgbClr val="2CA1BE"/>
              </a:buClr>
              <a:buSzPct val="67307"/>
              <a:buFont typeface="Microsoft Sans Serif"/>
              <a:buChar char=""/>
              <a:tabLst>
                <a:tab pos="269240" algn="l"/>
              </a:tabLst>
            </a:pPr>
            <a:r>
              <a:rPr sz="2600" spc="-5" dirty="0">
                <a:latin typeface="Times New Roman"/>
                <a:cs typeface="Times New Roman"/>
              </a:rPr>
              <a:t>Bounded type parameters can be used with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methods as </a:t>
            </a:r>
            <a:r>
              <a:rPr sz="260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well</a:t>
            </a:r>
            <a:r>
              <a:rPr sz="2600" spc="1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as classes and</a:t>
            </a:r>
            <a:r>
              <a:rPr sz="2600" spc="2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interfaces.</a:t>
            </a:r>
            <a:endParaRPr sz="2600">
              <a:latin typeface="Times New Roman"/>
              <a:cs typeface="Times New Roman"/>
            </a:endParaRPr>
          </a:p>
          <a:p>
            <a:pPr marL="268605" marR="5080" indent="-256540" algn="just">
              <a:lnSpc>
                <a:spcPct val="90000"/>
              </a:lnSpc>
              <a:spcBef>
                <a:spcPts val="370"/>
              </a:spcBef>
              <a:buClr>
                <a:srgbClr val="2CA1BE"/>
              </a:buClr>
              <a:buSzPct val="67307"/>
              <a:buFont typeface="Microsoft Sans Serif"/>
              <a:buChar char=""/>
              <a:tabLst>
                <a:tab pos="269240" algn="l"/>
              </a:tabLst>
            </a:pPr>
            <a:r>
              <a:rPr sz="2600" spc="-5" dirty="0">
                <a:latin typeface="Times New Roman"/>
                <a:cs typeface="Times New Roman"/>
              </a:rPr>
              <a:t>Java Generics supports multiple bounds </a:t>
            </a:r>
            <a:r>
              <a:rPr sz="2600" dirty="0">
                <a:latin typeface="Times New Roman"/>
                <a:cs typeface="Times New Roman"/>
              </a:rPr>
              <a:t>also, </a:t>
            </a:r>
            <a:r>
              <a:rPr sz="2600" spc="-5" dirty="0">
                <a:latin typeface="Times New Roman"/>
                <a:cs typeface="Times New Roman"/>
              </a:rPr>
              <a:t>i.e . In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example A can be an </a:t>
            </a:r>
            <a:r>
              <a:rPr sz="2600" dirty="0">
                <a:latin typeface="Times New Roman"/>
                <a:cs typeface="Times New Roman"/>
              </a:rPr>
              <a:t>interface </a:t>
            </a:r>
            <a:r>
              <a:rPr sz="2600" spc="-5" dirty="0">
                <a:latin typeface="Times New Roman"/>
                <a:cs typeface="Times New Roman"/>
              </a:rPr>
              <a:t>or class. </a:t>
            </a:r>
            <a:r>
              <a:rPr sz="2600" spc="-15" dirty="0">
                <a:latin typeface="Times New Roman"/>
                <a:cs typeface="Times New Roman"/>
              </a:rPr>
              <a:t>If</a:t>
            </a:r>
            <a:r>
              <a:rPr sz="2600" spc="62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A is class then </a:t>
            </a:r>
            <a:r>
              <a:rPr sz="260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A1F28"/>
                </a:solidFill>
                <a:latin typeface="Times New Roman"/>
                <a:cs typeface="Times New Roman"/>
              </a:rPr>
              <a:t>B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and</a:t>
            </a:r>
            <a:r>
              <a:rPr sz="2600" spc="2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A1F28"/>
                </a:solidFill>
                <a:latin typeface="Times New Roman"/>
                <a:cs typeface="Times New Roman"/>
              </a:rPr>
              <a:t>C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A1F28"/>
                </a:solidFill>
                <a:latin typeface="Times New Roman"/>
                <a:cs typeface="Times New Roman"/>
              </a:rPr>
              <a:t>should</a:t>
            </a:r>
            <a:r>
              <a:rPr sz="2600" spc="2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be</a:t>
            </a:r>
            <a:r>
              <a:rPr sz="2600" spc="2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interfaces.</a:t>
            </a:r>
            <a:endParaRPr sz="2600">
              <a:latin typeface="Times New Roman"/>
              <a:cs typeface="Times New Roman"/>
            </a:endParaRPr>
          </a:p>
          <a:p>
            <a:pPr marL="268605" indent="-256540" algn="just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307"/>
              <a:buFont typeface="Microsoft Sans Serif"/>
              <a:buChar char=""/>
              <a:tabLst>
                <a:tab pos="269240" algn="l"/>
              </a:tabLst>
            </a:pPr>
            <a:r>
              <a:rPr sz="2600" spc="-130" dirty="0">
                <a:latin typeface="Times New Roman"/>
                <a:cs typeface="Times New Roman"/>
              </a:rPr>
              <a:t>We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can’t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have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DA1F28"/>
                </a:solidFill>
                <a:latin typeface="Times New Roman"/>
                <a:cs typeface="Times New Roman"/>
              </a:rPr>
              <a:t>more</a:t>
            </a:r>
            <a:r>
              <a:rPr sz="2600" spc="2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than</a:t>
            </a:r>
            <a:r>
              <a:rPr sz="2600" spc="2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one class</a:t>
            </a:r>
            <a:r>
              <a:rPr sz="2600" spc="2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A1F28"/>
                </a:solidFill>
                <a:latin typeface="Times New Roman"/>
                <a:cs typeface="Times New Roman"/>
              </a:rPr>
              <a:t>in</a:t>
            </a:r>
            <a:r>
              <a:rPr sz="2600" spc="5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A1F28"/>
                </a:solidFill>
                <a:latin typeface="Times New Roman"/>
                <a:cs typeface="Times New Roman"/>
              </a:rPr>
              <a:t>multiple</a:t>
            </a:r>
            <a:r>
              <a:rPr sz="2600" spc="70" dirty="0">
                <a:solidFill>
                  <a:srgbClr val="DA1F2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DA1F28"/>
                </a:solidFill>
                <a:latin typeface="Times New Roman"/>
                <a:cs typeface="Times New Roman"/>
              </a:rPr>
              <a:t>bounds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Syntax</a:t>
            </a:r>
            <a:r>
              <a:rPr sz="22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145"/>
              </a:spcBef>
              <a:tabLst>
                <a:tab pos="826769" algn="l"/>
              </a:tabLst>
            </a:pPr>
            <a:r>
              <a:rPr sz="2200" dirty="0">
                <a:latin typeface="Times New Roman"/>
                <a:cs typeface="Times New Roman"/>
              </a:rPr>
              <a:t>Class	classname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&lt;T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extends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superclass</a:t>
            </a:r>
            <a:r>
              <a:rPr sz="22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r>
              <a:rPr sz="2200" spc="5" dirty="0">
                <a:latin typeface="Times New Roman"/>
                <a:cs typeface="Times New Roman"/>
              </a:rPr>
              <a:t>&gt;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dirty="0">
                <a:latin typeface="Times New Roman"/>
                <a:cs typeface="Times New Roman"/>
              </a:rPr>
              <a:t>Statements;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8528" y="6242100"/>
            <a:ext cx="218313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52145" algn="just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d  Programming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 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7252" y="6546595"/>
            <a:ext cx="1905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10" dirty="0">
                <a:latin typeface="Lucida Sans Unicode"/>
                <a:cs typeface="Lucida Sans Unicode"/>
              </a:rPr>
              <a:t>19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034"/>
            <a:ext cx="8382000" cy="551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8185" algn="just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Generic</a:t>
            </a:r>
            <a:r>
              <a:rPr sz="3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Programming</a:t>
            </a:r>
            <a:endParaRPr sz="3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7222"/>
              <a:buFont typeface="Wingdings"/>
              <a:buChar char=""/>
              <a:tabLst>
                <a:tab pos="223520" algn="l"/>
              </a:tabLst>
            </a:pPr>
            <a:r>
              <a:rPr sz="3600" dirty="0">
                <a:latin typeface="Times New Roman"/>
                <a:cs typeface="Times New Roman"/>
              </a:rPr>
              <a:t>Enables the </a:t>
            </a:r>
            <a:r>
              <a:rPr sz="3600" spc="-5" dirty="0">
                <a:latin typeface="Times New Roman"/>
                <a:cs typeface="Times New Roman"/>
              </a:rPr>
              <a:t>programmer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create classes, </a:t>
            </a:r>
            <a:r>
              <a:rPr sz="3600" dirty="0">
                <a:latin typeface="Times New Roman"/>
                <a:cs typeface="Times New Roman"/>
              </a:rPr>
              <a:t> interfaces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methods</a:t>
            </a:r>
            <a:r>
              <a:rPr sz="3600" dirty="0">
                <a:latin typeface="Times New Roman"/>
                <a:cs typeface="Times New Roman"/>
              </a:rPr>
              <a:t> that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automatically </a:t>
            </a:r>
            <a:r>
              <a:rPr sz="3600" dirty="0">
                <a:latin typeface="Times New Roman"/>
                <a:cs typeface="Times New Roman"/>
              </a:rPr>
              <a:t> works with all </a:t>
            </a:r>
            <a:r>
              <a:rPr sz="3600" spc="-5" dirty="0">
                <a:latin typeface="Times New Roman"/>
                <a:cs typeface="Times New Roman"/>
              </a:rPr>
              <a:t>types of </a:t>
            </a:r>
            <a:r>
              <a:rPr sz="3600" spc="-15" dirty="0">
                <a:latin typeface="Times New Roman"/>
                <a:cs typeface="Times New Roman"/>
              </a:rPr>
              <a:t>data(Integer, </a:t>
            </a:r>
            <a:r>
              <a:rPr sz="3600" spc="-5" dirty="0">
                <a:latin typeface="Times New Roman"/>
                <a:cs typeface="Times New Roman"/>
              </a:rPr>
              <a:t>String, </a:t>
            </a:r>
            <a:r>
              <a:rPr sz="3600" dirty="0">
                <a:latin typeface="Times New Roman"/>
                <a:cs typeface="Times New Roman"/>
              </a:rPr>
              <a:t> Float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5" dirty="0">
                <a:latin typeface="Times New Roman"/>
                <a:cs typeface="Times New Roman"/>
              </a:rPr>
              <a:t>etc.,)</a:t>
            </a:r>
            <a:endParaRPr sz="36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10"/>
              </a:spcBef>
              <a:buSzPct val="97222"/>
              <a:buFont typeface="Wingdings"/>
              <a:buChar char=""/>
              <a:tabLst>
                <a:tab pos="223520" algn="l"/>
              </a:tabLst>
            </a:pPr>
            <a:r>
              <a:rPr sz="3600" dirty="0">
                <a:latin typeface="Times New Roman"/>
                <a:cs typeface="Times New Roman"/>
              </a:rPr>
              <a:t>It has </a:t>
            </a:r>
            <a:r>
              <a:rPr sz="3600" spc="-5" dirty="0">
                <a:latin typeface="Times New Roman"/>
                <a:cs typeface="Times New Roman"/>
              </a:rPr>
              <a:t>expanded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5" dirty="0">
                <a:latin typeface="Times New Roman"/>
                <a:cs typeface="Times New Roman"/>
              </a:rPr>
              <a:t>ability </a:t>
            </a:r>
            <a:r>
              <a:rPr sz="3600" dirty="0">
                <a:latin typeface="Times New Roman"/>
                <a:cs typeface="Times New Roman"/>
              </a:rPr>
              <a:t>to </a:t>
            </a:r>
            <a:r>
              <a:rPr sz="3600" spc="-5" dirty="0">
                <a:latin typeface="Times New Roman"/>
                <a:cs typeface="Times New Roman"/>
              </a:rPr>
              <a:t>reuse </a:t>
            </a:r>
            <a:r>
              <a:rPr sz="3600" dirty="0">
                <a:latin typeface="Times New Roman"/>
                <a:cs typeface="Times New Roman"/>
              </a:rPr>
              <a:t>the code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safely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easily.</a:t>
            </a:r>
            <a:endParaRPr sz="3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SzPct val="97222"/>
              <a:buFont typeface="Wingdings"/>
              <a:buChar char=""/>
              <a:tabLst>
                <a:tab pos="223520" algn="l"/>
              </a:tabLst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Java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Generics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programming</a:t>
            </a:r>
            <a:r>
              <a:rPr sz="3600" dirty="0">
                <a:latin typeface="Times New Roman"/>
                <a:cs typeface="Times New Roman"/>
              </a:rPr>
              <a:t> is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introduced in </a:t>
            </a:r>
            <a:r>
              <a:rPr sz="3600" spc="-15" dirty="0">
                <a:latin typeface="Times New Roman"/>
                <a:cs typeface="Times New Roman"/>
              </a:rPr>
              <a:t>J2SE </a:t>
            </a:r>
            <a:r>
              <a:rPr sz="3600" dirty="0">
                <a:latin typeface="Times New Roman"/>
                <a:cs typeface="Times New Roman"/>
              </a:rPr>
              <a:t>5 to deal </a:t>
            </a:r>
            <a:r>
              <a:rPr sz="3600" spc="-10" dirty="0">
                <a:latin typeface="Times New Roman"/>
                <a:cs typeface="Times New Roman"/>
              </a:rPr>
              <a:t>with </a:t>
            </a:r>
            <a:r>
              <a:rPr sz="3600" spc="-5" dirty="0">
                <a:latin typeface="Times New Roman"/>
                <a:cs typeface="Times New Roman"/>
              </a:rPr>
              <a:t>type-safe </a:t>
            </a:r>
            <a:r>
              <a:rPr sz="3600" dirty="0">
                <a:latin typeface="Times New Roman"/>
                <a:cs typeface="Times New Roman"/>
              </a:rPr>
              <a:t> objects.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0240" y="6382124"/>
            <a:ext cx="332041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2</a:t>
            </a:fld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203580"/>
            <a:ext cx="5443855" cy="54413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a=20;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displayClassA();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implements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b=50;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 </a:t>
            </a:r>
            <a:r>
              <a:rPr sz="2400" spc="-10" dirty="0">
                <a:latin typeface="Times New Roman"/>
                <a:cs typeface="Times New Roman"/>
              </a:rPr>
              <a:t>displayClassA()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c=a+b;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385"/>
              </a:spcBef>
            </a:pPr>
            <a:r>
              <a:rPr sz="2400" spc="-10" dirty="0">
                <a:latin typeface="Times New Roman"/>
                <a:cs typeface="Times New Roman"/>
              </a:rPr>
              <a:t>System.out.println("Inside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A");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09"/>
              </a:spcBef>
              <a:tabLst>
                <a:tab pos="473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System.out.println("Addition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	</a:t>
            </a:r>
            <a:r>
              <a:rPr sz="2400" spc="-10" dirty="0">
                <a:latin typeface="Times New Roman"/>
                <a:cs typeface="Times New Roman"/>
              </a:rPr>
              <a:t>:"+c);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90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20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772" y="279780"/>
            <a:ext cx="5873115" cy="54171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sample&lt;T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sz="24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A&amp;B</a:t>
            </a:r>
            <a:r>
              <a:rPr sz="2400" spc="-20" dirty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609600" algn="l"/>
              </a:tabLst>
            </a:pPr>
            <a:r>
              <a:rPr sz="2400" dirty="0">
                <a:latin typeface="Times New Roman"/>
                <a:cs typeface="Times New Roman"/>
              </a:rPr>
              <a:t>{	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ob;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sample(T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obj){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this.ob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print(){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this.ob.displayClassA();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 BGC2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539750" algn="l"/>
              </a:tabLst>
            </a:pPr>
            <a:r>
              <a:rPr sz="2400" dirty="0">
                <a:latin typeface="Times New Roman"/>
                <a:cs typeface="Times New Roman"/>
              </a:rPr>
              <a:t>{	public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</a:t>
            </a:r>
            <a:r>
              <a:rPr sz="2400" dirty="0">
                <a:latin typeface="Times New Roman"/>
                <a:cs typeface="Times New Roman"/>
              </a:rPr>
              <a:t> a[])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2300" marR="5080">
              <a:lnSpc>
                <a:spcPct val="107500"/>
              </a:lnSpc>
              <a:spcBef>
                <a:spcPts val="195"/>
              </a:spcBef>
              <a:tabLst>
                <a:tab pos="2289810" algn="l"/>
              </a:tabLst>
            </a:pPr>
            <a:r>
              <a:rPr sz="2400" spc="-5" dirty="0">
                <a:latin typeface="Times New Roman"/>
                <a:cs typeface="Times New Roman"/>
              </a:rPr>
              <a:t>sample&lt;A&gt;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sample&lt;A&gt;(new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A());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s.print();	</a:t>
            </a:r>
            <a:r>
              <a:rPr sz="2400" dirty="0">
                <a:latin typeface="Times New Roman"/>
                <a:cs typeface="Times New Roman"/>
              </a:rPr>
              <a:t>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90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21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Restrictions</a:t>
            </a:r>
            <a:r>
              <a:rPr spc="-85" dirty="0"/>
              <a:t> </a:t>
            </a:r>
            <a:r>
              <a:rPr spc="5" dirty="0"/>
              <a:t>on</a:t>
            </a:r>
            <a:r>
              <a:rPr spc="-15" dirty="0"/>
              <a:t> </a:t>
            </a:r>
            <a:r>
              <a:rPr dirty="0"/>
              <a:t>Generics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414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N.Aravindhraj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22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813003"/>
            <a:ext cx="7809230" cy="495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generics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effectively,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you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consider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following restrictions: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3350"/>
              </a:lnSpc>
            </a:pPr>
            <a:r>
              <a:rPr sz="2800" spc="5" dirty="0">
                <a:latin typeface="Times New Roman"/>
                <a:cs typeface="Times New Roman"/>
              </a:rPr>
              <a:t>Cannot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Instantiate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Generic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Types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Primitive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Types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Pair&lt;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int, char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 =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new Pair&lt;&gt;(8,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'a');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800" spc="5" dirty="0">
                <a:latin typeface="Times New Roman"/>
                <a:cs typeface="Times New Roman"/>
              </a:rPr>
              <a:t>Cannot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Instances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Type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Parameters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875"/>
              </a:lnSpc>
              <a:spcBef>
                <a:spcPts val="1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elem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E();</a:t>
            </a:r>
            <a:endParaRPr sz="2400">
              <a:latin typeface="Times New Roman"/>
              <a:cs typeface="Times New Roman"/>
            </a:endParaRPr>
          </a:p>
          <a:p>
            <a:pPr marL="12700" marR="419734">
              <a:lnSpc>
                <a:spcPts val="3360"/>
              </a:lnSpc>
              <a:spcBef>
                <a:spcPts val="105"/>
              </a:spcBef>
            </a:pPr>
            <a:r>
              <a:rPr sz="2800" spc="5" dirty="0">
                <a:latin typeface="Times New Roman"/>
                <a:cs typeface="Times New Roman"/>
              </a:rPr>
              <a:t>Cannot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Declare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Static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Fields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Whose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Types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Type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Parameters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os;</a:t>
            </a:r>
            <a:endParaRPr sz="2400">
              <a:latin typeface="Times New Roman"/>
              <a:cs typeface="Times New Roman"/>
            </a:endParaRPr>
          </a:p>
          <a:p>
            <a:pPr marL="12700" marR="345440">
              <a:lnSpc>
                <a:spcPct val="100000"/>
              </a:lnSpc>
              <a:spcBef>
                <a:spcPts val="80"/>
              </a:spcBef>
            </a:pPr>
            <a:r>
              <a:rPr sz="2800" spc="5" dirty="0">
                <a:latin typeface="Times New Roman"/>
                <a:cs typeface="Times New Roman"/>
              </a:rPr>
              <a:t>Cannot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Casts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instance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With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Parameterized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Types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(String(var))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49377"/>
            <a:ext cx="6530975" cy="8216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5" dirty="0">
                <a:latin typeface="Times New Roman"/>
                <a:cs typeface="Times New Roman"/>
              </a:rPr>
              <a:t>Ca</a:t>
            </a:r>
            <a:r>
              <a:rPr b="0" spc="10" dirty="0">
                <a:latin typeface="Times New Roman"/>
                <a:cs typeface="Times New Roman"/>
              </a:rPr>
              <a:t>nno</a:t>
            </a:r>
            <a:r>
              <a:rPr b="0" dirty="0">
                <a:latin typeface="Times New Roman"/>
                <a:cs typeface="Times New Roman"/>
              </a:rPr>
              <a:t>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</a:t>
            </a:r>
            <a:r>
              <a:rPr b="0" dirty="0">
                <a:latin typeface="Times New Roman"/>
                <a:cs typeface="Times New Roman"/>
              </a:rPr>
              <a:t>re</a:t>
            </a:r>
            <a:r>
              <a:rPr b="0" spc="-25" dirty="0">
                <a:latin typeface="Times New Roman"/>
                <a:cs typeface="Times New Roman"/>
              </a:rPr>
              <a:t>a</a:t>
            </a:r>
            <a:r>
              <a:rPr b="0" spc="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</a:t>
            </a:r>
            <a:r>
              <a:rPr b="0" dirty="0">
                <a:latin typeface="Times New Roman"/>
                <a:cs typeface="Times New Roman"/>
              </a:rPr>
              <a:t>rra</a:t>
            </a:r>
            <a:r>
              <a:rPr b="0" spc="-35" dirty="0">
                <a:latin typeface="Times New Roman"/>
                <a:cs typeface="Times New Roman"/>
              </a:rPr>
              <a:t>y</a:t>
            </a:r>
            <a:r>
              <a:rPr b="0" dirty="0">
                <a:latin typeface="Times New Roman"/>
                <a:cs typeface="Times New Roman"/>
              </a:rPr>
              <a:t>s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spc="10" dirty="0">
                <a:latin typeface="Times New Roman"/>
                <a:cs typeface="Times New Roman"/>
              </a:rPr>
              <a:t>o</a:t>
            </a:r>
            <a:r>
              <a:rPr b="0" dirty="0">
                <a:latin typeface="Times New Roman"/>
                <a:cs typeface="Times New Roman"/>
              </a:rPr>
              <a:t>f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Para</a:t>
            </a:r>
            <a:r>
              <a:rPr b="0" spc="-50" dirty="0">
                <a:latin typeface="Times New Roman"/>
                <a:cs typeface="Times New Roman"/>
              </a:rPr>
              <a:t>m</a:t>
            </a:r>
            <a:r>
              <a:rPr b="0" dirty="0">
                <a:latin typeface="Times New Roman"/>
                <a:cs typeface="Times New Roman"/>
              </a:rPr>
              <a:t>e</a:t>
            </a:r>
            <a:r>
              <a:rPr b="0" spc="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er</a:t>
            </a:r>
            <a:r>
              <a:rPr b="0" spc="5" dirty="0">
                <a:latin typeface="Times New Roman"/>
                <a:cs typeface="Times New Roman"/>
              </a:rPr>
              <a:t>i</a:t>
            </a:r>
            <a:r>
              <a:rPr b="0" dirty="0">
                <a:latin typeface="Times New Roman"/>
                <a:cs typeface="Times New Roman"/>
              </a:rPr>
              <a:t>zed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b="0" spc="-200" dirty="0">
                <a:latin typeface="Times New Roman"/>
                <a:cs typeface="Times New Roman"/>
              </a:rPr>
              <a:t>T</a:t>
            </a:r>
            <a:r>
              <a:rPr b="0" spc="-35" dirty="0">
                <a:latin typeface="Times New Roman"/>
                <a:cs typeface="Times New Roman"/>
              </a:rPr>
              <a:t>y</a:t>
            </a:r>
            <a:r>
              <a:rPr b="0" spc="10" dirty="0">
                <a:latin typeface="Times New Roman"/>
                <a:cs typeface="Times New Roman"/>
              </a:rPr>
              <a:t>p</a:t>
            </a:r>
            <a:r>
              <a:rPr b="0" dirty="0">
                <a:latin typeface="Times New Roman"/>
                <a:cs typeface="Times New Roman"/>
              </a:rPr>
              <a:t>es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400" b="0" spc="-15" dirty="0">
                <a:solidFill>
                  <a:srgbClr val="FF0000"/>
                </a:solidFill>
                <a:latin typeface="Times New Roman"/>
                <a:cs typeface="Times New Roman"/>
              </a:rPr>
              <a:t>Gen&lt;Integer&gt;</a:t>
            </a:r>
            <a:r>
              <a:rPr sz="2400" b="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gens[]</a:t>
            </a:r>
            <a:r>
              <a:rPr sz="2400" b="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sz="2400" b="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FF0000"/>
                </a:solidFill>
                <a:latin typeface="Times New Roman"/>
                <a:cs typeface="Times New Roman"/>
              </a:rPr>
              <a:t>Gen&lt;Integer&gt;[10];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1494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N.Aravindhraj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23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408556"/>
            <a:ext cx="6752590" cy="362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515620" indent="1778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Times New Roman"/>
                <a:cs typeface="Times New Roman"/>
              </a:rPr>
              <a:t>Cannot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Catch,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Throw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Parameterized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Types</a:t>
            </a:r>
            <a:endParaRPr sz="280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catch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(T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5" dirty="0">
                <a:latin typeface="Times New Roman"/>
                <a:cs typeface="Times New Roman"/>
              </a:rPr>
              <a:t>Cannot </a:t>
            </a:r>
            <a:r>
              <a:rPr sz="2800" spc="-5" dirty="0">
                <a:latin typeface="Times New Roman"/>
                <a:cs typeface="Times New Roman"/>
              </a:rPr>
              <a:t>Overload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5" dirty="0">
                <a:latin typeface="Times New Roman"/>
                <a:cs typeface="Times New Roman"/>
              </a:rPr>
              <a:t>Method </a:t>
            </a:r>
            <a:r>
              <a:rPr sz="2800" spc="-5" dirty="0">
                <a:latin typeface="Times New Roman"/>
                <a:cs typeface="Times New Roman"/>
              </a:rPr>
              <a:t>Where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Formal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Types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Each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Overload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Erase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Raw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Type</a:t>
            </a:r>
            <a:endParaRPr sz="2800">
              <a:latin typeface="Times New Roman"/>
              <a:cs typeface="Times New Roman"/>
            </a:endParaRPr>
          </a:p>
          <a:p>
            <a:pPr marL="350520" marR="1334770" indent="2730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public void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print(Set&lt;String&gt;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strSet) { }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print(Set&lt;Integer&gt;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intSet)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{ 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8167" y="2956585"/>
            <a:ext cx="3348101" cy="7603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35397" y="6382124"/>
            <a:ext cx="324167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24</a:t>
            </a:fld>
            <a:endParaRPr spc="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275336"/>
            <a:ext cx="42868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</a:t>
            </a:r>
            <a:r>
              <a:rPr spc="-60" dirty="0"/>
              <a:t> </a:t>
            </a:r>
            <a:r>
              <a:rPr spc="5" dirty="0"/>
              <a:t>of</a:t>
            </a:r>
            <a:r>
              <a:rPr spc="-30" dirty="0"/>
              <a:t> </a:t>
            </a:r>
            <a:r>
              <a:rPr spc="5" dirty="0"/>
              <a:t>Java</a:t>
            </a:r>
            <a:r>
              <a:rPr spc="-50" dirty="0"/>
              <a:t> </a:t>
            </a:r>
            <a:r>
              <a:rPr dirty="0"/>
              <a:t>Generics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0240" y="6382124"/>
            <a:ext cx="332041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3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44" y="1129030"/>
            <a:ext cx="8306434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525" algn="just">
              <a:lnSpc>
                <a:spcPct val="100000"/>
              </a:lnSpc>
              <a:spcBef>
                <a:spcPts val="105"/>
              </a:spcBef>
              <a:buSzPct val="96428"/>
              <a:buAutoNum type="arabicParenR"/>
              <a:tabLst>
                <a:tab pos="312420" algn="l"/>
              </a:tabLst>
            </a:pPr>
            <a:r>
              <a:rPr sz="2800" b="1" spc="-25" dirty="0">
                <a:latin typeface="Times New Roman"/>
                <a:cs typeface="Times New Roman"/>
              </a:rPr>
              <a:t>Type-safety </a:t>
            </a:r>
            <a:r>
              <a:rPr sz="2800" b="1" dirty="0">
                <a:latin typeface="Times New Roman"/>
                <a:cs typeface="Times New Roman"/>
              </a:rPr>
              <a:t>: </a:t>
            </a: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can hold </a:t>
            </a:r>
            <a:r>
              <a:rPr sz="2800" dirty="0">
                <a:latin typeface="Times New Roman"/>
                <a:cs typeface="Times New Roman"/>
              </a:rPr>
              <a:t>only a </a:t>
            </a:r>
            <a:r>
              <a:rPr sz="2800" spc="-5" dirty="0">
                <a:latin typeface="Times New Roman"/>
                <a:cs typeface="Times New Roman"/>
              </a:rPr>
              <a:t>single type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objects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generics.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doesn’t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allow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store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other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/>
            </a:pPr>
            <a:endParaRPr sz="29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00000"/>
              </a:lnSpc>
              <a:buSzPct val="96428"/>
              <a:buAutoNum type="arabicParenR"/>
              <a:tabLst>
                <a:tab pos="312420" algn="l"/>
              </a:tabLst>
            </a:pPr>
            <a:r>
              <a:rPr sz="2800" b="1" spc="-60" dirty="0">
                <a:latin typeface="Times New Roman"/>
                <a:cs typeface="Times New Roman"/>
              </a:rPr>
              <a:t>Type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casting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is</a:t>
            </a:r>
            <a:r>
              <a:rPr sz="2800" b="1" spc="-5" dirty="0">
                <a:latin typeface="Times New Roman"/>
                <a:cs typeface="Times New Roman"/>
              </a:rPr>
              <a:t> not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required: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typecast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object.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/>
            </a:pPr>
            <a:endParaRPr sz="2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6428"/>
              <a:buAutoNum type="arabicParenR"/>
              <a:tabLst>
                <a:tab pos="31242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Compile-Time</a:t>
            </a:r>
            <a:r>
              <a:rPr sz="2800" b="1" spc="-5" dirty="0">
                <a:latin typeface="Times New Roman"/>
                <a:cs typeface="Times New Roman"/>
              </a:rPr>
              <a:t> Checking: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5" dirty="0">
                <a:latin typeface="Times New Roman"/>
                <a:cs typeface="Times New Roman"/>
              </a:rPr>
              <a:t> 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checked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at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compile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occur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runtime.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good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 </a:t>
            </a:r>
            <a:r>
              <a:rPr sz="2800" spc="-10" dirty="0">
                <a:latin typeface="Times New Roman"/>
                <a:cs typeface="Times New Roman"/>
              </a:rPr>
              <a:t>strategy </a:t>
            </a:r>
            <a:r>
              <a:rPr sz="2800" spc="-5" dirty="0">
                <a:latin typeface="Times New Roman"/>
                <a:cs typeface="Times New Roman"/>
              </a:rPr>
              <a:t>says </a:t>
            </a:r>
            <a:r>
              <a:rPr sz="2800" spc="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far </a:t>
            </a:r>
            <a:r>
              <a:rPr sz="2800" spc="-10" dirty="0">
                <a:latin typeface="Times New Roman"/>
                <a:cs typeface="Times New Roman"/>
              </a:rPr>
              <a:t>better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handle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problem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compile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</a:t>
            </a:r>
            <a:r>
              <a:rPr sz="2800" spc="5" dirty="0">
                <a:latin typeface="Times New Roman"/>
                <a:cs typeface="Times New Roman"/>
              </a:rPr>
              <a:t> than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runtime.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38811"/>
            <a:ext cx="7463155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2326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rgbClr val="FF0000"/>
                </a:solidFill>
              </a:rPr>
              <a:t>Generic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5" dirty="0">
                <a:solidFill>
                  <a:srgbClr val="FF0000"/>
                </a:solidFill>
              </a:rPr>
              <a:t>class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0" spc="5" dirty="0">
                <a:latin typeface="Times New Roman"/>
                <a:cs typeface="Times New Roman"/>
              </a:rPr>
              <a:t>A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class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that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can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refer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any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type</a:t>
            </a:r>
            <a:r>
              <a:rPr b="0" spc="5" dirty="0">
                <a:latin typeface="Times New Roman"/>
                <a:cs typeface="Times New Roman"/>
              </a:rPr>
              <a:t> of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data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members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is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known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 </a:t>
            </a:r>
            <a:r>
              <a:rPr b="0" spc="5" dirty="0">
                <a:latin typeface="Times New Roman"/>
                <a:cs typeface="Times New Roman"/>
              </a:rPr>
              <a:t>generic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class.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0240" y="6382124"/>
            <a:ext cx="3320415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</a:t>
            </a:r>
            <a:r>
              <a:rPr sz="1000" spc="10" dirty="0">
                <a:latin typeface="Lucida Sans Unicode"/>
                <a:cs typeface="Lucida Sans Unicode"/>
              </a:rPr>
              <a:t>S839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6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b</a:t>
            </a:r>
            <a:r>
              <a:rPr sz="1000" spc="5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</a:t>
            </a:r>
            <a:r>
              <a:rPr sz="1000" spc="-5" dirty="0">
                <a:latin typeface="Lucida Sans Unicode"/>
                <a:cs typeface="Lucida Sans Unicode"/>
              </a:rPr>
              <a:t>r</a:t>
            </a:r>
            <a:r>
              <a:rPr sz="1000" spc="5" dirty="0">
                <a:latin typeface="Lucida Sans Unicode"/>
                <a:cs typeface="Lucida Sans Unicode"/>
              </a:rPr>
              <a:t>og</a:t>
            </a:r>
            <a:r>
              <a:rPr sz="1000" spc="-5" dirty="0">
                <a:latin typeface="Lucida Sans Unicode"/>
                <a:cs typeface="Lucida Sans Unicode"/>
              </a:rPr>
              <a:t>ramming</a:t>
            </a:r>
            <a:endParaRPr sz="1000">
              <a:latin typeface="Lucida Sans Unicode"/>
              <a:cs typeface="Lucida Sans Unicode"/>
            </a:endParaRPr>
          </a:p>
          <a:p>
            <a:pPr marR="13335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4147" y="6534190"/>
            <a:ext cx="157480" cy="2228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00" spc="5" dirty="0">
                <a:latin typeface="Lucida Sans Unicode"/>
                <a:cs typeface="Lucida Sans Unicode"/>
              </a:rPr>
              <a:pPr marL="38100">
                <a:lnSpc>
                  <a:spcPct val="100000"/>
                </a:lnSpc>
                <a:spcBef>
                  <a:spcPts val="204"/>
                </a:spcBef>
              </a:pPr>
              <a:t>4</a:t>
            </a:fld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22653"/>
            <a:ext cx="845439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Syntax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8421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classname&lt;T&gt;</a:t>
            </a:r>
            <a:endParaRPr sz="2400">
              <a:latin typeface="Times New Roman"/>
              <a:cs typeface="Times New Roman"/>
            </a:endParaRPr>
          </a:p>
          <a:p>
            <a:pPr marL="18421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282702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obj;</a:t>
            </a:r>
            <a:endParaRPr sz="2400">
              <a:latin typeface="Times New Roman"/>
              <a:cs typeface="Times New Roman"/>
            </a:endParaRPr>
          </a:p>
          <a:p>
            <a:pPr marL="18421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850900" indent="-457834">
              <a:lnSpc>
                <a:spcPct val="100000"/>
              </a:lnSpc>
              <a:buAutoNum type="arabicPeriod"/>
              <a:tabLst>
                <a:tab pos="850900" algn="l"/>
                <a:tab pos="851535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classname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&lt;type&gt;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objname=new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classname&lt;type&gt;(vlaue)</a:t>
            </a:r>
            <a:endParaRPr sz="2400">
              <a:latin typeface="Times New Roman"/>
              <a:cs typeface="Times New Roman"/>
            </a:endParaRPr>
          </a:p>
          <a:p>
            <a:pPr marL="850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50900" algn="l"/>
                <a:tab pos="851535" algn="l"/>
              </a:tabLst>
            </a:pPr>
            <a:r>
              <a:rPr sz="2400" spc="-5" dirty="0">
                <a:latin typeface="Times New Roman"/>
                <a:cs typeface="Times New Roman"/>
              </a:rPr>
              <a:t>classname</a:t>
            </a:r>
            <a:r>
              <a:rPr sz="2400" spc="-15" dirty="0">
                <a:latin typeface="Times New Roman"/>
                <a:cs typeface="Times New Roman"/>
              </a:rPr>
              <a:t> &lt;type&gt;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objname=new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classname(vlaue)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type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generic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T type </a:t>
            </a:r>
            <a:r>
              <a:rPr sz="2400" spc="-5" dirty="0">
                <a:latin typeface="Times New Roman"/>
                <a:cs typeface="Times New Roman"/>
              </a:rPr>
              <a:t>indicates </a:t>
            </a:r>
            <a:r>
              <a:rPr sz="2400" dirty="0">
                <a:latin typeface="Times New Roman"/>
                <a:cs typeface="Times New Roman"/>
              </a:rPr>
              <a:t>that it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refer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(like </a:t>
            </a:r>
            <a:r>
              <a:rPr sz="2400" spc="-5" dirty="0">
                <a:latin typeface="Times New Roman"/>
                <a:cs typeface="Times New Roman"/>
              </a:rPr>
              <a:t>String, </a:t>
            </a:r>
            <a:r>
              <a:rPr sz="2400" spc="-20" dirty="0">
                <a:latin typeface="Times New Roman"/>
                <a:cs typeface="Times New Roman"/>
              </a:rPr>
              <a:t>Integer,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Employee).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spc="-20" dirty="0">
                <a:latin typeface="Times New Roman"/>
                <a:cs typeface="Times New Roman"/>
              </a:rPr>
              <a:t>you </a:t>
            </a:r>
            <a:r>
              <a:rPr sz="2400" spc="5" dirty="0">
                <a:latin typeface="Times New Roman"/>
                <a:cs typeface="Times New Roman"/>
              </a:rPr>
              <a:t>specify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5" dirty="0"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will be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retrieve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972" y="427974"/>
            <a:ext cx="7322820" cy="2075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631440">
              <a:lnSpc>
                <a:spcPct val="100000"/>
              </a:lnSpc>
              <a:spcBef>
                <a:spcPts val="484"/>
              </a:spcBef>
            </a:pPr>
            <a:r>
              <a:rPr sz="3200" b="0" spc="-65" dirty="0">
                <a:latin typeface="Times New Roman"/>
                <a:cs typeface="Times New Roman"/>
              </a:rPr>
              <a:t>Type</a:t>
            </a:r>
            <a:r>
              <a:rPr sz="3200" b="0" spc="-15" dirty="0">
                <a:latin typeface="Times New Roman"/>
                <a:cs typeface="Times New Roman"/>
              </a:rPr>
              <a:t> Parameters</a:t>
            </a:r>
            <a:endParaRPr sz="3200">
              <a:latin typeface="Times New Roman"/>
              <a:cs typeface="Times New Roman"/>
            </a:endParaRPr>
          </a:p>
          <a:p>
            <a:pPr marL="24765" marR="5080" indent="-12700">
              <a:lnSpc>
                <a:spcPct val="100000"/>
              </a:lnSpc>
              <a:spcBef>
                <a:spcPts val="390"/>
              </a:spcBef>
            </a:pPr>
            <a:r>
              <a:rPr sz="3200" b="0" spc="-5" dirty="0">
                <a:latin typeface="Times New Roman"/>
                <a:cs typeface="Times New Roman"/>
              </a:rPr>
              <a:t>The</a:t>
            </a:r>
            <a:r>
              <a:rPr sz="3200" b="0" spc="1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type</a:t>
            </a:r>
            <a:r>
              <a:rPr sz="3200" b="0" spc="10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Times New Roman"/>
                <a:cs typeface="Times New Roman"/>
              </a:rPr>
              <a:t>parameters</a:t>
            </a:r>
            <a:r>
              <a:rPr sz="3200" b="0" spc="85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Times New Roman"/>
                <a:cs typeface="Times New Roman"/>
              </a:rPr>
              <a:t>naming</a:t>
            </a:r>
            <a:r>
              <a:rPr sz="3200" b="0" spc="6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conventions</a:t>
            </a:r>
            <a:r>
              <a:rPr sz="3200" b="0" spc="-30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are </a:t>
            </a:r>
            <a:r>
              <a:rPr sz="3200" b="0" spc="-78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important</a:t>
            </a:r>
            <a:r>
              <a:rPr sz="3200" b="0" spc="5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to</a:t>
            </a:r>
            <a:r>
              <a:rPr sz="3200" b="0" spc="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learn</a:t>
            </a:r>
            <a:r>
              <a:rPr sz="3200" b="0" spc="1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generics</a:t>
            </a:r>
            <a:r>
              <a:rPr sz="3200" b="0" spc="15" dirty="0">
                <a:latin typeface="Times New Roman"/>
                <a:cs typeface="Times New Roman"/>
              </a:rPr>
              <a:t> </a:t>
            </a:r>
            <a:r>
              <a:rPr sz="3200" b="0" spc="-25" dirty="0">
                <a:latin typeface="Times New Roman"/>
                <a:cs typeface="Times New Roman"/>
              </a:rPr>
              <a:t>thoroughly.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The </a:t>
            </a:r>
            <a:r>
              <a:rPr sz="3200" b="0" dirty="0">
                <a:latin typeface="Times New Roman"/>
                <a:cs typeface="Times New Roman"/>
              </a:rPr>
              <a:t> </a:t>
            </a:r>
            <a:r>
              <a:rPr sz="3200" b="0" spc="-25" dirty="0">
                <a:latin typeface="Times New Roman"/>
                <a:cs typeface="Times New Roman"/>
              </a:rPr>
              <a:t>common</a:t>
            </a:r>
            <a:r>
              <a:rPr sz="3200" b="0" spc="110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type</a:t>
            </a:r>
            <a:r>
              <a:rPr sz="3200" b="0" spc="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parameters</a:t>
            </a:r>
            <a:r>
              <a:rPr sz="3200" b="0" spc="10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are as</a:t>
            </a:r>
            <a:r>
              <a:rPr sz="3200" b="0" spc="1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Times New Roman"/>
                <a:cs typeface="Times New Roman"/>
              </a:rPr>
              <a:t>follows: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972" y="2477373"/>
            <a:ext cx="2236470" cy="26879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269240" algn="l"/>
              </a:tabLst>
            </a:pPr>
            <a:r>
              <a:rPr sz="3200" spc="-130" dirty="0">
                <a:latin typeface="Times New Roman"/>
                <a:cs typeface="Times New Roman"/>
              </a:rPr>
              <a:t>T,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Type</a:t>
            </a: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269240" algn="l"/>
              </a:tabLst>
            </a:pP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Element</a:t>
            </a: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385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269240" algn="l"/>
              </a:tabLst>
            </a:pPr>
            <a:r>
              <a:rPr sz="3200" spc="-5" dirty="0">
                <a:latin typeface="Times New Roman"/>
                <a:cs typeface="Times New Roman"/>
              </a:rPr>
              <a:t>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269240" algn="l"/>
              </a:tabLst>
            </a:pP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Number</a:t>
            </a:r>
            <a:endParaRPr sz="320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spcBef>
                <a:spcPts val="150"/>
              </a:spcBef>
              <a:buClr>
                <a:srgbClr val="2CA1BE"/>
              </a:buClr>
              <a:buSzPct val="67187"/>
              <a:buFont typeface="Microsoft Sans Serif"/>
              <a:buChar char=""/>
              <a:tabLst>
                <a:tab pos="269240" algn="l"/>
              </a:tabLst>
            </a:pPr>
            <a:r>
              <a:rPr sz="3200" spc="-10" dirty="0">
                <a:latin typeface="Times New Roman"/>
                <a:cs typeface="Times New Roman"/>
              </a:rPr>
              <a:t>V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-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Value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8528" y="6242100"/>
            <a:ext cx="218313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52145" algn="just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d  Programming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 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5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14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N.Aravindhraj</a:t>
            </a:r>
            <a:r>
              <a:rPr sz="1000" spc="26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6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5775" y="554177"/>
            <a:ext cx="191452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5" dirty="0">
                <a:latin typeface="Times New Roman"/>
                <a:cs typeface="Times New Roman"/>
              </a:rPr>
              <a:t>class</a:t>
            </a:r>
            <a:r>
              <a:rPr b="0" spc="-13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GC&lt;T&gt;</a:t>
            </a:r>
          </a:p>
          <a:p>
            <a:pPr marL="12700">
              <a:lnSpc>
                <a:spcPct val="100000"/>
              </a:lnSpc>
            </a:pPr>
            <a:r>
              <a:rPr b="0" spc="5" dirty="0">
                <a:latin typeface="Times New Roman"/>
                <a:cs typeface="Times New Roman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55775" y="1408556"/>
            <a:ext cx="4682490" cy="3869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10" dirty="0">
                <a:latin typeface="Times New Roman"/>
                <a:cs typeface="Times New Roman"/>
              </a:rPr>
              <a:t>b</a:t>
            </a:r>
            <a:r>
              <a:rPr sz="2800" spc="-15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ect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spc="-40" dirty="0">
                <a:latin typeface="Times New Roman"/>
                <a:cs typeface="Times New Roman"/>
              </a:rPr>
              <a:t>y</a:t>
            </a:r>
            <a:r>
              <a:rPr sz="2800" spc="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ec</a:t>
            </a:r>
            <a:r>
              <a:rPr sz="2800" spc="10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ared  </a:t>
            </a:r>
            <a:r>
              <a:rPr sz="2800" spc="5" dirty="0">
                <a:latin typeface="Times New Roman"/>
                <a:cs typeface="Times New Roman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GC(T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obj)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1950" algn="l"/>
              </a:tabLst>
            </a:pPr>
            <a:r>
              <a:rPr sz="2800" dirty="0">
                <a:latin typeface="Times New Roman"/>
                <a:cs typeface="Times New Roman"/>
              </a:rPr>
              <a:t>{	this.obj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obj;</a:t>
            </a:r>
            <a:endParaRPr sz="2800">
              <a:latin typeface="Times New Roman"/>
              <a:cs typeface="Times New Roman"/>
            </a:endParaRPr>
          </a:p>
          <a:p>
            <a:pPr marL="12700" marR="2420620">
              <a:lnSpc>
                <a:spcPct val="100000"/>
              </a:lnSpc>
              <a:tabLst>
                <a:tab pos="362585" algn="l"/>
              </a:tabLst>
            </a:pPr>
            <a:r>
              <a:rPr sz="2800" spc="5" dirty="0">
                <a:latin typeface="Times New Roman"/>
                <a:cs typeface="Times New Roman"/>
              </a:rPr>
              <a:t>}	//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constructor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public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get()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5" dirty="0">
                <a:latin typeface="Times New Roman"/>
                <a:cs typeface="Times New Roman"/>
              </a:rPr>
              <a:t>return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this.obj;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}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8528" y="6242100"/>
            <a:ext cx="218313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52145" algn="just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d  Programming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 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N.Arvindhraj</a:t>
            </a:r>
            <a:r>
              <a:rPr sz="1000" spc="2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7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972" y="279780"/>
            <a:ext cx="1405890" cy="8553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b="0" spc="-5" dirty="0">
                <a:latin typeface="Times New Roman"/>
                <a:cs typeface="Times New Roman"/>
              </a:rPr>
              <a:t>class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exGC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972" y="1109049"/>
            <a:ext cx="5877560" cy="49784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(String[]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args)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409"/>
              </a:spcBef>
              <a:tabLst>
                <a:tab pos="1149350" algn="l"/>
              </a:tabLst>
            </a:pPr>
            <a:r>
              <a:rPr sz="2400" dirty="0">
                <a:latin typeface="Times New Roman"/>
                <a:cs typeface="Times New Roman"/>
              </a:rPr>
              <a:t>{	//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Integer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 marL="268605" marR="638810" indent="-104139">
              <a:lnSpc>
                <a:spcPct val="100000"/>
              </a:lnSpc>
              <a:spcBef>
                <a:spcPts val="390"/>
              </a:spcBef>
              <a:tabLst>
                <a:tab pos="3910965" algn="l"/>
              </a:tabLst>
            </a:pPr>
            <a:r>
              <a:rPr sz="2400" spc="-5" dirty="0">
                <a:latin typeface="Times New Roman"/>
                <a:cs typeface="Times New Roman"/>
              </a:rPr>
              <a:t>GC &lt;</a:t>
            </a:r>
            <a:r>
              <a:rPr sz="2400" b="1" spc="-5" dirty="0">
                <a:latin typeface="Times New Roman"/>
                <a:cs typeface="Times New Roman"/>
              </a:rPr>
              <a:t>Integer</a:t>
            </a:r>
            <a:r>
              <a:rPr sz="2400" spc="-5" dirty="0">
                <a:latin typeface="Times New Roman"/>
                <a:cs typeface="Times New Roman"/>
              </a:rPr>
              <a:t>&gt; </a:t>
            </a:r>
            <a:r>
              <a:rPr sz="2400" dirty="0">
                <a:latin typeface="Times New Roman"/>
                <a:cs typeface="Times New Roman"/>
              </a:rPr>
              <a:t>i =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spc="-10" dirty="0">
                <a:latin typeface="Times New Roman"/>
                <a:cs typeface="Times New Roman"/>
              </a:rPr>
              <a:t>GC&lt;Integer&gt;(15);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System.out.println("Integer	</a:t>
            </a:r>
            <a:r>
              <a:rPr sz="2400" spc="-5" dirty="0">
                <a:latin typeface="Times New Roman"/>
                <a:cs typeface="Times New Roman"/>
              </a:rPr>
              <a:t>:"+i.get());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String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type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GC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b="1" spc="-5" dirty="0">
                <a:latin typeface="Times New Roman"/>
                <a:cs typeface="Times New Roman"/>
              </a:rPr>
              <a:t>String</a:t>
            </a:r>
            <a:r>
              <a:rPr sz="2400" spc="-5" dirty="0">
                <a:latin typeface="Times New Roman"/>
                <a:cs typeface="Times New Roman"/>
              </a:rPr>
              <a:t>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GC&lt;String&gt;("RAM");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85"/>
              </a:spcBef>
              <a:tabLst>
                <a:tab pos="3689985" algn="l"/>
              </a:tabLst>
            </a:pPr>
            <a:r>
              <a:rPr sz="2400" spc="-5" dirty="0">
                <a:latin typeface="Times New Roman"/>
                <a:cs typeface="Times New Roman"/>
              </a:rPr>
              <a:t>System.out.println("String	</a:t>
            </a:r>
            <a:r>
              <a:rPr sz="2400" spc="-10" dirty="0">
                <a:latin typeface="Times New Roman"/>
                <a:cs typeface="Times New Roman"/>
              </a:rPr>
              <a:t>:"+s.get());</a:t>
            </a:r>
            <a:endParaRPr sz="2400">
              <a:latin typeface="Times New Roman"/>
              <a:cs typeface="Times New Roman"/>
            </a:endParaRPr>
          </a:p>
          <a:p>
            <a:pPr marL="88900" marR="5080" indent="-76200">
              <a:lnSpc>
                <a:spcPct val="114199"/>
              </a:lnSpc>
              <a:spcBef>
                <a:spcPts val="5"/>
              </a:spcBef>
              <a:tabLst>
                <a:tab pos="3902075" algn="l"/>
              </a:tabLst>
            </a:pPr>
            <a:r>
              <a:rPr sz="2400" spc="-5" dirty="0">
                <a:latin typeface="Times New Roman"/>
                <a:cs typeface="Times New Roman"/>
              </a:rPr>
              <a:t>GC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</a:t>
            </a:r>
            <a:r>
              <a:rPr sz="2400" b="1" spc="-5" dirty="0">
                <a:latin typeface="Times New Roman"/>
                <a:cs typeface="Times New Roman"/>
              </a:rPr>
              <a:t>Character</a:t>
            </a:r>
            <a:r>
              <a:rPr sz="2400" spc="-5" dirty="0">
                <a:latin typeface="Times New Roman"/>
                <a:cs typeface="Times New Roman"/>
              </a:rPr>
              <a:t>&gt;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GC&lt;Character&gt;('K');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System.out.println("Character	</a:t>
            </a:r>
            <a:r>
              <a:rPr sz="2400" spc="-10" dirty="0">
                <a:latin typeface="Times New Roman"/>
                <a:cs typeface="Times New Roman"/>
              </a:rPr>
              <a:t>:"+c.get());</a:t>
            </a:r>
            <a:endParaRPr sz="2400">
              <a:latin typeface="Times New Roman"/>
              <a:cs typeface="Times New Roman"/>
            </a:endParaRPr>
          </a:p>
          <a:p>
            <a:pPr marL="12700" marR="483234">
              <a:lnSpc>
                <a:spcPts val="3290"/>
              </a:lnSpc>
              <a:spcBef>
                <a:spcPts val="155"/>
              </a:spcBef>
              <a:tabLst>
                <a:tab pos="3494404" algn="l"/>
              </a:tabLst>
            </a:pPr>
            <a:r>
              <a:rPr sz="2400" spc="-5" dirty="0">
                <a:latin typeface="Times New Roman"/>
                <a:cs typeface="Times New Roman"/>
              </a:rPr>
              <a:t>GC </a:t>
            </a:r>
            <a:r>
              <a:rPr sz="2400" spc="-10" dirty="0">
                <a:latin typeface="Times New Roman"/>
                <a:cs typeface="Times New Roman"/>
              </a:rPr>
              <a:t>&lt;</a:t>
            </a:r>
            <a:r>
              <a:rPr sz="2400" b="1" spc="-10" dirty="0">
                <a:latin typeface="Times New Roman"/>
                <a:cs typeface="Times New Roman"/>
              </a:rPr>
              <a:t>Float</a:t>
            </a:r>
            <a:r>
              <a:rPr sz="2400" spc="-10" dirty="0">
                <a:latin typeface="Times New Roman"/>
                <a:cs typeface="Times New Roman"/>
              </a:rPr>
              <a:t>&gt;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fv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GC&lt;Float&gt;(123.45f);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System.out.println("Float	</a:t>
            </a:r>
            <a:r>
              <a:rPr sz="2400" spc="-25" dirty="0">
                <a:latin typeface="Times New Roman"/>
                <a:cs typeface="Times New Roman"/>
              </a:rPr>
              <a:t>:"+fv.get());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5294" y="6394500"/>
            <a:ext cx="331216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29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N.Arvaindhraj</a:t>
            </a:r>
            <a:r>
              <a:rPr sz="1000" spc="2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547" y="6546595"/>
            <a:ext cx="10668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Lucida Sans Unicode"/>
                <a:cs typeface="Lucida Sans Unicode"/>
              </a:rPr>
              <a:t>8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757428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6630" y="631062"/>
            <a:ext cx="55645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Generic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class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multiple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parameters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6440" y="6382124"/>
            <a:ext cx="3312160" cy="374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000" spc="5" dirty="0">
                <a:latin typeface="Lucida Sans Unicode"/>
                <a:cs typeface="Lucida Sans Unicode"/>
              </a:rPr>
              <a:t>CS8392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10" dirty="0">
                <a:latin typeface="Lucida Sans Unicode"/>
                <a:cs typeface="Lucida Sans Unicode"/>
              </a:rPr>
              <a:t>b</a:t>
            </a:r>
            <a:r>
              <a:rPr sz="1000" dirty="0">
                <a:latin typeface="Lucida Sans Unicode"/>
                <a:cs typeface="Lucida Sans Unicode"/>
              </a:rPr>
              <a:t>j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5" dirty="0">
                <a:latin typeface="Lucida Sans Unicode"/>
                <a:cs typeface="Lucida Sans Unicode"/>
              </a:rPr>
              <a:t>ri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nt</a:t>
            </a:r>
            <a:r>
              <a:rPr sz="1000" spc="-10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Pr</a:t>
            </a:r>
            <a:r>
              <a:rPr sz="1000" dirty="0">
                <a:latin typeface="Lucida Sans Unicode"/>
                <a:cs typeface="Lucida Sans Unicode"/>
              </a:rPr>
              <a:t>ogrammi</a:t>
            </a:r>
            <a:r>
              <a:rPr sz="1000" spc="5" dirty="0">
                <a:latin typeface="Lucida Sans Unicode"/>
                <a:cs typeface="Lucida Sans Unicode"/>
              </a:rPr>
              <a:t>ng</a:t>
            </a:r>
            <a:endParaRPr sz="10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31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N.Aravindhraj</a:t>
            </a:r>
            <a:r>
              <a:rPr sz="1000" spc="30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PSGiTech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/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5" dirty="0"/>
              <a:pPr marL="38100">
                <a:lnSpc>
                  <a:spcPct val="100000"/>
                </a:lnSpc>
                <a:spcBef>
                  <a:spcPts val="204"/>
                </a:spcBef>
              </a:pPr>
              <a:t>9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Syntax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/>
          </a:p>
          <a:p>
            <a:pPr marL="12700">
              <a:lnSpc>
                <a:spcPct val="100000"/>
              </a:lnSpc>
            </a:pPr>
            <a:r>
              <a:rPr b="0" spc="-10" dirty="0">
                <a:latin typeface="Times New Roman"/>
                <a:cs typeface="Times New Roman"/>
              </a:rPr>
              <a:t>Class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classname&lt;T,U&gt;</a:t>
            </a:r>
          </a:p>
          <a:p>
            <a:pPr marL="1842135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{</a:t>
            </a:r>
          </a:p>
          <a:p>
            <a:pPr marL="2814955">
              <a:lnSpc>
                <a:spcPct val="100000"/>
              </a:lnSpc>
              <a:spcBef>
                <a:spcPts val="5"/>
              </a:spcBef>
            </a:pP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obj;</a:t>
            </a:r>
          </a:p>
          <a:p>
            <a:pPr marL="2757170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U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obj;</a:t>
            </a:r>
          </a:p>
          <a:p>
            <a:pPr marL="1842135">
              <a:lnSpc>
                <a:spcPct val="100000"/>
              </a:lnSpc>
            </a:pPr>
            <a:r>
              <a:rPr b="0" spc="-5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/>
              <a:t>Object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/>
          </a:p>
          <a:p>
            <a:pPr marL="393700" indent="-381635">
              <a:lnSpc>
                <a:spcPct val="100000"/>
              </a:lnSpc>
              <a:buAutoNum type="arabicPeriod"/>
              <a:tabLst>
                <a:tab pos="393700" algn="l"/>
                <a:tab pos="394335" algn="l"/>
                <a:tab pos="4607560" algn="l"/>
              </a:tabLst>
            </a:pPr>
            <a:r>
              <a:rPr b="0" spc="-15" dirty="0">
                <a:latin typeface="Times New Roman"/>
                <a:cs typeface="Times New Roman"/>
              </a:rPr>
              <a:t>classname</a:t>
            </a:r>
            <a:r>
              <a:rPr b="0" spc="1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&lt;type1,type2&gt;</a:t>
            </a:r>
            <a:r>
              <a:rPr b="0" spc="9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objname=new	classname&lt;type1,type2&gt;(val1,val2)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57834" indent="-381635">
              <a:lnSpc>
                <a:spcPct val="100000"/>
              </a:lnSpc>
              <a:buAutoNum type="arabicPeriod"/>
              <a:tabLst>
                <a:tab pos="457834" algn="l"/>
                <a:tab pos="458470" algn="l"/>
              </a:tabLst>
            </a:pPr>
            <a:r>
              <a:rPr b="0" spc="-15" dirty="0">
                <a:latin typeface="Times New Roman"/>
                <a:cs typeface="Times New Roman"/>
              </a:rPr>
              <a:t>classname</a:t>
            </a:r>
            <a:r>
              <a:rPr b="0" spc="8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&lt;type1,type2&gt;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objname=new</a:t>
            </a:r>
            <a:r>
              <a:rPr b="0" spc="6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classname(val1,val2)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1555</Words>
  <Application>Microsoft Office PowerPoint</Application>
  <PresentationFormat>On-screen Show (4:3)</PresentationFormat>
  <Paragraphs>285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Lucida Sans Unicode</vt:lpstr>
      <vt:lpstr>Microsoft Sans Serif</vt:lpstr>
      <vt:lpstr>Times New Roman</vt:lpstr>
      <vt:lpstr>Wingdings</vt:lpstr>
      <vt:lpstr>Office Theme</vt:lpstr>
      <vt:lpstr>CS3391 Object Oriented Programming</vt:lpstr>
      <vt:lpstr>PowerPoint Presentation</vt:lpstr>
      <vt:lpstr>Advantage of Java Generics</vt:lpstr>
      <vt:lpstr>Generic class A class that can refer to any type of data members is  known as a generic class.</vt:lpstr>
      <vt:lpstr>Type Parameters The type parameters naming conventions are  important to learn generics thoroughly. The  common type parameters are as follows:</vt:lpstr>
      <vt:lpstr>class GC&lt;T&gt; {</vt:lpstr>
      <vt:lpstr>class exGC {</vt:lpstr>
      <vt:lpstr>PowerPoint Presentation</vt:lpstr>
      <vt:lpstr>Generic class with multiple parameters</vt:lpstr>
      <vt:lpstr>PowerPoint Presentation</vt:lpstr>
      <vt:lpstr>PowerPoint Presentation</vt:lpstr>
      <vt:lpstr>Generic Methods</vt:lpstr>
      <vt:lpstr>PowerPoint Presentation</vt:lpstr>
      <vt:lpstr>class GM</vt:lpstr>
      <vt:lpstr>PowerPoint Presentation</vt:lpstr>
      <vt:lpstr>Generic class with Bounded type</vt:lpstr>
      <vt:lpstr>PowerPoint Presentation</vt:lpstr>
      <vt:lpstr>PowerPoint Presentation</vt:lpstr>
      <vt:lpstr>Multiple Bounds</vt:lpstr>
      <vt:lpstr>PowerPoint Presentation</vt:lpstr>
      <vt:lpstr>PowerPoint Presentation</vt:lpstr>
      <vt:lpstr>Restrictions on Generics</vt:lpstr>
      <vt:lpstr>Cannot Create Arrays of Parameterized Types Gen&lt;Integer&gt; gens[] = new Gen&lt;Integer&gt;[10];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cp:lastModifiedBy>siva</cp:lastModifiedBy>
  <cp:revision>2</cp:revision>
  <dcterms:created xsi:type="dcterms:W3CDTF">2021-11-16T03:55:03Z</dcterms:created>
  <dcterms:modified xsi:type="dcterms:W3CDTF">2022-12-05T04:16:54Z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2021-11-16T00:00:00Z</vt:filetime>
  </property>
</Properties>
</file>