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6" r:id="rId4"/>
    <p:sldId id="270" r:id="rId5"/>
    <p:sldId id="271" r:id="rId6"/>
    <p:sldId id="272" r:id="rId7"/>
    <p:sldId id="273" r:id="rId8"/>
    <p:sldId id="274" r:id="rId9"/>
    <p:sldId id="275" r:id="rId10"/>
    <p:sldId id="267" r:id="rId11"/>
    <p:sldId id="268" r:id="rId12"/>
    <p:sldId id="277" r:id="rId13"/>
    <p:sldId id="27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A48A-0225-4C29-A210-AED6B1462BE3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94CDA-EB82-4384-B0D0-33E79A40509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3" y="918906"/>
                </a:lnTo>
                <a:lnTo>
                  <a:pt x="3653462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8149"/>
            <a:ext cx="3393821" cy="1065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600" y="6172199"/>
            <a:ext cx="5334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972" y="354476"/>
            <a:ext cx="6763384" cy="947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972" y="1276622"/>
            <a:ext cx="8213725" cy="435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466164"/>
            <a:ext cx="7172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 smtClean="0">
                <a:latin typeface="Times New Roman"/>
                <a:cs typeface="Times New Roman"/>
              </a:rPr>
              <a:t>CS</a:t>
            </a:r>
            <a:r>
              <a:rPr lang="en-US" sz="3600" b="0" u="none" spc="-5" dirty="0" smtClean="0">
                <a:latin typeface="Times New Roman"/>
                <a:cs typeface="Times New Roman"/>
              </a:rPr>
              <a:t>3391</a:t>
            </a:r>
            <a:r>
              <a:rPr sz="3600" b="0" u="none" spc="-10" dirty="0" smtClean="0">
                <a:latin typeface="Times New Roman"/>
                <a:cs typeface="Times New Roman"/>
              </a:rPr>
              <a:t> </a:t>
            </a:r>
            <a:r>
              <a:rPr sz="3600" b="0" u="none" dirty="0">
                <a:latin typeface="Times New Roman"/>
                <a:cs typeface="Times New Roman"/>
              </a:rPr>
              <a:t>Object</a:t>
            </a:r>
            <a:r>
              <a:rPr sz="3600" b="0" u="none" spc="-45" dirty="0">
                <a:latin typeface="Times New Roman"/>
                <a:cs typeface="Times New Roman"/>
              </a:rPr>
              <a:t> </a:t>
            </a:r>
            <a:r>
              <a:rPr sz="3600" b="0" u="none" dirty="0">
                <a:latin typeface="Times New Roman"/>
                <a:cs typeface="Times New Roman"/>
              </a:rPr>
              <a:t>Oriented</a:t>
            </a:r>
            <a:r>
              <a:rPr sz="3600" b="0" u="none" spc="-15" dirty="0">
                <a:latin typeface="Times New Roman"/>
                <a:cs typeface="Times New Roman"/>
              </a:rPr>
              <a:t> </a:t>
            </a:r>
            <a:r>
              <a:rPr sz="3600" b="0" u="none" spc="-5" dirty="0">
                <a:latin typeface="Times New Roman"/>
                <a:cs typeface="Times New Roman"/>
              </a:rPr>
              <a:t>Programming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2971800"/>
            <a:ext cx="4195445" cy="9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Professor</a:t>
            </a:r>
            <a:r>
              <a:rPr sz="2800" spc="-10" smtClean="0">
                <a:latin typeface="Times New Roman"/>
                <a:cs typeface="Times New Roman"/>
              </a:rPr>
              <a:t>,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spc="5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317" y="6491732"/>
            <a:ext cx="2897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8680">
              <a:lnSpc>
                <a:spcPct val="100000"/>
              </a:lnSpc>
              <a:spcBef>
                <a:spcPts val="105"/>
              </a:spcBef>
            </a:pPr>
            <a:r>
              <a:rPr sz="1000" dirty="0" smtClean="0">
                <a:latin typeface="Times New Roman"/>
                <a:cs typeface="Times New Roman"/>
              </a:rPr>
              <a:t>C</a:t>
            </a:r>
            <a:r>
              <a:rPr lang="en-US" sz="1000" dirty="0" smtClean="0">
                <a:latin typeface="Times New Roman"/>
                <a:cs typeface="Times New Roman"/>
              </a:rPr>
              <a:t>S3391</a:t>
            </a:r>
            <a:r>
              <a:rPr sz="1000" dirty="0" smtClean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Object </a:t>
            </a:r>
            <a:r>
              <a:rPr sz="1000" spc="5" dirty="0">
                <a:latin typeface="Times New Roman"/>
                <a:cs typeface="Times New Roman"/>
              </a:rPr>
              <a:t>Oriented Programming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 err="1">
                <a:latin typeface="Times New Roman"/>
                <a:cs typeface="Times New Roman"/>
              </a:rPr>
              <a:t>Dr.D.Sivaganesan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 err="1" smtClean="0">
                <a:latin typeface="Times New Roman"/>
                <a:cs typeface="Times New Roman"/>
              </a:rPr>
              <a:t>PSGiTech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03962"/>
            <a:ext cx="4768215" cy="30657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00" spc="-15" dirty="0">
                <a:latin typeface="Times New Roman"/>
                <a:cs typeface="Times New Roman"/>
              </a:rPr>
              <a:t>import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java.io.*;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spc="-15" dirty="0">
                <a:latin typeface="Times New Roman"/>
                <a:cs typeface="Times New Roman"/>
              </a:rPr>
              <a:t>import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java.io.IOException;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20" dirty="0">
                <a:latin typeface="Times New Roman"/>
                <a:cs typeface="Times New Roman"/>
              </a:rPr>
              <a:t>class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bufferreader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public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static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void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main(String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args[]) </a:t>
            </a: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IOException</a:t>
            </a:r>
            <a:endParaRPr sz="1200">
              <a:latin typeface="Times New Roman"/>
              <a:cs typeface="Times New Roman"/>
            </a:endParaRPr>
          </a:p>
          <a:p>
            <a:pPr marL="12700" marR="4138295">
              <a:lnSpc>
                <a:spcPct val="128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{ </a:t>
            </a:r>
            <a:r>
              <a:rPr sz="1200" spc="-25" dirty="0">
                <a:latin typeface="Times New Roman"/>
                <a:cs typeface="Times New Roman"/>
              </a:rPr>
              <a:t>int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float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b; </a:t>
            </a:r>
            <a:r>
              <a:rPr sz="1200" spc="-10" dirty="0">
                <a:latin typeface="Times New Roman"/>
                <a:cs typeface="Times New Roman"/>
              </a:rPr>
              <a:t> double</a:t>
            </a:r>
            <a:r>
              <a:rPr sz="1200" dirty="0">
                <a:latin typeface="Times New Roman"/>
                <a:cs typeface="Times New Roman"/>
              </a:rPr>
              <a:t> d;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 </a:t>
            </a:r>
            <a:r>
              <a:rPr sz="1200" dirty="0">
                <a:latin typeface="Times New Roman"/>
                <a:cs typeface="Times New Roman"/>
              </a:rPr>
              <a:t>str;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char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850"/>
              </a:lnSpc>
              <a:spcBef>
                <a:spcPts val="105"/>
              </a:spcBef>
            </a:pPr>
            <a:r>
              <a:rPr sz="1200" spc="-10" dirty="0">
                <a:latin typeface="Times New Roman"/>
                <a:cs typeface="Times New Roman"/>
              </a:rPr>
              <a:t>BufferedReader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s=new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BufferedReader(new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InputStreamReader(System.in));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System.out.println("enter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value");</a:t>
            </a:r>
            <a:endParaRPr sz="1200">
              <a:latin typeface="Times New Roman"/>
              <a:cs typeface="Times New Roman"/>
            </a:endParaRPr>
          </a:p>
          <a:p>
            <a:pPr marL="12700" marR="2124710">
              <a:lnSpc>
                <a:spcPts val="1820"/>
              </a:lnSpc>
              <a:spcBef>
                <a:spcPts val="5"/>
              </a:spcBef>
              <a:tabLst>
                <a:tab pos="2284730" algn="l"/>
              </a:tabLst>
            </a:pPr>
            <a:r>
              <a:rPr sz="1200" spc="-5" dirty="0">
                <a:latin typeface="Times New Roman"/>
                <a:cs typeface="Times New Roman"/>
              </a:rPr>
              <a:t>a=Integer.parseInt(s.readLine());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y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Times New Roman"/>
                <a:cs typeface="Times New Roman"/>
              </a:rPr>
              <a:t>"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ue	:</a:t>
            </a:r>
            <a:r>
              <a:rPr sz="1200" spc="-15" dirty="0">
                <a:latin typeface="Times New Roman"/>
                <a:cs typeface="Times New Roman"/>
              </a:rPr>
              <a:t>"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3243833"/>
            <a:ext cx="2404745" cy="727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27600"/>
              </a:lnSpc>
              <a:spcBef>
                <a:spcPts val="110"/>
              </a:spcBef>
            </a:pPr>
            <a:r>
              <a:rPr sz="1200" spc="-5" dirty="0">
                <a:latin typeface="Times New Roman"/>
                <a:cs typeface="Times New Roman"/>
              </a:rPr>
              <a:t>System.out.println("enter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float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value");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b=Float.parseFloat(s.readLine());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System.out.println("enter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float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6609" y="3762502"/>
            <a:ext cx="381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-15" dirty="0">
                <a:latin typeface="Times New Roman"/>
                <a:cs typeface="Times New Roman"/>
              </a:rPr>
              <a:t>"</a:t>
            </a:r>
            <a:r>
              <a:rPr sz="1200" spc="-5" dirty="0">
                <a:latin typeface="Times New Roman"/>
                <a:cs typeface="Times New Roman"/>
              </a:rPr>
              <a:t>+</a:t>
            </a:r>
            <a:r>
              <a:rPr sz="1200" spc="-25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972" y="3944653"/>
            <a:ext cx="2602865" cy="2130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110"/>
              </a:spcBef>
              <a:tabLst>
                <a:tab pos="1828164" algn="l"/>
                <a:tab pos="2230755" algn="l"/>
              </a:tabLst>
            </a:pPr>
            <a:r>
              <a:rPr sz="1200" spc="-10" dirty="0">
                <a:latin typeface="Times New Roman"/>
                <a:cs typeface="Times New Roman"/>
              </a:rPr>
              <a:t>System.out.println("enter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double </a:t>
            </a:r>
            <a:r>
              <a:rPr sz="1200" spc="-15" dirty="0">
                <a:latin typeface="Times New Roman"/>
                <a:cs typeface="Times New Roman"/>
              </a:rPr>
              <a:t>value");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d=Double.parseDouble(s.readLine());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y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spc="-15" dirty="0">
                <a:latin typeface="Times New Roman"/>
                <a:cs typeface="Times New Roman"/>
              </a:rPr>
              <a:t>"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uble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ue	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-15" dirty="0">
                <a:latin typeface="Times New Roman"/>
                <a:cs typeface="Times New Roman"/>
              </a:rPr>
              <a:t>"</a:t>
            </a:r>
            <a:r>
              <a:rPr sz="1200" spc="-5" dirty="0">
                <a:latin typeface="Times New Roman"/>
                <a:cs typeface="Times New Roman"/>
              </a:rPr>
              <a:t>+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  </a:t>
            </a:r>
            <a:r>
              <a:rPr sz="1200" spc="-10" dirty="0">
                <a:latin typeface="Times New Roman"/>
                <a:cs typeface="Times New Roman"/>
              </a:rPr>
              <a:t>System.out.println("enter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string"); </a:t>
            </a:r>
            <a:r>
              <a:rPr sz="1200" spc="-5" dirty="0">
                <a:latin typeface="Times New Roman"/>
                <a:cs typeface="Times New Roman"/>
              </a:rPr>
              <a:t> str=s.readLine();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System.out.println("string	</a:t>
            </a:r>
            <a:r>
              <a:rPr sz="1200" dirty="0">
                <a:latin typeface="Times New Roman"/>
                <a:cs typeface="Times New Roman"/>
              </a:rPr>
              <a:t>:"+str);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System.out.println("enter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char"); </a:t>
            </a:r>
            <a:r>
              <a:rPr sz="1200" spc="-5" dirty="0">
                <a:latin typeface="Times New Roman"/>
                <a:cs typeface="Times New Roman"/>
              </a:rPr>
              <a:t> c=(char)s.read();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1821814" algn="l"/>
              </a:tabLst>
            </a:pPr>
            <a:r>
              <a:rPr sz="1200" spc="-10" dirty="0">
                <a:latin typeface="Times New Roman"/>
                <a:cs typeface="Times New Roman"/>
              </a:rPr>
              <a:t>System.out.println("char	</a:t>
            </a:r>
            <a:r>
              <a:rPr sz="1200" spc="-5" dirty="0">
                <a:latin typeface="Times New Roman"/>
                <a:cs typeface="Times New Roman"/>
              </a:rPr>
              <a:t>:"+c);}}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12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03962"/>
            <a:ext cx="3668395" cy="30657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00" spc="-15" dirty="0">
                <a:latin typeface="Times New Roman"/>
                <a:cs typeface="Times New Roman"/>
              </a:rPr>
              <a:t>import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java.io.*;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spc="-15" dirty="0">
                <a:latin typeface="Times New Roman"/>
                <a:cs typeface="Times New Roman"/>
              </a:rPr>
              <a:t>import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java.io.IOException;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20" dirty="0">
                <a:latin typeface="Times New Roman"/>
                <a:cs typeface="Times New Roman"/>
              </a:rPr>
              <a:t>class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exconsole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public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static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void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main(String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args[])</a:t>
            </a:r>
            <a:r>
              <a:rPr sz="1200" dirty="0">
                <a:latin typeface="Times New Roman"/>
                <a:cs typeface="Times New Roman"/>
              </a:rPr>
              <a:t> throws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IOException</a:t>
            </a:r>
            <a:endParaRPr sz="1200">
              <a:latin typeface="Times New Roman"/>
              <a:cs typeface="Times New Roman"/>
            </a:endParaRPr>
          </a:p>
          <a:p>
            <a:pPr marL="12700" marR="3037840">
              <a:lnSpc>
                <a:spcPct val="128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{ </a:t>
            </a:r>
            <a:r>
              <a:rPr sz="1200" spc="-25" dirty="0">
                <a:latin typeface="Times New Roman"/>
                <a:cs typeface="Times New Roman"/>
              </a:rPr>
              <a:t>int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float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b; </a:t>
            </a:r>
            <a:r>
              <a:rPr sz="1200" spc="-10" dirty="0">
                <a:latin typeface="Times New Roman"/>
                <a:cs typeface="Times New Roman"/>
              </a:rPr>
              <a:t> double</a:t>
            </a:r>
            <a:r>
              <a:rPr sz="1200" dirty="0">
                <a:latin typeface="Times New Roman"/>
                <a:cs typeface="Times New Roman"/>
              </a:rPr>
              <a:t> d;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 </a:t>
            </a:r>
            <a:r>
              <a:rPr sz="1200" dirty="0">
                <a:latin typeface="Times New Roman"/>
                <a:cs typeface="Times New Roman"/>
              </a:rPr>
              <a:t>str;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char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c;</a:t>
            </a:r>
            <a:endParaRPr sz="1200">
              <a:latin typeface="Times New Roman"/>
              <a:cs typeface="Times New Roman"/>
            </a:endParaRPr>
          </a:p>
          <a:p>
            <a:pPr marL="12700" marR="1385570">
              <a:lnSpc>
                <a:spcPts val="1850"/>
              </a:lnSpc>
              <a:spcBef>
                <a:spcPts val="105"/>
              </a:spcBef>
            </a:pPr>
            <a:r>
              <a:rPr sz="1200" spc="-10" dirty="0">
                <a:latin typeface="Times New Roman"/>
                <a:cs typeface="Times New Roman"/>
              </a:rPr>
              <a:t>Console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s=System.console(); </a:t>
            </a:r>
            <a:r>
              <a:rPr sz="1200" spc="-5" dirty="0">
                <a:latin typeface="Times New Roman"/>
                <a:cs typeface="Times New Roman"/>
              </a:rPr>
              <a:t> System.out.println("enter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value");</a:t>
            </a:r>
            <a:endParaRPr sz="1200">
              <a:latin typeface="Times New Roman"/>
              <a:cs typeface="Times New Roman"/>
            </a:endParaRPr>
          </a:p>
          <a:p>
            <a:pPr marL="12700" marR="1023619">
              <a:lnSpc>
                <a:spcPts val="1820"/>
              </a:lnSpc>
              <a:spcBef>
                <a:spcPts val="5"/>
              </a:spcBef>
              <a:tabLst>
                <a:tab pos="2284730" algn="l"/>
              </a:tabLst>
            </a:pPr>
            <a:r>
              <a:rPr sz="1200" spc="-5" dirty="0">
                <a:latin typeface="Times New Roman"/>
                <a:cs typeface="Times New Roman"/>
              </a:rPr>
              <a:t>a=Integer.parseInt(s.readLine());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y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Times New Roman"/>
                <a:cs typeface="Times New Roman"/>
              </a:rPr>
              <a:t>"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ue	:</a:t>
            </a:r>
            <a:r>
              <a:rPr sz="1200" spc="-15" dirty="0">
                <a:latin typeface="Times New Roman"/>
                <a:cs typeface="Times New Roman"/>
              </a:rPr>
              <a:t>"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3243833"/>
            <a:ext cx="2404745" cy="727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27600"/>
              </a:lnSpc>
              <a:spcBef>
                <a:spcPts val="110"/>
              </a:spcBef>
            </a:pPr>
            <a:r>
              <a:rPr sz="1200" spc="-5" dirty="0">
                <a:latin typeface="Times New Roman"/>
                <a:cs typeface="Times New Roman"/>
              </a:rPr>
              <a:t>System.out.println("enter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float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value");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b=Float.parseFloat(s.readLine());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System.out.println("enter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float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6609" y="3762502"/>
            <a:ext cx="381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-15" dirty="0">
                <a:latin typeface="Times New Roman"/>
                <a:cs typeface="Times New Roman"/>
              </a:rPr>
              <a:t>"</a:t>
            </a:r>
            <a:r>
              <a:rPr sz="1200" spc="-5" dirty="0">
                <a:latin typeface="Times New Roman"/>
                <a:cs typeface="Times New Roman"/>
              </a:rPr>
              <a:t>+</a:t>
            </a:r>
            <a:r>
              <a:rPr sz="1200" spc="-25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972" y="3944653"/>
            <a:ext cx="2602865" cy="2130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110"/>
              </a:spcBef>
              <a:tabLst>
                <a:tab pos="1828164" algn="l"/>
                <a:tab pos="2230755" algn="l"/>
              </a:tabLst>
            </a:pPr>
            <a:r>
              <a:rPr sz="1200" spc="-10" dirty="0">
                <a:latin typeface="Times New Roman"/>
                <a:cs typeface="Times New Roman"/>
              </a:rPr>
              <a:t>System.out.println("enter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double </a:t>
            </a:r>
            <a:r>
              <a:rPr sz="1200" spc="-15" dirty="0">
                <a:latin typeface="Times New Roman"/>
                <a:cs typeface="Times New Roman"/>
              </a:rPr>
              <a:t>value");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d=Double.parseDouble(s.readLine());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y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spc="-15" dirty="0">
                <a:latin typeface="Times New Roman"/>
                <a:cs typeface="Times New Roman"/>
              </a:rPr>
              <a:t>"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uble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ue	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-15" dirty="0">
                <a:latin typeface="Times New Roman"/>
                <a:cs typeface="Times New Roman"/>
              </a:rPr>
              <a:t>"</a:t>
            </a:r>
            <a:r>
              <a:rPr sz="1200" spc="-5" dirty="0">
                <a:latin typeface="Times New Roman"/>
                <a:cs typeface="Times New Roman"/>
              </a:rPr>
              <a:t>+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  </a:t>
            </a:r>
            <a:r>
              <a:rPr sz="1200" spc="-10" dirty="0">
                <a:latin typeface="Times New Roman"/>
                <a:cs typeface="Times New Roman"/>
              </a:rPr>
              <a:t>System.out.println("enter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string"); </a:t>
            </a:r>
            <a:r>
              <a:rPr sz="1200" spc="-5" dirty="0">
                <a:latin typeface="Times New Roman"/>
                <a:cs typeface="Times New Roman"/>
              </a:rPr>
              <a:t> str=s.readLine();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System.out.println("string	</a:t>
            </a:r>
            <a:r>
              <a:rPr sz="1200" dirty="0">
                <a:latin typeface="Times New Roman"/>
                <a:cs typeface="Times New Roman"/>
              </a:rPr>
              <a:t>:"+str);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System.out.println("enter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char"); </a:t>
            </a:r>
            <a:r>
              <a:rPr sz="1200" spc="-5" dirty="0">
                <a:latin typeface="Times New Roman"/>
                <a:cs typeface="Times New Roman"/>
              </a:rPr>
              <a:t> c=s.readLine().toCharArray()[0];;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1821814" algn="l"/>
              </a:tabLst>
            </a:pPr>
            <a:r>
              <a:rPr sz="1200" spc="-10" dirty="0">
                <a:latin typeface="Times New Roman"/>
                <a:cs typeface="Times New Roman"/>
              </a:rPr>
              <a:t>System.out.println("char	</a:t>
            </a:r>
            <a:r>
              <a:rPr sz="1200" spc="-5" dirty="0">
                <a:latin typeface="Times New Roman"/>
                <a:cs typeface="Times New Roman"/>
              </a:rPr>
              <a:t>:"+c);}}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13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9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3914" y="23571"/>
            <a:ext cx="1308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ByteStream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07340" y="633425"/>
            <a:ext cx="663511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byte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byte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(8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bits).</a:t>
            </a:r>
            <a:endParaRPr sz="18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"/>
              <a:tabLst>
                <a:tab pos="250825" algn="l"/>
              </a:tabLst>
            </a:pPr>
            <a:r>
              <a:rPr sz="1800" dirty="0">
                <a:latin typeface="Times New Roman"/>
                <a:cs typeface="Times New Roman"/>
              </a:rPr>
              <a:t>FileInputStream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FileOutputStream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most</a:t>
            </a:r>
            <a:r>
              <a:rPr sz="1800" spc="5" dirty="0">
                <a:latin typeface="Times New Roman"/>
                <a:cs typeface="Times New Roman"/>
              </a:rPr>
              <a:t> popular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ones.</a:t>
            </a:r>
            <a:endParaRPr sz="18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FileInputStream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Times New Roman"/>
                <a:cs typeface="Times New Roman"/>
              </a:rPr>
              <a:t>FileOutputStream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write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destination.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4250" y="1898650"/>
          <a:ext cx="7924800" cy="4327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277">
                <a:tc>
                  <a:txBody>
                    <a:bodyPr/>
                    <a:lstStyle/>
                    <a:p>
                      <a:pPr marL="5473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BufferedInputStream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Buffered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Stream.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DataInputStream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 contains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reading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datatypes.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32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FileInputStream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used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reads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that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describes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input.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PrintStream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contains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print()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println()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1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BufferedOutputStream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used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for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Buffered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Stream.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67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DataOutputStream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46735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contains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 for writing java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standard data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types.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96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FileOutputStream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used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write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file.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OutputStream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 abstract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describe stream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output.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2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0553" y="328930"/>
            <a:ext cx="20034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/>
              <a:t>CharacterStream: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722172" y="633425"/>
            <a:ext cx="774954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Character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streams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used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perform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input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output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16-bit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unicode.</a:t>
            </a:r>
            <a:endParaRPr sz="180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automatically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allows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read/write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character.</a:t>
            </a:r>
            <a:endParaRPr sz="18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5" dirty="0">
                <a:latin typeface="Times New Roman"/>
                <a:cs typeface="Times New Roman"/>
              </a:rPr>
              <a:t>FileReader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FileWriter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popular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ones.</a:t>
            </a:r>
            <a:endParaRPr sz="1800">
              <a:latin typeface="Times New Roman"/>
              <a:cs typeface="Times New Roman"/>
            </a:endParaRPr>
          </a:p>
          <a:p>
            <a:pPr marL="194945" marR="131445" indent="-1949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Times New Roman"/>
                <a:cs typeface="Times New Roman"/>
              </a:rPr>
              <a:t>FileReader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FileWriter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streams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read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write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destination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respectively.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5487250"/>
            <a:ext cx="7620000" cy="804545"/>
          </a:xfrm>
          <a:custGeom>
            <a:avLst/>
            <a:gdLst/>
            <a:ahLst/>
            <a:cxnLst/>
            <a:rect l="l" t="t" r="r" b="b"/>
            <a:pathLst>
              <a:path w="7620000" h="804545">
                <a:moveTo>
                  <a:pt x="7620000" y="402082"/>
                </a:moveTo>
                <a:lnTo>
                  <a:pt x="2057400" y="402082"/>
                </a:lnTo>
                <a:lnTo>
                  <a:pt x="0" y="402082"/>
                </a:lnTo>
                <a:lnTo>
                  <a:pt x="0" y="804151"/>
                </a:lnTo>
                <a:lnTo>
                  <a:pt x="2057400" y="804151"/>
                </a:lnTo>
                <a:lnTo>
                  <a:pt x="7620000" y="804151"/>
                </a:lnTo>
                <a:lnTo>
                  <a:pt x="7620000" y="402082"/>
                </a:lnTo>
                <a:close/>
              </a:path>
              <a:path w="7620000" h="804545">
                <a:moveTo>
                  <a:pt x="7620000" y="0"/>
                </a:moveTo>
                <a:lnTo>
                  <a:pt x="2057400" y="0"/>
                </a:lnTo>
                <a:lnTo>
                  <a:pt x="0" y="0"/>
                </a:lnTo>
                <a:lnTo>
                  <a:pt x="0" y="402069"/>
                </a:lnTo>
                <a:lnTo>
                  <a:pt x="2057400" y="402069"/>
                </a:lnTo>
                <a:lnTo>
                  <a:pt x="7620000" y="402069"/>
                </a:lnTo>
                <a:lnTo>
                  <a:pt x="7620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5650" y="2127250"/>
          <a:ext cx="7620000" cy="4157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83"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81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BufferedReader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handle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buffered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FileReader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reads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081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InputStreamReader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translate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character.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81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OutputStreamReader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translate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byte.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Reader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define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input.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PrintWriter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contains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print()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println()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Writer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define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output.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BufferedWriter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handle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buffered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FileWriter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output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writes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397" y="6394500"/>
            <a:ext cx="324167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14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137" y="2965972"/>
            <a:ext cx="3310162" cy="741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8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8217" y="23571"/>
            <a:ext cx="25279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/>
              <a:t>Input</a:t>
            </a:r>
            <a:r>
              <a:rPr sz="2000" spc="10" dirty="0"/>
              <a:t> </a:t>
            </a:r>
            <a:r>
              <a:rPr sz="2000" spc="-5" dirty="0"/>
              <a:t>/</a:t>
            </a:r>
            <a:r>
              <a:rPr sz="2000" spc="-15" dirty="0"/>
              <a:t> </a:t>
            </a:r>
            <a:r>
              <a:rPr sz="2000" spc="-5" dirty="0"/>
              <a:t>Output</a:t>
            </a:r>
            <a:r>
              <a:rPr sz="2000" spc="465" dirty="0"/>
              <a:t> </a:t>
            </a:r>
            <a:r>
              <a:rPr sz="2000" spc="-5" dirty="0"/>
              <a:t>in</a:t>
            </a:r>
            <a:r>
              <a:rPr sz="2000" spc="-15" dirty="0"/>
              <a:t> </a:t>
            </a:r>
            <a:r>
              <a:rPr sz="2000" dirty="0"/>
              <a:t>Java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07340" y="328929"/>
            <a:ext cx="8460105" cy="551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Java</a:t>
            </a:r>
            <a:r>
              <a:rPr sz="1800" spc="-5" dirty="0">
                <a:latin typeface="Times New Roman"/>
                <a:cs typeface="Times New Roman"/>
              </a:rPr>
              <a:t> I/O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(Input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produce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 based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input.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java.io </a:t>
            </a:r>
            <a:r>
              <a:rPr sz="1800" spc="-10" dirty="0">
                <a:latin typeface="Times New Roman"/>
                <a:cs typeface="Times New Roman"/>
              </a:rPr>
              <a:t>package </a:t>
            </a:r>
            <a:r>
              <a:rPr sz="1800" dirty="0">
                <a:latin typeface="Times New Roman"/>
                <a:cs typeface="Times New Roman"/>
              </a:rPr>
              <a:t>contains </a:t>
            </a: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classes required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spc="5" dirty="0">
                <a:latin typeface="Times New Roman"/>
                <a:cs typeface="Times New Roman"/>
              </a:rPr>
              <a:t>input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output </a:t>
            </a:r>
            <a:r>
              <a:rPr sz="1800" dirty="0">
                <a:latin typeface="Times New Roman"/>
                <a:cs typeface="Times New Roman"/>
              </a:rPr>
              <a:t>operations.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defined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sequence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data.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10" dirty="0">
                <a:latin typeface="Times New Roman"/>
                <a:cs typeface="Times New Roman"/>
              </a:rPr>
              <a:t>two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kinds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Streams</a:t>
            </a:r>
            <a:endParaRPr sz="1800">
              <a:latin typeface="Times New Roman"/>
              <a:cs typeface="Times New Roman"/>
            </a:endParaRPr>
          </a:p>
          <a:p>
            <a:pPr marL="70485" marR="1471295">
              <a:lnSpc>
                <a:spcPct val="100000"/>
              </a:lnSpc>
              <a:spcBef>
                <a:spcPts val="5"/>
              </a:spcBef>
              <a:tabLst>
                <a:tab pos="155194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InputStream	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InputStream </a:t>
            </a:r>
            <a:r>
              <a:rPr sz="1800" spc="-5" dirty="0">
                <a:latin typeface="Times New Roman"/>
                <a:cs typeface="Times New Roman"/>
              </a:rPr>
              <a:t>is 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read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source.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OutputStream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OutputStream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writing </a:t>
            </a:r>
            <a:r>
              <a:rPr sz="1800" dirty="0">
                <a:latin typeface="Times New Roman"/>
                <a:cs typeface="Times New Roman"/>
              </a:rPr>
              <a:t>data 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destination.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Byte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Streams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Java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byte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streams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used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perform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input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output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8-bit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bytes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FileInputStream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FileOutputStream.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Streams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Java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streams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input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output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16-bit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unicode.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FileReader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FileWriter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imes New Roman"/>
                <a:cs typeface="Times New Roman"/>
              </a:rPr>
              <a:t>Standard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Streams</a:t>
            </a:r>
            <a:endParaRPr sz="1800">
              <a:latin typeface="Times New Roman"/>
              <a:cs typeface="Times New Roman"/>
            </a:endParaRPr>
          </a:p>
          <a:p>
            <a:pPr marL="12700" marR="160655" indent="57785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Standard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Input: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5" dirty="0">
                <a:latin typeface="Times New Roman"/>
                <a:cs typeface="Times New Roman"/>
              </a:rPr>
              <a:t>feed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user's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usually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keyboard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input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System.in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82550" indent="57785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Standard Output: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5" dirty="0">
                <a:latin typeface="Times New Roman"/>
                <a:cs typeface="Times New Roman"/>
              </a:rPr>
              <a:t>output </a:t>
            </a:r>
            <a:r>
              <a:rPr sz="1800" dirty="0">
                <a:latin typeface="Times New Roman"/>
                <a:cs typeface="Times New Roman"/>
              </a:rPr>
              <a:t>the data produced by the </a:t>
            </a:r>
            <a:r>
              <a:rPr sz="1800" spc="-5" dirty="0">
                <a:latin typeface="Times New Roman"/>
                <a:cs typeface="Times New Roman"/>
              </a:rPr>
              <a:t>user's </a:t>
            </a:r>
            <a:r>
              <a:rPr sz="1800" dirty="0">
                <a:latin typeface="Times New Roman"/>
                <a:cs typeface="Times New Roman"/>
              </a:rPr>
              <a:t>program 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usually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screen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dirty="0">
                <a:latin typeface="Times New Roman"/>
                <a:cs typeface="Times New Roman"/>
              </a:rPr>
              <a:t> to standard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output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System.ou</a:t>
            </a:r>
            <a:r>
              <a:rPr sz="1800" spc="-10" dirty="0">
                <a:latin typeface="Times New Roman"/>
                <a:cs typeface="Times New Roman"/>
              </a:rPr>
              <a:t>t.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Standard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Error: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output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error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user's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 and </a:t>
            </a:r>
            <a:r>
              <a:rPr sz="1800" dirty="0">
                <a:latin typeface="Times New Roman"/>
                <a:cs typeface="Times New Roman"/>
              </a:rPr>
              <a:t> usually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screen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 standard error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System.err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6763384" cy="94741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36700">
              <a:lnSpc>
                <a:spcPct val="100000"/>
              </a:lnSpc>
              <a:spcBef>
                <a:spcPts val="484"/>
              </a:spcBef>
            </a:pPr>
            <a:r>
              <a:rPr spc="5" dirty="0"/>
              <a:t>Input</a:t>
            </a:r>
            <a:r>
              <a:rPr spc="-50" dirty="0"/>
              <a:t> </a:t>
            </a:r>
            <a:r>
              <a:rPr spc="5" dirty="0"/>
              <a:t>and</a:t>
            </a:r>
            <a:r>
              <a:rPr spc="-55" dirty="0"/>
              <a:t> </a:t>
            </a:r>
            <a:r>
              <a:rPr spc="5" dirty="0"/>
              <a:t>Output</a:t>
            </a:r>
            <a:r>
              <a:rPr spc="-65" dirty="0"/>
              <a:t> </a:t>
            </a:r>
            <a:r>
              <a:rPr spc="-5" dirty="0"/>
              <a:t>stream</a:t>
            </a:r>
            <a:r>
              <a:rPr spc="-10" dirty="0"/>
              <a:t> </a:t>
            </a:r>
            <a:r>
              <a:rPr spc="5" dirty="0"/>
              <a:t>–</a:t>
            </a:r>
            <a:r>
              <a:rPr spc="-20" dirty="0"/>
              <a:t> </a:t>
            </a:r>
            <a:r>
              <a:rPr spc="5" dirty="0"/>
              <a:t>Console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b="0" u="none" spc="5" dirty="0">
                <a:latin typeface="Times New Roman"/>
                <a:cs typeface="Times New Roman"/>
              </a:rPr>
              <a:t>There</a:t>
            </a:r>
            <a:r>
              <a:rPr b="0" u="none" spc="-35" dirty="0">
                <a:latin typeface="Times New Roman"/>
                <a:cs typeface="Times New Roman"/>
              </a:rPr>
              <a:t> </a:t>
            </a:r>
            <a:r>
              <a:rPr b="0" u="none" dirty="0">
                <a:latin typeface="Times New Roman"/>
                <a:cs typeface="Times New Roman"/>
              </a:rPr>
              <a:t>are</a:t>
            </a:r>
            <a:r>
              <a:rPr b="0" u="none" spc="-25" dirty="0">
                <a:latin typeface="Times New Roman"/>
                <a:cs typeface="Times New Roman"/>
              </a:rPr>
              <a:t> </a:t>
            </a:r>
            <a:r>
              <a:rPr b="0" u="none" spc="5" dirty="0">
                <a:latin typeface="Times New Roman"/>
                <a:cs typeface="Times New Roman"/>
              </a:rPr>
              <a:t>4</a:t>
            </a:r>
            <a:r>
              <a:rPr b="0" u="none" spc="10" dirty="0">
                <a:latin typeface="Times New Roman"/>
                <a:cs typeface="Times New Roman"/>
              </a:rPr>
              <a:t> </a:t>
            </a:r>
            <a:r>
              <a:rPr b="0" u="none" spc="5" dirty="0">
                <a:latin typeface="Times New Roman"/>
                <a:cs typeface="Times New Roman"/>
              </a:rPr>
              <a:t>ways</a:t>
            </a:r>
            <a:r>
              <a:rPr b="0" u="none" spc="-50" dirty="0">
                <a:latin typeface="Times New Roman"/>
                <a:cs typeface="Times New Roman"/>
              </a:rPr>
              <a:t> </a:t>
            </a:r>
            <a:r>
              <a:rPr b="0" u="none" spc="-10" dirty="0">
                <a:latin typeface="Times New Roman"/>
                <a:cs typeface="Times New Roman"/>
              </a:rPr>
              <a:t>i/o</a:t>
            </a:r>
            <a:r>
              <a:rPr b="0" u="none" spc="10" dirty="0">
                <a:latin typeface="Times New Roman"/>
                <a:cs typeface="Times New Roman"/>
              </a:rPr>
              <a:t> </a:t>
            </a:r>
            <a:r>
              <a:rPr b="0" u="none" spc="-5" dirty="0">
                <a:latin typeface="Times New Roman"/>
                <a:cs typeface="Times New Roman"/>
              </a:rPr>
              <a:t>streams</a:t>
            </a:r>
            <a:r>
              <a:rPr b="0" u="none" dirty="0">
                <a:latin typeface="Times New Roman"/>
                <a:cs typeface="Times New Roman"/>
              </a:rPr>
              <a:t> </a:t>
            </a:r>
            <a:r>
              <a:rPr b="0" u="none" spc="5" dirty="0">
                <a:latin typeface="Times New Roman"/>
                <a:cs typeface="Times New Roman"/>
              </a:rPr>
              <a:t>through</a:t>
            </a:r>
            <a:r>
              <a:rPr b="0" u="none" spc="-90" dirty="0">
                <a:latin typeface="Times New Roman"/>
                <a:cs typeface="Times New Roman"/>
              </a:rPr>
              <a:t> </a:t>
            </a:r>
            <a:r>
              <a:rPr b="0" u="none" spc="5" dirty="0">
                <a:latin typeface="Times New Roman"/>
                <a:cs typeface="Times New Roman"/>
              </a:rPr>
              <a:t>console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610600" cy="483465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00"/>
              </a:spcBef>
              <a:buClr>
                <a:srgbClr val="2CA1BE"/>
              </a:buClr>
              <a:buSzPct val="68518"/>
              <a:buAutoNum type="arabicPeriod"/>
              <a:tabLst>
                <a:tab pos="527685" algn="l"/>
                <a:tab pos="528320" algn="l"/>
              </a:tabLst>
            </a:pPr>
            <a:r>
              <a:rPr spc="5" dirty="0"/>
              <a:t>Using</a:t>
            </a:r>
            <a:r>
              <a:rPr spc="-75" dirty="0"/>
              <a:t> </a:t>
            </a:r>
            <a:r>
              <a:rPr spc="5" dirty="0"/>
              <a:t>Scanner</a:t>
            </a:r>
          </a:p>
          <a:p>
            <a:pPr marL="527685" indent="-51562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518"/>
              <a:buAutoNum type="arabicPeriod"/>
              <a:tabLst>
                <a:tab pos="527685" algn="l"/>
                <a:tab pos="528320" algn="l"/>
              </a:tabLst>
            </a:pPr>
            <a:r>
              <a:rPr spc="5" dirty="0"/>
              <a:t>Using</a:t>
            </a:r>
            <a:r>
              <a:rPr spc="-75" dirty="0"/>
              <a:t> </a:t>
            </a:r>
            <a:r>
              <a:rPr spc="5" dirty="0"/>
              <a:t>DataInputStream</a:t>
            </a: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Clr>
                <a:srgbClr val="2CA1BE"/>
              </a:buClr>
              <a:buSzPct val="68518"/>
              <a:buAutoNum type="arabicPeriod"/>
              <a:tabLst>
                <a:tab pos="527685" algn="l"/>
                <a:tab pos="528320" algn="l"/>
              </a:tabLst>
            </a:pPr>
            <a:r>
              <a:rPr spc="5" dirty="0"/>
              <a:t>Using</a:t>
            </a:r>
            <a:r>
              <a:rPr spc="-65" dirty="0"/>
              <a:t> </a:t>
            </a:r>
            <a:r>
              <a:rPr dirty="0"/>
              <a:t>BufferredReader</a:t>
            </a:r>
          </a:p>
          <a:p>
            <a:pPr marL="527685" indent="-51562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518"/>
              <a:buAutoNum type="arabicPeriod"/>
              <a:tabLst>
                <a:tab pos="527685" algn="l"/>
                <a:tab pos="528320" algn="l"/>
              </a:tabLst>
            </a:pPr>
            <a:r>
              <a:rPr spc="5"/>
              <a:t>Using</a:t>
            </a:r>
            <a:r>
              <a:rPr spc="-80"/>
              <a:t> </a:t>
            </a:r>
            <a:r>
              <a:rPr spc="5" smtClean="0"/>
              <a:t>Console</a:t>
            </a:r>
            <a:endParaRPr lang="en-US" spc="5" dirty="0" smtClean="0"/>
          </a:p>
          <a:p>
            <a:pPr marL="527685" indent="-51562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518"/>
              <a:tabLst>
                <a:tab pos="527685" algn="l"/>
                <a:tab pos="528320" algn="l"/>
              </a:tabLst>
            </a:pPr>
            <a:r>
              <a:rPr lang="en-US" u="sng" spc="5" dirty="0" smtClean="0"/>
              <a:t>Syntax :</a:t>
            </a:r>
          </a:p>
          <a:p>
            <a:pPr marL="527685" indent="-51562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518"/>
              <a:tabLst>
                <a:tab pos="527685" algn="l"/>
                <a:tab pos="52832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Scanner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=new Scanner(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sz="2400" spc="5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sz="2400" b="1" spc="-1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BufferredReader</a:t>
            </a:r>
            <a:r>
              <a:rPr sz="2400" b="1" spc="8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5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obj=</a:t>
            </a:r>
            <a:r>
              <a:rPr sz="2400" b="1" spc="-2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400" b="1" spc="6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BufferredReader(new</a:t>
            </a:r>
            <a:r>
              <a:rPr sz="2400" b="1" spc="65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InputStreamReader(System.in)</a:t>
            </a:r>
            <a:endParaRPr sz="2400" b="1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Console</a:t>
            </a:r>
            <a:r>
              <a:rPr sz="2400" b="1" spc="-1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sz="2400" b="1" spc="-2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b="1" spc="-2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System.console()</a:t>
            </a:r>
            <a:endParaRPr sz="2400" b="1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0"/>
            <a:ext cx="8153400" cy="594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Input / Output in JAVA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Java I/O (Input and Output) is used to process the input and </a:t>
            </a:r>
          </a:p>
          <a:p>
            <a:pPr marL="120650" indent="-11113" algn="just">
              <a:buNone/>
              <a:tabLst>
                <a:tab pos="60325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produce the output based on the input. Java uses the concept </a:t>
            </a:r>
          </a:p>
          <a:p>
            <a:pPr marL="120650" indent="-11113" algn="just">
              <a:buNone/>
              <a:tabLst>
                <a:tab pos="60325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of stream to make I/O operation fast. </a:t>
            </a:r>
          </a:p>
          <a:p>
            <a:pPr marL="120650" indent="-11113" algn="just">
              <a:buFont typeface="Wingdings" pitchFamily="2" charset="2"/>
              <a:buChar char="v"/>
              <a:tabLst>
                <a:tab pos="60325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java.io package contains all the classes required for input </a:t>
            </a:r>
          </a:p>
          <a:p>
            <a:pPr marL="120650" indent="-11113" algn="just">
              <a:buNone/>
              <a:tabLst>
                <a:tab pos="60325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and output operations.</a:t>
            </a:r>
          </a:p>
          <a:p>
            <a:pPr marL="120650" indent="-11113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Scanner class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Scanner to read text data from keyboard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of Scanner is a more convenient and preferred approach for reading text data from keyboard.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Package : 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 smtClean="0"/>
          </a:p>
          <a:p>
            <a:pPr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Reading text data from keyboard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FilterInputStream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read primitive data from an underlying input stream in a machine-independent way.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Package : import java.io.*;</a:t>
            </a:r>
            <a:endParaRPr lang="en-US" sz="2000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191000" y="6096000"/>
            <a:ext cx="3849528" cy="3722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CS8392 Object Oriented Programming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36576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434" name="AutoShape 2" descr="James Gosling - founder of java"/>
          <p:cNvSpPr>
            <a:spLocks noChangeAspect="1" noChangeArrowheads="1"/>
          </p:cNvSpPr>
          <p:nvPr/>
        </p:nvSpPr>
        <p:spPr bwMode="auto">
          <a:xfrm>
            <a:off x="155575" y="-2047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80072" y="6324600"/>
            <a:ext cx="3544728" cy="448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CS8392 Object Oriented Programming      </a:t>
            </a:r>
            <a:r>
              <a:rPr lang="en-US" dirty="0" err="1" smtClean="0"/>
              <a:t>Dr.D.Sivaganesan</a:t>
            </a:r>
            <a:r>
              <a:rPr lang="en-US" dirty="0" smtClean="0"/>
              <a:t> and  </a:t>
            </a:r>
            <a:r>
              <a:rPr lang="en-US" dirty="0" err="1" smtClean="0"/>
              <a:t>N.Arvindhraj</a:t>
            </a:r>
            <a:r>
              <a:rPr lang="en-US" dirty="0" smtClean="0"/>
              <a:t>  </a:t>
            </a:r>
            <a:r>
              <a:rPr lang="en-US" dirty="0" err="1" smtClean="0"/>
              <a:t>PSGiTech</a:t>
            </a:r>
            <a:r>
              <a:rPr lang="en-US" dirty="0" smtClean="0"/>
              <a:t>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7346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Scanner Class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Syntax :   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Scanner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=new Scanner(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s.nextInt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float value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float b=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s.nextFloat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double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double d=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s.nextDouble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Redaing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string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String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a char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char c=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80072" y="6248400"/>
            <a:ext cx="3773328" cy="5246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CS8392 Object Oriented Programming      </a:t>
            </a:r>
            <a:r>
              <a:rPr lang="en-US" dirty="0" err="1" smtClean="0"/>
              <a:t>Dr.D.Sivaganesan</a:t>
            </a:r>
            <a:r>
              <a:rPr lang="en-US" dirty="0" smtClean="0"/>
              <a:t> and  </a:t>
            </a:r>
            <a:r>
              <a:rPr lang="en-US" dirty="0" err="1" smtClean="0"/>
              <a:t>N.Arvindhraj</a:t>
            </a:r>
            <a:r>
              <a:rPr lang="en-US" dirty="0" smtClean="0"/>
              <a:t>  </a:t>
            </a:r>
            <a:r>
              <a:rPr lang="en-US" dirty="0" err="1" smtClean="0"/>
              <a:t>PSGiTech</a:t>
            </a:r>
            <a:r>
              <a:rPr lang="en-US" dirty="0" smtClean="0"/>
              <a:t>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083491"/>
          </a:xfrm>
        </p:spPr>
        <p:txBody>
          <a:bodyPr>
            <a:noAutofit/>
          </a:bodyPr>
          <a:lstStyle/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class input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{ public static void main(String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a; float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b;double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d; String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str;char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c;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Scanner s=new Scanner(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("Enter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value");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s.nextInt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value    :"+a);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("Enter float value");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s.nextFloat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("Float value    :"+b);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("Enter double value");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s.nextDouble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("Double value     :"+d);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("Enter String");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("String        :"+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("Enter a char value");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 marL="120650" lvl="1" indent="854075" fontAlgn="base">
              <a:buClr>
                <a:srgbClr val="FF0000"/>
              </a:buCl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("Char        :"+c);</a:t>
            </a:r>
          </a:p>
          <a:p>
            <a:pPr marL="120650" indent="854075" fontAlgn="base">
              <a:buClr>
                <a:srgbClr val="FF0000"/>
              </a:buCl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}}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80072" y="6324600"/>
            <a:ext cx="3620928" cy="448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CS8392 Object Oriented Programming      </a:t>
            </a:r>
            <a:r>
              <a:rPr lang="en-US" dirty="0" err="1" smtClean="0"/>
              <a:t>Dr.D.Sivaganesan</a:t>
            </a:r>
            <a:r>
              <a:rPr lang="en-US" dirty="0" smtClean="0"/>
              <a:t> and  </a:t>
            </a:r>
            <a:r>
              <a:rPr lang="en-US" dirty="0" err="1" smtClean="0"/>
              <a:t>N.Arvindhraj</a:t>
            </a:r>
            <a:r>
              <a:rPr lang="en-US" dirty="0" smtClean="0"/>
              <a:t>  </a:t>
            </a:r>
            <a:r>
              <a:rPr lang="en-US" dirty="0" err="1" smtClean="0"/>
              <a:t>PSGiTech</a:t>
            </a:r>
            <a:r>
              <a:rPr lang="en-US" dirty="0" smtClean="0"/>
              <a:t>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54319" b="36458"/>
          <a:stretch>
            <a:fillRect/>
          </a:stretch>
        </p:blipFill>
        <p:spPr bwMode="auto">
          <a:xfrm>
            <a:off x="381000" y="5334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80072" y="6324600"/>
            <a:ext cx="3544728" cy="448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CS8392 Object Oriented Programming      </a:t>
            </a:r>
            <a:r>
              <a:rPr lang="en-US" dirty="0" err="1" smtClean="0"/>
              <a:t>Dr.D.Sivaganesan</a:t>
            </a:r>
            <a:r>
              <a:rPr lang="en-US" dirty="0" smtClean="0"/>
              <a:t> and  </a:t>
            </a:r>
            <a:r>
              <a:rPr lang="en-US" dirty="0" err="1" smtClean="0"/>
              <a:t>N.Arvindhraj</a:t>
            </a:r>
            <a:r>
              <a:rPr lang="en-US" dirty="0" smtClean="0"/>
              <a:t>  </a:t>
            </a:r>
            <a:r>
              <a:rPr lang="en-US" dirty="0" err="1" smtClean="0"/>
              <a:t>PSGiTech</a:t>
            </a:r>
            <a:r>
              <a:rPr lang="en-US" dirty="0" smtClean="0"/>
              <a:t>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019800"/>
          </a:xfrm>
        </p:spPr>
        <p:txBody>
          <a:bodyPr>
            <a:noAutofit/>
          </a:bodyPr>
          <a:lstStyle/>
          <a:p>
            <a:pPr marL="749300" indent="0" algn="ctr" fontAlgn="base"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49300" indent="0" fontAlgn="base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 :</a:t>
            </a:r>
          </a:p>
          <a:p>
            <a:pPr marL="749300" indent="0"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749300" indent="0" fontAlgn="base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749300" indent="0" fontAlgn="base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Redaing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float value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float b=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Float.parseFloat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749300" indent="0" fontAlgn="base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Redaing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double  value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double d=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Reading string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String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Reading a char</a:t>
            </a:r>
          </a:p>
          <a:p>
            <a:pPr marL="749300" indent="0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char c=(char)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80072" y="6248400"/>
            <a:ext cx="3849528" cy="5246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CS8392 Object Oriented Programming      </a:t>
            </a:r>
            <a:r>
              <a:rPr lang="en-US" dirty="0" err="1" smtClean="0"/>
              <a:t>Dr.D.Sivaganesan</a:t>
            </a:r>
            <a:r>
              <a:rPr lang="en-US" dirty="0" smtClean="0"/>
              <a:t> and  </a:t>
            </a:r>
            <a:r>
              <a:rPr lang="en-US" dirty="0" err="1" smtClean="0"/>
              <a:t>N.Arvindhraj</a:t>
            </a:r>
            <a:r>
              <a:rPr lang="en-US" dirty="0" smtClean="0"/>
              <a:t>  </a:t>
            </a:r>
            <a:r>
              <a:rPr lang="en-US" dirty="0" err="1" smtClean="0"/>
              <a:t>PSGiTech</a:t>
            </a:r>
            <a:r>
              <a:rPr lang="en-US" dirty="0" smtClean="0"/>
              <a:t>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0"/>
            <a:ext cx="6324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java.io.IOException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datainput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 public static void main(String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[]) throws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a;float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b;double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d;String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str;char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s=new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value");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value            :"+a);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float value");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Float.parseFloat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float value       :"+b);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double value");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("double value     :"+d);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string");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s.readLine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("string      :"+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("enter char");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c=(char)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s.read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("char        :"+c);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}}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1387</Words>
  <Application>Microsoft Office PowerPoint</Application>
  <PresentationFormat>On-screen Show (4:3)</PresentationFormat>
  <Paragraphs>219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Lucida Sans Unicode</vt:lpstr>
      <vt:lpstr>Times New Roman</vt:lpstr>
      <vt:lpstr>Wingdings</vt:lpstr>
      <vt:lpstr>Office Theme</vt:lpstr>
      <vt:lpstr>CS3391 Object Oriented Programming</vt:lpstr>
      <vt:lpstr>Input / Output in Java</vt:lpstr>
      <vt:lpstr>Input and Output stream – Console There are 4 ways i/o streams through console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ByteStream</vt:lpstr>
      <vt:lpstr>CharacterStream: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CS8392 Object Oriented Programming</dc:title>
  <cp:lastModifiedBy>siva</cp:lastModifiedBy>
  <cp:revision>5</cp:revision>
  <dcterms:created xsi:type="dcterms:W3CDTF">2021-10-05T03:42:15Z</dcterms:created>
  <dcterms:modified xsi:type="dcterms:W3CDTF">2022-11-15T16:59:10Z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2021-10-05T00:00:00Z</vt:filetime>
  </property>
</Properties>
</file>