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8410" y="1332992"/>
            <a:ext cx="627557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172" y="2027936"/>
            <a:ext cx="627405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720" y="2853943"/>
            <a:ext cx="5902959" cy="5017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3.xml"/><Relationship Id="rId3" Type="http://schemas.openxmlformats.org/officeDocument/2006/relationships/slide" Target="slide19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slide" Target="slide14.xml"/><Relationship Id="rId4" Type="http://schemas.openxmlformats.org/officeDocument/2006/relationships/slide" Target="slide15.xml"/><Relationship Id="rId5" Type="http://schemas.openxmlformats.org/officeDocument/2006/relationships/slide" Target="slide16.xml"/><Relationship Id="rId6" Type="http://schemas.openxmlformats.org/officeDocument/2006/relationships/slide" Target="slide17.xml"/><Relationship Id="rId7" Type="http://schemas.openxmlformats.org/officeDocument/2006/relationships/slide" Target="slide18.xml"/><Relationship Id="rId8" Type="http://schemas.openxmlformats.org/officeDocument/2006/relationships/slide" Target="slide19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oracle.com/technetwork/java/javase/downloads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oracle.com/technetwork/java/javase/downloads/" TargetMode="External"/><Relationship Id="rId3" Type="http://schemas.openxmlformats.org/officeDocument/2006/relationships/slide" Target="slide27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oracle.com/technetwork/java/javase/downloads/" TargetMode="External"/><Relationship Id="rId3" Type="http://schemas.openxmlformats.org/officeDocument/2006/relationships/slide" Target="slide19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3" Type="http://schemas.openxmlformats.org/officeDocument/2006/relationships/slide" Target="slide20.xml"/><Relationship Id="rId4" Type="http://schemas.openxmlformats.org/officeDocument/2006/relationships/slide" Target="slide21.xml"/><Relationship Id="rId5" Type="http://schemas.openxmlformats.org/officeDocument/2006/relationships/slide" Target="slide22.xml"/><Relationship Id="rId6" Type="http://schemas.openxmlformats.org/officeDocument/2006/relationships/slide" Target="slide23.xml"/><Relationship Id="rId7" Type="http://schemas.openxmlformats.org/officeDocument/2006/relationships/slide" Target="slide24.xml"/><Relationship Id="rId8" Type="http://schemas.openxmlformats.org/officeDocument/2006/relationships/slide" Target="slide25.xml"/><Relationship Id="rId9" Type="http://schemas.openxmlformats.org/officeDocument/2006/relationships/slide" Target="slide26.xml"/><Relationship Id="rId10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9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9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9.xml"/><Relationship Id="rId3" Type="http://schemas.openxmlformats.org/officeDocument/2006/relationships/slide" Target="slide24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5.xml"/><Relationship Id="rId3" Type="http://schemas.openxmlformats.org/officeDocument/2006/relationships/image" Target="../media/image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9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slide" Target="slide8.xml"/><Relationship Id="rId4" Type="http://schemas.openxmlformats.org/officeDocument/2006/relationships/slide" Target="slide9.xml"/><Relationship Id="rId5" Type="http://schemas.openxmlformats.org/officeDocument/2006/relationships/slide" Target="slide11.xml"/><Relationship Id="rId6" Type="http://schemas.openxmlformats.org/officeDocument/2006/relationships/slide" Target="slide13.xml"/><Relationship Id="rId7" Type="http://schemas.openxmlformats.org/officeDocument/2006/relationships/slide" Target="slide14.xml"/><Relationship Id="rId8" Type="http://schemas.openxmlformats.org/officeDocument/2006/relationships/slide" Target="slide15.xml"/><Relationship Id="rId9" Type="http://schemas.openxmlformats.org/officeDocument/2006/relationships/slide" Target="slide16.xml"/><Relationship Id="rId10" Type="http://schemas.openxmlformats.org/officeDocument/2006/relationships/slide" Target="slide17.xml"/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20.xml"/><Relationship Id="rId14" Type="http://schemas.openxmlformats.org/officeDocument/2006/relationships/slide" Target="slide21.xml"/><Relationship Id="rId15" Type="http://schemas.openxmlformats.org/officeDocument/2006/relationships/slide" Target="slide22.xml"/><Relationship Id="rId16" Type="http://schemas.openxmlformats.org/officeDocument/2006/relationships/slide" Target="slide23.xml"/><Relationship Id="rId17" Type="http://schemas.openxmlformats.org/officeDocument/2006/relationships/slide" Target="slide24.xml"/><Relationship Id="rId18" Type="http://schemas.openxmlformats.org/officeDocument/2006/relationships/slide" Target="slide25.xml"/><Relationship Id="rId19" Type="http://schemas.openxmlformats.org/officeDocument/2006/relationships/slide" Target="slide26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9.xml"/><Relationship Id="rId3" Type="http://schemas.openxmlformats.org/officeDocument/2006/relationships/slide" Target="slide31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Relationship Id="rId3" Type="http://schemas.openxmlformats.org/officeDocument/2006/relationships/slide" Target="slide31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9.xml"/><Relationship Id="rId3" Type="http://schemas.openxmlformats.org/officeDocument/2006/relationships/slide" Target="slide47.xml"/><Relationship Id="rId4" Type="http://schemas.openxmlformats.org/officeDocument/2006/relationships/slide" Target="slide57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3.xml"/><Relationship Id="rId3" Type="http://schemas.openxmlformats.org/officeDocument/2006/relationships/image" Target="../media/image1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4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Relationship Id="rId3" Type="http://schemas.openxmlformats.org/officeDocument/2006/relationships/slide" Target="slide35.xml"/><Relationship Id="rId4" Type="http://schemas.openxmlformats.org/officeDocument/2006/relationships/slide" Target="slide39.xml"/><Relationship Id="rId5" Type="http://schemas.openxmlformats.org/officeDocument/2006/relationships/slide" Target="slide36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6.xml"/><Relationship Id="rId3" Type="http://schemas.openxmlformats.org/officeDocument/2006/relationships/slide" Target="slide37.xml"/><Relationship Id="rId4" Type="http://schemas.openxmlformats.org/officeDocument/2006/relationships/image" Target="../media/image16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7.xml"/><Relationship Id="rId3" Type="http://schemas.openxmlformats.org/officeDocument/2006/relationships/slide" Target="slide38.xml"/><Relationship Id="rId4" Type="http://schemas.openxmlformats.org/officeDocument/2006/relationships/image" Target="../media/image15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9.xml"/><Relationship Id="rId3" Type="http://schemas.openxmlformats.org/officeDocument/2006/relationships/slide" Target="slide47.xml"/><Relationship Id="rId4" Type="http://schemas.openxmlformats.org/officeDocument/2006/relationships/hyperlink" Target="http://www.oracle.com/technetwork/java/javase/downloads/" TargetMode="External"/><Relationship Id="rId5" Type="http://schemas.openxmlformats.org/officeDocument/2006/relationships/image" Target="../media/image17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9.xml"/><Relationship Id="rId3" Type="http://schemas.openxmlformats.org/officeDocument/2006/relationships/image" Target="../media/image1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7.xml"/><Relationship Id="rId3" Type="http://schemas.openxmlformats.org/officeDocument/2006/relationships/slide" Target="slide29.xml"/><Relationship Id="rId4" Type="http://schemas.openxmlformats.org/officeDocument/2006/relationships/slide" Target="slide31.xml"/><Relationship Id="rId5" Type="http://schemas.openxmlformats.org/officeDocument/2006/relationships/slide" Target="slide33.xml"/><Relationship Id="rId6" Type="http://schemas.openxmlformats.org/officeDocument/2006/relationships/slide" Target="slide34.xml"/><Relationship Id="rId7" Type="http://schemas.openxmlformats.org/officeDocument/2006/relationships/slide" Target="slide35.xml"/><Relationship Id="rId8" Type="http://schemas.openxmlformats.org/officeDocument/2006/relationships/slide" Target="slide36.xml"/><Relationship Id="rId9" Type="http://schemas.openxmlformats.org/officeDocument/2006/relationships/slide" Target="slide37.xml"/><Relationship Id="rId10" Type="http://schemas.openxmlformats.org/officeDocument/2006/relationships/slide" Target="slide38.xml"/><Relationship Id="rId11" Type="http://schemas.openxmlformats.org/officeDocument/2006/relationships/slide" Target="slide39.xml"/><Relationship Id="rId12" Type="http://schemas.openxmlformats.org/officeDocument/2006/relationships/slide" Target="slide40.xml"/><Relationship Id="rId13" Type="http://schemas.openxmlformats.org/officeDocument/2006/relationships/slide" Target="slide41.xml"/><Relationship Id="rId14" Type="http://schemas.openxmlformats.org/officeDocument/2006/relationships/slide" Target="slide42.xml"/><Relationship Id="rId15" Type="http://schemas.openxmlformats.org/officeDocument/2006/relationships/slide" Target="slide43.xml"/><Relationship Id="rId16" Type="http://schemas.openxmlformats.org/officeDocument/2006/relationships/slide" Target="slide45.xml"/><Relationship Id="rId17" Type="http://schemas.openxmlformats.org/officeDocument/2006/relationships/slide" Target="slide47.xml"/><Relationship Id="rId18" Type="http://schemas.openxmlformats.org/officeDocument/2006/relationships/slide" Target="slide48.xml"/><Relationship Id="rId19" Type="http://schemas.openxmlformats.org/officeDocument/2006/relationships/slide" Target="slide49.xml"/><Relationship Id="rId20" Type="http://schemas.openxmlformats.org/officeDocument/2006/relationships/slide" Target="slide51.xml"/><Relationship Id="rId21" Type="http://schemas.openxmlformats.org/officeDocument/2006/relationships/slide" Target="slide52.xml"/><Relationship Id="rId22" Type="http://schemas.openxmlformats.org/officeDocument/2006/relationships/slide" Target="slide53.xml"/><Relationship Id="rId23" Type="http://schemas.openxmlformats.org/officeDocument/2006/relationships/slide" Target="slide54.xml"/><Relationship Id="rId24" Type="http://schemas.openxmlformats.org/officeDocument/2006/relationships/slide" Target="slide57.xml"/><Relationship Id="rId25" Type="http://schemas.openxmlformats.org/officeDocument/2006/relationships/slide" Target="slide58.xml"/><Relationship Id="rId26" Type="http://schemas.openxmlformats.org/officeDocument/2006/relationships/slide" Target="slide59.xml"/><Relationship Id="rId27" Type="http://schemas.openxmlformats.org/officeDocument/2006/relationships/slide" Target="slide60.xml"/><Relationship Id="rId28" Type="http://schemas.openxmlformats.org/officeDocument/2006/relationships/slide" Target="slide61.xml"/><Relationship Id="rId29" Type="http://schemas.openxmlformats.org/officeDocument/2006/relationships/slide" Target="slide62.xml"/><Relationship Id="rId30" Type="http://schemas.openxmlformats.org/officeDocument/2006/relationships/slide" Target="slide63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0.xml"/><Relationship Id="rId3" Type="http://schemas.openxmlformats.org/officeDocument/2006/relationships/slide" Target="slide68.xml"/><Relationship Id="rId4" Type="http://schemas.openxmlformats.org/officeDocument/2006/relationships/slide" Target="slide41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1.xml"/><Relationship Id="rId3" Type="http://schemas.openxmlformats.org/officeDocument/2006/relationships/slide" Target="slide42.xml"/><Relationship Id="rId4" Type="http://schemas.openxmlformats.org/officeDocument/2006/relationships/image" Target="../media/image19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2.xml"/><Relationship Id="rId3" Type="http://schemas.openxmlformats.org/officeDocument/2006/relationships/slide" Target="slide43.xml"/><Relationship Id="rId4" Type="http://schemas.openxmlformats.org/officeDocument/2006/relationships/image" Target="../media/image20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Relationship Id="rId3" Type="http://schemas.openxmlformats.org/officeDocument/2006/relationships/slide" Target="slide44.xml"/><Relationship Id="rId4" Type="http://schemas.openxmlformats.org/officeDocument/2006/relationships/image" Target="../media/image21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4.xml"/><Relationship Id="rId3" Type="http://schemas.openxmlformats.org/officeDocument/2006/relationships/slide" Target="slide45.xml"/><Relationship Id="rId4" Type="http://schemas.openxmlformats.org/officeDocument/2006/relationships/image" Target="../media/image2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7.xml"/><Relationship Id="rId3" Type="http://schemas.openxmlformats.org/officeDocument/2006/relationships/image" Target="../media/image24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8.xml"/><Relationship Id="rId3" Type="http://schemas.openxmlformats.org/officeDocument/2006/relationships/slide" Target="slide49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9.xml"/><Relationship Id="rId3" Type="http://schemas.openxmlformats.org/officeDocument/2006/relationships/hyperlink" Target="http://javafx.com/fxml" TargetMode="External"/><Relationship Id="rId4" Type="http://schemas.openxmlformats.org/officeDocument/2006/relationships/slide" Target="slide47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4.xml"/><Relationship Id="rId3" Type="http://schemas.openxmlformats.org/officeDocument/2006/relationships/slide" Target="slide68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0.xml"/><Relationship Id="rId3" Type="http://schemas.openxmlformats.org/officeDocument/2006/relationships/image" Target="../media/image25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1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2.xml"/><Relationship Id="rId3" Type="http://schemas.openxmlformats.org/officeDocument/2006/relationships/hyperlink" Target="http://javafx.com/fxml" TargetMode="External"/><Relationship Id="rId4" Type="http://schemas.openxmlformats.org/officeDocument/2006/relationships/image" Target="../media/image26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3.xml"/><Relationship Id="rId3" Type="http://schemas.openxmlformats.org/officeDocument/2006/relationships/slide" Target="slide39.xml"/><Relationship Id="rId4" Type="http://schemas.openxmlformats.org/officeDocument/2006/relationships/slide" Target="slide68.xml"/><Relationship Id="rId5" Type="http://schemas.openxmlformats.org/officeDocument/2006/relationships/image" Target="../media/image27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4.xml"/><Relationship Id="rId3" Type="http://schemas.openxmlformats.org/officeDocument/2006/relationships/hyperlink" Target="http://javafx.com/fxml" TargetMode="External"/><Relationship Id="rId4" Type="http://schemas.openxmlformats.org/officeDocument/2006/relationships/image" Target="../media/image28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7.xml"/><Relationship Id="rId3" Type="http://schemas.openxmlformats.org/officeDocument/2006/relationships/slide" Target="slide58.xml"/><Relationship Id="rId4" Type="http://schemas.openxmlformats.org/officeDocument/2006/relationships/image" Target="../media/image29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8.xml"/><Relationship Id="rId3" Type="http://schemas.openxmlformats.org/officeDocument/2006/relationships/image" Target="../media/image30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Relationship Id="rId3" Type="http://schemas.openxmlformats.org/officeDocument/2006/relationships/slide" Target="slide59.xml"/><Relationship Id="rId4" Type="http://schemas.openxmlformats.org/officeDocument/2006/relationships/slide" Target="slide58.xml"/><Relationship Id="rId5" Type="http://schemas.openxmlformats.org/officeDocument/2006/relationships/slide" Target="slide60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0.xml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1.xml"/><Relationship Id="rId3" Type="http://schemas.openxmlformats.org/officeDocument/2006/relationships/slide" Target="slide6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2.xml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3.xml"/><Relationship Id="rId3" Type="http://schemas.openxmlformats.org/officeDocument/2006/relationships/slide" Target="slide58.xml"/><Relationship Id="rId4" Type="http://schemas.openxmlformats.org/officeDocument/2006/relationships/image" Target="../media/image35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4.xml"/><Relationship Id="rId3" Type="http://schemas.openxmlformats.org/officeDocument/2006/relationships/hyperlink" Target="http://www.oracle.com/technetwork/java/javase/downloads/" TargetMode="External"/><Relationship Id="rId4" Type="http://schemas.openxmlformats.org/officeDocument/2006/relationships/image" Target="../media/image29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7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3" Type="http://schemas.openxmlformats.org/officeDocument/2006/relationships/slide" Target="slide27.xml"/><Relationship Id="rId4" Type="http://schemas.openxmlformats.org/officeDocument/2006/relationships/hyperlink" Target="http://www.oracle.com/pls/topic/lookup?ctx=acc&amp;id=docacc" TargetMode="External"/><Relationship Id="rId5" Type="http://schemas.openxmlformats.org/officeDocument/2006/relationships/hyperlink" Target="http://www.oracle.com/pls/topic/lookup?ctx=acc&amp;id=info" TargetMode="External"/><Relationship Id="rId6" Type="http://schemas.openxmlformats.org/officeDocument/2006/relationships/hyperlink" Target="http://www.oracle.com/pls/topic/lookup?ctx=acc&amp;id=trs" TargetMode="External"/><Relationship Id="rId7" Type="http://schemas.openxmlformats.org/officeDocument/2006/relationships/hyperlink" Target="http://docs.oracle.com/javase/javase-clienttechnologies.htm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65" y="9533246"/>
            <a:ext cx="1103473" cy="1425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68700" y="3063437"/>
            <a:ext cx="1464310" cy="8636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300" spc="-120" b="1">
                <a:latin typeface="Arial"/>
                <a:cs typeface="Arial"/>
              </a:rPr>
              <a:t>JavaFX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 spc="-160">
                <a:latin typeface="Arial MT"/>
                <a:cs typeface="Arial MT"/>
              </a:rPr>
              <a:t>G</a:t>
            </a:r>
            <a:r>
              <a:rPr dirty="0" sz="1100" spc="-120">
                <a:latin typeface="Arial MT"/>
                <a:cs typeface="Arial MT"/>
              </a:rPr>
              <a:t>e</a:t>
            </a:r>
            <a:r>
              <a:rPr dirty="0" sz="1100" spc="-65">
                <a:latin typeface="Arial MT"/>
                <a:cs typeface="Arial MT"/>
              </a:rPr>
              <a:t>tt</a:t>
            </a:r>
            <a:r>
              <a:rPr dirty="0" sz="1100" spc="-55">
                <a:latin typeface="Arial MT"/>
                <a:cs typeface="Arial MT"/>
              </a:rPr>
              <a:t>i</a:t>
            </a:r>
            <a:r>
              <a:rPr dirty="0" sz="1100" spc="-114">
                <a:latin typeface="Arial MT"/>
                <a:cs typeface="Arial MT"/>
              </a:rPr>
              <a:t>n</a:t>
            </a:r>
            <a:r>
              <a:rPr dirty="0" sz="1100" spc="-5">
                <a:latin typeface="Arial MT"/>
                <a:cs typeface="Arial MT"/>
              </a:rPr>
              <a:t>g</a:t>
            </a:r>
            <a:r>
              <a:rPr dirty="0" sz="1100" spc="-165">
                <a:latin typeface="Arial MT"/>
                <a:cs typeface="Arial MT"/>
              </a:rPr>
              <a:t> </a:t>
            </a:r>
            <a:r>
              <a:rPr dirty="0" sz="1100" spc="-140">
                <a:latin typeface="Arial MT"/>
                <a:cs typeface="Arial MT"/>
              </a:rPr>
              <a:t>S</a:t>
            </a:r>
            <a:r>
              <a:rPr dirty="0" sz="1100" spc="-65">
                <a:latin typeface="Arial MT"/>
                <a:cs typeface="Arial MT"/>
              </a:rPr>
              <a:t>t</a:t>
            </a:r>
            <a:r>
              <a:rPr dirty="0" sz="1100" spc="-120">
                <a:latin typeface="Arial MT"/>
                <a:cs typeface="Arial MT"/>
              </a:rPr>
              <a:t>a</a:t>
            </a:r>
            <a:r>
              <a:rPr dirty="0" sz="1100" spc="-35">
                <a:latin typeface="Arial MT"/>
                <a:cs typeface="Arial MT"/>
              </a:rPr>
              <a:t>r</a:t>
            </a:r>
            <a:r>
              <a:rPr dirty="0" sz="1100" spc="-65">
                <a:latin typeface="Arial MT"/>
                <a:cs typeface="Arial MT"/>
              </a:rPr>
              <a:t>t</a:t>
            </a:r>
            <a:r>
              <a:rPr dirty="0" sz="1100" spc="-114">
                <a:latin typeface="Arial MT"/>
                <a:cs typeface="Arial MT"/>
              </a:rPr>
              <a:t>e</a:t>
            </a:r>
            <a:r>
              <a:rPr dirty="0" sz="1100" spc="-5">
                <a:latin typeface="Arial MT"/>
                <a:cs typeface="Arial MT"/>
              </a:rPr>
              <a:t>d</a:t>
            </a:r>
            <a:r>
              <a:rPr dirty="0" sz="1100" spc="-165">
                <a:latin typeface="Arial MT"/>
                <a:cs typeface="Arial MT"/>
              </a:rPr>
              <a:t> </a:t>
            </a:r>
            <a:r>
              <a:rPr dirty="0" sz="1100" spc="-150">
                <a:latin typeface="Arial MT"/>
                <a:cs typeface="Arial MT"/>
              </a:rPr>
              <a:t>w</a:t>
            </a:r>
            <a:r>
              <a:rPr dirty="0" sz="1100" spc="-45">
                <a:latin typeface="Arial MT"/>
                <a:cs typeface="Arial MT"/>
              </a:rPr>
              <a:t>i</a:t>
            </a:r>
            <a:r>
              <a:rPr dirty="0" sz="1100" spc="-65">
                <a:latin typeface="Arial MT"/>
                <a:cs typeface="Arial MT"/>
              </a:rPr>
              <a:t>t</a:t>
            </a:r>
            <a:r>
              <a:rPr dirty="0" sz="1100" spc="-5">
                <a:latin typeface="Arial MT"/>
                <a:cs typeface="Arial MT"/>
              </a:rPr>
              <a:t>h</a:t>
            </a:r>
            <a:r>
              <a:rPr dirty="0" sz="1100" spc="-160">
                <a:latin typeface="Arial MT"/>
                <a:cs typeface="Arial MT"/>
              </a:rPr>
              <a:t> </a:t>
            </a:r>
            <a:r>
              <a:rPr dirty="0" sz="1100" spc="-125">
                <a:latin typeface="Arial MT"/>
                <a:cs typeface="Arial MT"/>
              </a:rPr>
              <a:t>J</a:t>
            </a:r>
            <a:r>
              <a:rPr dirty="0" sz="1100" spc="-130">
                <a:latin typeface="Arial MT"/>
                <a:cs typeface="Arial MT"/>
              </a:rPr>
              <a:t>a</a:t>
            </a:r>
            <a:r>
              <a:rPr dirty="0" sz="1100" spc="-130">
                <a:latin typeface="Arial MT"/>
                <a:cs typeface="Arial MT"/>
              </a:rPr>
              <a:t>v</a:t>
            </a:r>
            <a:r>
              <a:rPr dirty="0" sz="1100" spc="-114">
                <a:latin typeface="Arial MT"/>
                <a:cs typeface="Arial MT"/>
              </a:rPr>
              <a:t>a</a:t>
            </a:r>
            <a:r>
              <a:rPr dirty="0" sz="1100" spc="-130">
                <a:latin typeface="Arial MT"/>
                <a:cs typeface="Arial MT"/>
              </a:rPr>
              <a:t>F</a:t>
            </a:r>
            <a:r>
              <a:rPr dirty="0" sz="1100" spc="-5">
                <a:latin typeface="Arial MT"/>
                <a:cs typeface="Arial MT"/>
              </a:rPr>
              <a:t>X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100" spc="-95">
                <a:latin typeface="Arial MT"/>
                <a:cs typeface="Arial MT"/>
              </a:rPr>
              <a:t>Release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50" spc="-5" b="1">
                <a:latin typeface="Arial"/>
                <a:cs typeface="Arial"/>
              </a:rPr>
              <a:t>E50607-02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700" y="5044392"/>
            <a:ext cx="3043555" cy="79438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50" spc="-10">
                <a:latin typeface="Arial MT"/>
                <a:cs typeface="Arial MT"/>
              </a:rPr>
              <a:t>August</a:t>
            </a:r>
            <a:r>
              <a:rPr dirty="0" sz="950" spc="-35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2014</a:t>
            </a:r>
            <a:endParaRPr sz="950">
              <a:latin typeface="Arial MT"/>
              <a:cs typeface="Arial MT"/>
            </a:endParaRPr>
          </a:p>
          <a:p>
            <a:pPr marL="12700" marR="5080">
              <a:lnSpc>
                <a:spcPts val="1050"/>
              </a:lnSpc>
              <a:spcBef>
                <a:spcPts val="425"/>
              </a:spcBef>
            </a:pPr>
            <a:r>
              <a:rPr dirty="0" sz="950" spc="-5">
                <a:latin typeface="Palatino Linotype"/>
                <a:cs typeface="Palatino Linotype"/>
              </a:rPr>
              <a:t>Get</a:t>
            </a:r>
            <a:r>
              <a:rPr dirty="0" sz="95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started</a:t>
            </a:r>
            <a:r>
              <a:rPr dirty="0" sz="95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with JavaFX</a:t>
            </a:r>
            <a:r>
              <a:rPr dirty="0" sz="950" spc="5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by</a:t>
            </a:r>
            <a:r>
              <a:rPr dirty="0" sz="950" spc="5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getting an</a:t>
            </a:r>
            <a:r>
              <a:rPr dirty="0" sz="950" spc="5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overview</a:t>
            </a:r>
            <a:r>
              <a:rPr dirty="0" sz="950" spc="5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of the </a:t>
            </a:r>
            <a:r>
              <a:rPr dirty="0" sz="95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available</a:t>
            </a:r>
            <a:r>
              <a:rPr dirty="0" sz="95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features,</a:t>
            </a:r>
            <a:r>
              <a:rPr dirty="0" sz="950" spc="1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learning</a:t>
            </a:r>
            <a:r>
              <a:rPr dirty="0" sz="950" spc="1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the</a:t>
            </a:r>
            <a:r>
              <a:rPr dirty="0" sz="950" spc="1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architecture,</a:t>
            </a:r>
            <a:r>
              <a:rPr dirty="0" sz="950" spc="1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and</a:t>
            </a:r>
            <a:r>
              <a:rPr dirty="0" sz="950" spc="5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creating </a:t>
            </a:r>
            <a:r>
              <a:rPr dirty="0" sz="950" spc="-225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simple applications that</a:t>
            </a:r>
            <a:r>
              <a:rPr dirty="0" sz="95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introduce</a:t>
            </a:r>
            <a:r>
              <a:rPr dirty="0" sz="95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you</a:t>
            </a:r>
            <a:r>
              <a:rPr dirty="0" sz="950" spc="5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to</a:t>
            </a:r>
            <a:r>
              <a:rPr dirty="0" sz="95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layouts,</a:t>
            </a:r>
            <a:r>
              <a:rPr dirty="0" sz="950" spc="5">
                <a:latin typeface="Palatino Linotype"/>
                <a:cs typeface="Palatino Linotype"/>
              </a:rPr>
              <a:t> </a:t>
            </a:r>
            <a:r>
              <a:rPr dirty="0" sz="950" spc="-10">
                <a:latin typeface="Palatino Linotype"/>
                <a:cs typeface="Palatino Linotype"/>
              </a:rPr>
              <a:t>CSS, </a:t>
            </a:r>
            <a:r>
              <a:rPr dirty="0" sz="950" spc="-5">
                <a:latin typeface="Palatino Linotype"/>
                <a:cs typeface="Palatino Linotype"/>
              </a:rPr>
              <a:t> FXML,</a:t>
            </a:r>
            <a:r>
              <a:rPr dirty="0" sz="950">
                <a:latin typeface="Palatino Linotype"/>
                <a:cs typeface="Palatino Linotype"/>
              </a:rPr>
              <a:t> </a:t>
            </a:r>
            <a:r>
              <a:rPr dirty="0" sz="950" spc="-5">
                <a:latin typeface="Palatino Linotype"/>
                <a:cs typeface="Palatino Linotype"/>
              </a:rPr>
              <a:t>visual effects, </a:t>
            </a:r>
            <a:r>
              <a:rPr dirty="0" sz="950">
                <a:latin typeface="Palatino Linotype"/>
                <a:cs typeface="Palatino Linotype"/>
              </a:rPr>
              <a:t>and </a:t>
            </a:r>
            <a:r>
              <a:rPr dirty="0" sz="950" spc="-5">
                <a:latin typeface="Palatino Linotype"/>
                <a:cs typeface="Palatino Linotype"/>
              </a:rPr>
              <a:t>animation.</a:t>
            </a:r>
            <a:endParaRPr sz="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9493250"/>
            <a:ext cx="8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33315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Part</a:t>
            </a:r>
            <a:r>
              <a:rPr dirty="0" spc="-100"/>
              <a:t> 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8661" y="2027936"/>
            <a:ext cx="22345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Arial"/>
                <a:cs typeface="Arial"/>
              </a:rPr>
              <a:t>What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Is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5" b="1">
                <a:latin typeface="Arial"/>
                <a:cs typeface="Arial"/>
              </a:rPr>
              <a:t>JavaFX?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0900" y="2777135"/>
            <a:ext cx="2473325" cy="711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Palatino Linotype"/>
                <a:cs typeface="Palatino Linotype"/>
              </a:rPr>
              <a:t>Part I contains the following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chapters: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JavaFX</a:t>
            </a:r>
            <a:r>
              <a:rPr dirty="0" sz="1000" spc="-3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Overview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Understanding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the JavaFX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Architecture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1280" y="1332992"/>
            <a:ext cx="3225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1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3364" y="9493250"/>
            <a:ext cx="1189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 MT"/>
                <a:cs typeface="Arial MT"/>
              </a:rPr>
              <a:t>JavaFX </a:t>
            </a:r>
            <a:r>
              <a:rPr dirty="0" sz="900" spc="-5">
                <a:latin typeface="Arial MT"/>
                <a:cs typeface="Arial MT"/>
              </a:rPr>
              <a:t>Overview</a:t>
            </a:r>
            <a:r>
              <a:rPr dirty="0" sz="900" spc="59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1-1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3609" y="2027936"/>
            <a:ext cx="22726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JavaFX</a:t>
            </a:r>
            <a:r>
              <a:rPr dirty="0" spc="-100"/>
              <a:t> </a:t>
            </a:r>
            <a:r>
              <a:rPr dirty="0" spc="-25"/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0300" y="2853943"/>
            <a:ext cx="5861685" cy="609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003300" marR="20129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This chapter </a:t>
            </a:r>
            <a:r>
              <a:rPr dirty="0" sz="1000" spc="-10">
                <a:latin typeface="Palatino Linotype"/>
                <a:cs typeface="Palatino Linotype"/>
              </a:rPr>
              <a:t>provides </a:t>
            </a:r>
            <a:r>
              <a:rPr dirty="0" sz="1000" spc="-5">
                <a:latin typeface="Palatino Linotype"/>
                <a:cs typeface="Palatino Linotype"/>
              </a:rPr>
              <a:t>an overview of the types of applications you can build using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APIs, </a:t>
            </a:r>
            <a:r>
              <a:rPr dirty="0" sz="1000" spc="-10">
                <a:latin typeface="Palatino Linotype"/>
                <a:cs typeface="Palatino Linotype"/>
              </a:rPr>
              <a:t>where </a:t>
            </a:r>
            <a:r>
              <a:rPr dirty="0" sz="1000" spc="-5">
                <a:latin typeface="Palatino Linotype"/>
                <a:cs typeface="Palatino Linotype"/>
              </a:rPr>
              <a:t>to download the JavaFX libraries, and a high level information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key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features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being delivered.</a:t>
            </a:r>
            <a:endParaRPr sz="1000">
              <a:latin typeface="Palatino Linotype"/>
              <a:cs typeface="Palatino Linotype"/>
            </a:endParaRPr>
          </a:p>
          <a:p>
            <a:pPr marL="1003300" marR="508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enables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test,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debug,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deploy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operate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consistently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across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diverse platforms.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JavaFX</a:t>
            </a:r>
            <a:r>
              <a:rPr dirty="0" sz="1000" spc="-2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Applications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1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Availability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Key</a:t>
            </a:r>
            <a:r>
              <a:rPr dirty="0" sz="1000" spc="-4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Features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What Can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I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Build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with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JavaFX?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How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Do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I Run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a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Sample Application?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How Do I Run a Sample in an IDE?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How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Do I Create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a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JavaFX Application?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7" action="ppaction://hlinksldjump"/>
              </a:rPr>
              <a:t>Resources</a:t>
            </a:r>
            <a:endParaRPr sz="1000">
              <a:latin typeface="Palatino Linotype"/>
              <a:cs typeface="Palatino Linotype"/>
            </a:endParaRPr>
          </a:p>
          <a:p>
            <a:pPr marL="1003300" marR="3016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8" action="ppaction://hlinksldjump"/>
              </a:rPr>
              <a:t>Understanding</a:t>
            </a:r>
            <a:r>
              <a:rPr dirty="0" sz="1000" spc="15">
                <a:solidFill>
                  <a:srgbClr val="0000CC"/>
                </a:solidFill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8" action="ppaction://hlinksldjump"/>
              </a:rPr>
              <a:t>the</a:t>
            </a:r>
            <a:r>
              <a:rPr dirty="0" sz="1000" spc="10">
                <a:solidFill>
                  <a:srgbClr val="0000CC"/>
                </a:solidFill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8" action="ppaction://hlinksldjump"/>
              </a:rPr>
              <a:t>JavaFX</a:t>
            </a:r>
            <a:r>
              <a:rPr dirty="0" sz="1000" spc="15">
                <a:solidFill>
                  <a:srgbClr val="0000CC"/>
                </a:solidFill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8" action="ppaction://hlinksldjump"/>
              </a:rPr>
              <a:t>Architecture</a:t>
            </a:r>
            <a:r>
              <a:rPr dirty="0" sz="1000" spc="15">
                <a:solidFill>
                  <a:srgbClr val="0000CC"/>
                </a:solidFill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chapter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learn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architecture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to</a:t>
            </a:r>
            <a:r>
              <a:rPr dirty="0" sz="1000" spc="-5">
                <a:latin typeface="Palatino Linotype"/>
                <a:cs typeface="Palatino Linotype"/>
              </a:rPr>
              <a:t> get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brief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description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media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streaming,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rendering, 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 styling.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165" b="1">
                <a:latin typeface="Arial"/>
                <a:cs typeface="Arial"/>
              </a:rPr>
              <a:t>J</a:t>
            </a:r>
            <a:r>
              <a:rPr dirty="0" sz="1600" spc="-180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v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5" b="1">
                <a:latin typeface="Arial"/>
                <a:cs typeface="Arial"/>
              </a:rPr>
              <a:t>X</a:t>
            </a:r>
            <a:r>
              <a:rPr dirty="0" sz="1600" spc="-27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pp</a:t>
            </a:r>
            <a:r>
              <a:rPr dirty="0" sz="1600" spc="-85" b="1">
                <a:latin typeface="Arial"/>
                <a:cs typeface="Arial"/>
              </a:rPr>
              <a:t>li</a:t>
            </a:r>
            <a:r>
              <a:rPr dirty="0" sz="1600" spc="-165" b="1">
                <a:latin typeface="Arial"/>
                <a:cs typeface="Arial"/>
              </a:rPr>
              <a:t>ca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on</a:t>
            </a:r>
            <a:r>
              <a:rPr dirty="0" sz="1600" spc="-5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003300" marR="5080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Palatino Linotype"/>
                <a:cs typeface="Palatino Linotype"/>
              </a:rPr>
              <a:t>Since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library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written</a:t>
            </a:r>
            <a:r>
              <a:rPr dirty="0" sz="1000">
                <a:latin typeface="Palatino Linotype"/>
                <a:cs typeface="Palatino Linotype"/>
              </a:rPr>
              <a:t> as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reference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library.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example,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libraries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native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capabilities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connect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server-based middleware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endParaRPr sz="1000">
              <a:latin typeface="Palatino Linotype"/>
              <a:cs typeface="Palatino Linotype"/>
            </a:endParaRPr>
          </a:p>
          <a:p>
            <a:pPr marL="1003300" marR="635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feel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customized.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Cascading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(CSS)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appearance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implementation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concentrate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coding.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easily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customize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appearance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through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 if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would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like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(UI)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back-end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logic,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presentation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aspects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scripting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logic.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prefer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writing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Builder.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 Builder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markup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ported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Integrated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Environment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(IDE)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business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logic.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245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0">
                <a:latin typeface="Arial MT"/>
                <a:cs typeface="Arial MT"/>
              </a:rPr>
              <a:t>Availability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1-2</a:t>
            </a:r>
            <a:r>
              <a:rPr dirty="0" sz="900" spc="62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758443"/>
            <a:ext cx="9156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25" b="1">
                <a:latin typeface="Arial"/>
                <a:cs typeface="Arial"/>
              </a:rPr>
              <a:t>Availability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1050289"/>
            <a:ext cx="5863590" cy="8001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2665" marR="1714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fully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integrated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 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 Runtime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Environment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(JRE)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Development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(JDK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).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Because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major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desktop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(Windows,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X,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Linux),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compiled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7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later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major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desktop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ARM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8.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ARM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components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JavaFX.</a:t>
            </a:r>
            <a:endParaRPr sz="1000">
              <a:latin typeface="Palatino Linotype"/>
              <a:cs typeface="Palatino Linotype"/>
            </a:endParaRPr>
          </a:p>
          <a:p>
            <a:pPr marL="1002665" marR="6540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cross-platform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compatibility enables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consistent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runtime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experience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users.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Oracle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ensures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synchronized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releases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updates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offers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extensive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program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companies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run </a:t>
            </a:r>
            <a:r>
              <a:rPr dirty="0" sz="1000" spc="-5">
                <a:latin typeface="Palatino Linotype"/>
                <a:cs typeface="Palatino Linotype"/>
              </a:rPr>
              <a:t> mission-critical applications.</a:t>
            </a:r>
            <a:endParaRPr sz="1000">
              <a:latin typeface="Palatino Linotype"/>
              <a:cs typeface="Palatino Linotype"/>
            </a:endParaRPr>
          </a:p>
          <a:p>
            <a:pPr marL="1002665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On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zip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many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snippets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 to write JavaFX applications. See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"How Do I Run a Sample Application?" </a:t>
            </a:r>
            <a:r>
              <a:rPr dirty="0" sz="1000">
                <a:latin typeface="Palatino Linotype"/>
                <a:cs typeface="Palatino Linotype"/>
              </a:rPr>
              <a:t>for </a:t>
            </a:r>
            <a:r>
              <a:rPr dirty="0" sz="1000" spc="-10">
                <a:latin typeface="Palatino Linotype"/>
                <a:cs typeface="Palatino Linotype"/>
              </a:rPr>
              <a:t>more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29" b="1">
                <a:latin typeface="Arial"/>
                <a:cs typeface="Arial"/>
              </a:rPr>
              <a:t>K</a:t>
            </a:r>
            <a:r>
              <a:rPr dirty="0" sz="1600" spc="-185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y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165" b="1">
                <a:latin typeface="Arial"/>
                <a:cs typeface="Arial"/>
              </a:rPr>
              <a:t>ea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  <a:p>
            <a:pPr marL="1003300" marR="256540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later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releases.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Items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were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introduced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8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release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indicated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accordingly:</a:t>
            </a:r>
            <a:endParaRPr sz="1000">
              <a:latin typeface="Palatino Linotype"/>
              <a:cs typeface="Palatino Linotype"/>
            </a:endParaRPr>
          </a:p>
          <a:p>
            <a:pPr marL="1231900" marR="1524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Java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APIs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library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consists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written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friendly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alternative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Virtual</a:t>
            </a:r>
            <a:r>
              <a:rPr dirty="0" sz="1000" spc="-5">
                <a:latin typeface="Palatino Linotype"/>
                <a:cs typeface="Palatino Linotype"/>
              </a:rPr>
              <a:t> Machine (Java VM) languages,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 </a:t>
            </a:r>
            <a:r>
              <a:rPr dirty="0" sz="1000">
                <a:latin typeface="Palatino Linotype"/>
                <a:cs typeface="Palatino Linotype"/>
              </a:rPr>
              <a:t>as</a:t>
            </a:r>
            <a:r>
              <a:rPr dirty="0" sz="1000" spc="-5">
                <a:latin typeface="Palatino Linotype"/>
                <a:cs typeface="Palatino Linotype"/>
              </a:rPr>
              <a:t> JRuby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Scala.</a:t>
            </a:r>
            <a:endParaRPr sz="1000">
              <a:latin typeface="Palatino Linotype"/>
              <a:cs typeface="Palatino Linotype"/>
            </a:endParaRPr>
          </a:p>
          <a:p>
            <a:pPr marL="1231265" marR="26034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FXML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and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Scene</a:t>
            </a:r>
            <a:r>
              <a:rPr dirty="0" sz="1000" b="1">
                <a:latin typeface="Palatino Linotype"/>
                <a:cs typeface="Palatino Linotype"/>
              </a:rPr>
              <a:t> Builder</a:t>
            </a:r>
            <a:r>
              <a:rPr dirty="0" sz="1000">
                <a:latin typeface="Palatino Linotype"/>
                <a:cs typeface="Palatino Linotype"/>
              </a:rPr>
              <a:t>.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XML-based declarative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markup language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constructing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interactively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(GUI).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generates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markup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ported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where </a:t>
            </a:r>
            <a:r>
              <a:rPr dirty="0" sz="1000" spc="-5">
                <a:latin typeface="Palatino Linotype"/>
                <a:cs typeface="Palatino Linotype"/>
              </a:rPr>
              <a:t> a developer 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 the business logic.</a:t>
            </a:r>
            <a:endParaRPr sz="1000">
              <a:latin typeface="Palatino Linotype"/>
              <a:cs typeface="Palatino Linotype"/>
            </a:endParaRPr>
          </a:p>
          <a:p>
            <a:pPr marL="1231265" marR="13525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20" b="1">
                <a:latin typeface="Palatino Linotype"/>
                <a:cs typeface="Palatino Linotype"/>
              </a:rPr>
              <a:t>WebView</a:t>
            </a:r>
            <a:r>
              <a:rPr dirty="0" sz="1000" spc="-20">
                <a:latin typeface="Palatino Linotype"/>
                <a:cs typeface="Palatino Linotype"/>
              </a:rPr>
              <a:t>.</a:t>
            </a:r>
            <a:r>
              <a:rPr dirty="0" sz="1000" spc="-5">
                <a:latin typeface="Palatino Linotype"/>
                <a:cs typeface="Palatino Linotype"/>
              </a:rPr>
              <a:t> 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WebKitHTML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technology</a:t>
            </a:r>
            <a:r>
              <a:rPr dirty="0" sz="1000">
                <a:latin typeface="Palatino Linotype"/>
                <a:cs typeface="Palatino Linotype"/>
              </a:rPr>
              <a:t> to </a:t>
            </a:r>
            <a:r>
              <a:rPr dirty="0" sz="1000" spc="-5">
                <a:latin typeface="Palatino Linotype"/>
                <a:cs typeface="Palatino Linotype"/>
              </a:rPr>
              <a:t>make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possible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JavaScript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running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WebView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JavaScript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running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WebView.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additional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HTML5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Web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Sockets,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Web </a:t>
            </a:r>
            <a:r>
              <a:rPr dirty="0" sz="1000" spc="-3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Workers,</a:t>
            </a:r>
            <a:r>
              <a:rPr dirty="0" sz="1000" spc="-5">
                <a:latin typeface="Palatino Linotype"/>
                <a:cs typeface="Palatino Linotype"/>
              </a:rPr>
              <a:t> 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Web</a:t>
            </a:r>
            <a:r>
              <a:rPr dirty="0" sz="1000" spc="-5">
                <a:latin typeface="Palatino Linotype"/>
                <a:cs typeface="Palatino Linotype"/>
              </a:rPr>
              <a:t> Fonts,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printing capabilities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 been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8.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 HTML 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endParaRPr sz="1000">
              <a:latin typeface="Palatino Linotype"/>
              <a:cs typeface="Palatino Linotype"/>
            </a:endParaRPr>
          </a:p>
          <a:p>
            <a:pPr marL="1231900" marR="6794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Swing</a:t>
            </a:r>
            <a:r>
              <a:rPr dirty="0" sz="1000" spc="1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interoperability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Existing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Swing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updated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playback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embedded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Web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SwingNode </a:t>
            </a:r>
            <a:r>
              <a:rPr dirty="0" sz="1000" spc="-5">
                <a:latin typeface="Palatino Linotype"/>
                <a:cs typeface="Palatino Linotype"/>
              </a:rPr>
              <a:t>class, which enables you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5">
                <a:latin typeface="Palatino Linotype"/>
                <a:cs typeface="Palatino Linotype"/>
              </a:rPr>
              <a:t>embed Swing content into JavaFX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applications, has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SwingNode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javadoc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information.</a:t>
            </a:r>
            <a:endParaRPr sz="1000">
              <a:latin typeface="Palatino Linotype"/>
              <a:cs typeface="Palatino Linotype"/>
            </a:endParaRPr>
          </a:p>
          <a:p>
            <a:pPr marL="1231265" marR="50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Built-in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UI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controls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and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CSS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major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 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 </a:t>
            </a:r>
            <a:r>
              <a:rPr dirty="0" sz="1000" spc="-10">
                <a:latin typeface="Palatino Linotype"/>
                <a:cs typeface="Palatino Linotype"/>
              </a:rPr>
              <a:t> required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full-featured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skinned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standard </a:t>
            </a:r>
            <a:r>
              <a:rPr dirty="0" sz="1000" spc="-35">
                <a:latin typeface="Palatino Linotype"/>
                <a:cs typeface="Palatino Linotype"/>
              </a:rPr>
              <a:t>Web</a:t>
            </a:r>
            <a:r>
              <a:rPr dirty="0" sz="1000" spc="-5">
                <a:latin typeface="Palatino Linotype"/>
                <a:cs typeface="Palatino Linotype"/>
              </a:rPr>
              <a:t> technologies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 as CSS.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DatePicker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TreeTableView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UI 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controls are </a:t>
            </a:r>
            <a:r>
              <a:rPr dirty="0" sz="1000" spc="-5">
                <a:latin typeface="Palatino Linotype"/>
                <a:cs typeface="Palatino Linotype"/>
              </a:rPr>
              <a:t>now available with the JavaFX 8 </a:t>
            </a:r>
            <a:r>
              <a:rPr dirty="0" sz="1000" spc="-10">
                <a:latin typeface="Palatino Linotype"/>
                <a:cs typeface="Palatino Linotype"/>
              </a:rPr>
              <a:t>release. </a:t>
            </a:r>
            <a:r>
              <a:rPr dirty="0" sz="1000" spc="-5">
                <a:latin typeface="Palatino Linotype"/>
                <a:cs typeface="Palatino Linotype"/>
              </a:rPr>
              <a:t>See Using JavaFX UI Controls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information. Also,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Styleable*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 have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become public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allowing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objects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CSS.</a:t>
            </a:r>
            <a:endParaRPr sz="1000">
              <a:latin typeface="Palatino Linotype"/>
              <a:cs typeface="Palatino Linotype"/>
            </a:endParaRPr>
          </a:p>
          <a:p>
            <a:pPr marL="1231900" marR="5143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Modena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theme</a:t>
            </a:r>
            <a:r>
              <a:rPr dirty="0" sz="1000" spc="-5" b="1" i="1">
                <a:latin typeface="Palatino Linotype"/>
                <a:cs typeface="Palatino Linotype"/>
              </a:rPr>
              <a:t>.</a:t>
            </a:r>
            <a:r>
              <a:rPr dirty="0" sz="1000" b="1" i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Modena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replaces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Caspian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default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Caspian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still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90">
                <a:latin typeface="Courier New"/>
                <a:cs typeface="Courier New"/>
              </a:rPr>
              <a:t>setUserAgentStylesheet(STYLESHEET_CASPIAN) </a:t>
            </a:r>
            <a:r>
              <a:rPr dirty="0" sz="1000" spc="-5">
                <a:latin typeface="Palatino Linotype"/>
                <a:cs typeface="Palatino Linotype"/>
              </a:rPr>
              <a:t>line in your Application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start()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Modena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blog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fxexperience.com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327913"/>
            <a:ext cx="5902325" cy="7466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ha</a:t>
            </a:r>
            <a:r>
              <a:rPr dirty="0" sz="950" spc="-5">
                <a:latin typeface="Arial MT"/>
                <a:cs typeface="Arial MT"/>
              </a:rPr>
              <a:t>t</a:t>
            </a:r>
            <a:r>
              <a:rPr dirty="0" sz="950" spc="-5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C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5">
                <a:latin typeface="Arial MT"/>
                <a:cs typeface="Arial MT"/>
              </a:rPr>
              <a:t>n</a:t>
            </a:r>
            <a:r>
              <a:rPr dirty="0" sz="950" spc="-100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I</a:t>
            </a:r>
            <a:r>
              <a:rPr dirty="0" sz="950" spc="-60">
                <a:latin typeface="Arial MT"/>
                <a:cs typeface="Arial MT"/>
              </a:rPr>
              <a:t> </a:t>
            </a:r>
            <a:r>
              <a:rPr dirty="0" sz="950" spc="-100">
                <a:latin typeface="Arial MT"/>
                <a:cs typeface="Arial MT"/>
              </a:rPr>
              <a:t>B</a:t>
            </a:r>
            <a:r>
              <a:rPr dirty="0" sz="950" spc="-85">
                <a:latin typeface="Arial MT"/>
                <a:cs typeface="Arial MT"/>
              </a:rPr>
              <a:t>u</a:t>
            </a:r>
            <a:r>
              <a:rPr dirty="0" sz="950" spc="-25">
                <a:latin typeface="Arial MT"/>
                <a:cs typeface="Arial MT"/>
              </a:rPr>
              <a:t>il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w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h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J</a:t>
            </a:r>
            <a:r>
              <a:rPr dirty="0" sz="950" spc="-95">
                <a:latin typeface="Arial MT"/>
                <a:cs typeface="Arial MT"/>
              </a:rPr>
              <a:t>a</a:t>
            </a:r>
            <a:r>
              <a:rPr dirty="0" sz="950" spc="-95">
                <a:latin typeface="Arial MT"/>
                <a:cs typeface="Arial MT"/>
              </a:rPr>
              <a:t>v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95">
                <a:latin typeface="Arial MT"/>
                <a:cs typeface="Arial MT"/>
              </a:rPr>
              <a:t>F</a:t>
            </a:r>
            <a:r>
              <a:rPr dirty="0" sz="950" spc="-100">
                <a:latin typeface="Arial MT"/>
                <a:cs typeface="Arial MT"/>
              </a:rPr>
              <a:t>X</a:t>
            </a:r>
            <a:r>
              <a:rPr dirty="0" sz="950" spc="-5">
                <a:latin typeface="Arial MT"/>
                <a:cs typeface="Arial MT"/>
              </a:rPr>
              <a:t>?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231265" marR="78105" indent="-228600">
              <a:lnSpc>
                <a:spcPct val="100000"/>
              </a:lnSpc>
              <a:spcBef>
                <a:spcPts val="5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3D Graphics Features</a:t>
            </a:r>
            <a:r>
              <a:rPr dirty="0" sz="1000" spc="-5">
                <a:latin typeface="Palatino Linotype"/>
                <a:cs typeface="Palatino Linotype"/>
              </a:rPr>
              <a:t>. The new API classes for </a:t>
            </a:r>
            <a:r>
              <a:rPr dirty="0" sz="1000" spc="-90">
                <a:latin typeface="Courier New"/>
                <a:cs typeface="Courier New"/>
              </a:rPr>
              <a:t>Shape3D </a:t>
            </a:r>
            <a:r>
              <a:rPr dirty="0" sz="1000" spc="-70">
                <a:latin typeface="Palatino Linotype"/>
                <a:cs typeface="Palatino Linotype"/>
              </a:rPr>
              <a:t>(</a:t>
            </a:r>
            <a:r>
              <a:rPr dirty="0" sz="1000" spc="-70">
                <a:latin typeface="Courier New"/>
                <a:cs typeface="Courier New"/>
              </a:rPr>
              <a:t>Box, </a:t>
            </a:r>
            <a:r>
              <a:rPr dirty="0" sz="1000" spc="-90">
                <a:latin typeface="Courier New"/>
                <a:cs typeface="Courier New"/>
              </a:rPr>
              <a:t>Cylinder, 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MeshView, </a:t>
            </a:r>
            <a:r>
              <a:rPr dirty="0" sz="1000" spc="-85">
                <a:latin typeface="Courier New"/>
                <a:cs typeface="Courier New"/>
              </a:rPr>
              <a:t>and </a:t>
            </a:r>
            <a:r>
              <a:rPr dirty="0" sz="1000" spc="-90">
                <a:latin typeface="Courier New"/>
                <a:cs typeface="Courier New"/>
              </a:rPr>
              <a:t>Sphere </a:t>
            </a:r>
            <a:r>
              <a:rPr dirty="0" sz="1000" spc="-5">
                <a:latin typeface="Palatino Linotype"/>
                <a:cs typeface="Palatino Linotype"/>
              </a:rPr>
              <a:t>subclasses), </a:t>
            </a:r>
            <a:r>
              <a:rPr dirty="0" sz="1000" spc="-90">
                <a:latin typeface="Courier New"/>
                <a:cs typeface="Courier New"/>
              </a:rPr>
              <a:t>SubScene, Material, </a:t>
            </a:r>
            <a:r>
              <a:rPr dirty="0" sz="1000" spc="-85">
                <a:latin typeface="Courier New"/>
                <a:cs typeface="Courier New"/>
              </a:rPr>
              <a:t>PickResult, 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LightBase </a:t>
            </a:r>
            <a:r>
              <a:rPr dirty="0" sz="1000" spc="-85">
                <a:latin typeface="Courier New"/>
                <a:cs typeface="Courier New"/>
              </a:rPr>
              <a:t>(AmbientLight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90">
                <a:latin typeface="Courier New"/>
                <a:cs typeface="Courier New"/>
              </a:rPr>
              <a:t>PointLight </a:t>
            </a:r>
            <a:r>
              <a:rPr dirty="0" sz="1000" spc="-5">
                <a:latin typeface="Palatino Linotype"/>
                <a:cs typeface="Palatino Linotype"/>
              </a:rPr>
              <a:t>subclasses), and </a:t>
            </a:r>
            <a:r>
              <a:rPr dirty="0" sz="1000" spc="-90">
                <a:latin typeface="Courier New"/>
                <a:cs typeface="Courier New"/>
              </a:rPr>
              <a:t>SceneAntialiasing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added 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 library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8.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Camera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updated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release.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Getting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corresponding API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javadoc for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java</a:t>
            </a:r>
            <a:r>
              <a:rPr dirty="0" sz="1000" spc="-95">
                <a:latin typeface="Courier New"/>
                <a:cs typeface="Courier New"/>
              </a:rPr>
              <a:t>f</a:t>
            </a:r>
            <a:r>
              <a:rPr dirty="0" sz="1000" spc="-85">
                <a:latin typeface="Courier New"/>
                <a:cs typeface="Courier New"/>
              </a:rPr>
              <a:t>x.scene.sh</a:t>
            </a:r>
            <a:r>
              <a:rPr dirty="0" sz="1000" spc="-95">
                <a:latin typeface="Courier New"/>
                <a:cs typeface="Courier New"/>
              </a:rPr>
              <a:t>a</a:t>
            </a:r>
            <a:r>
              <a:rPr dirty="0" sz="1000" spc="-85">
                <a:latin typeface="Courier New"/>
                <a:cs typeface="Courier New"/>
              </a:rPr>
              <a:t>pe.Shape3D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jav</a:t>
            </a:r>
            <a:r>
              <a:rPr dirty="0" sz="1000" spc="-95">
                <a:latin typeface="Courier New"/>
                <a:cs typeface="Courier New"/>
              </a:rPr>
              <a:t>a</a:t>
            </a:r>
            <a:r>
              <a:rPr dirty="0" sz="1000" spc="-85">
                <a:latin typeface="Courier New"/>
                <a:cs typeface="Courier New"/>
              </a:rPr>
              <a:t>fx.scene.S</a:t>
            </a:r>
            <a:r>
              <a:rPr dirty="0" sz="1000" spc="-95">
                <a:latin typeface="Courier New"/>
                <a:cs typeface="Courier New"/>
              </a:rPr>
              <a:t>u</a:t>
            </a:r>
            <a:r>
              <a:rPr dirty="0" sz="1000" spc="-85">
                <a:latin typeface="Courier New"/>
                <a:cs typeface="Courier New"/>
              </a:rPr>
              <a:t>bScene,  </a:t>
            </a:r>
            <a:r>
              <a:rPr dirty="0" sz="1000" spc="-90">
                <a:latin typeface="Courier New"/>
                <a:cs typeface="Courier New"/>
              </a:rPr>
              <a:t>javafx.scene.paint.Material, </a:t>
            </a:r>
            <a:r>
              <a:rPr dirty="0" sz="1000" spc="-85">
                <a:latin typeface="Courier New"/>
                <a:cs typeface="Courier New"/>
              </a:rPr>
              <a:t>javafx.scene.input.PickResult</a:t>
            </a:r>
            <a:r>
              <a:rPr dirty="0" sz="1000" spc="-85">
                <a:latin typeface="Palatino Linotype"/>
                <a:cs typeface="Palatino Linotype"/>
              </a:rPr>
              <a:t>,</a:t>
            </a:r>
            <a:r>
              <a:rPr dirty="0" sz="1000" spc="-8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javafx.scene.SceneAntialiasing</a:t>
            </a:r>
            <a:r>
              <a:rPr dirty="0" sz="1000" spc="-8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marR="39687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Canvas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API</a:t>
            </a:r>
            <a:r>
              <a:rPr dirty="0" sz="1000" spc="-5">
                <a:latin typeface="Palatino Linotype"/>
                <a:cs typeface="Palatino Linotype"/>
              </a:rPr>
              <a:t>.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Canvas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enables drawing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directly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 </a:t>
            </a:r>
            <a:r>
              <a:rPr dirty="0" sz="1000" spc="-10">
                <a:latin typeface="Palatino Linotype"/>
                <a:cs typeface="Palatino Linotype"/>
              </a:rPr>
              <a:t>area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scene 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consists 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 graphical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element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(node).</a:t>
            </a:r>
            <a:endParaRPr sz="1000">
              <a:latin typeface="Palatino Linotype"/>
              <a:cs typeface="Palatino Linotype"/>
            </a:endParaRPr>
          </a:p>
          <a:p>
            <a:pPr marL="1231265" marR="8001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Printing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API.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javafx.print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 added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 8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release</a:t>
            </a:r>
            <a:r>
              <a:rPr dirty="0" sz="1000" spc="-5">
                <a:latin typeface="Palatino Linotype"/>
                <a:cs typeface="Palatino Linotype"/>
              </a:rPr>
              <a:t> 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public classes for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Printing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API.</a:t>
            </a:r>
            <a:endParaRPr sz="1000">
              <a:latin typeface="Palatino Linotype"/>
              <a:cs typeface="Palatino Linotype"/>
            </a:endParaRPr>
          </a:p>
          <a:p>
            <a:pPr algn="just" marL="1231900" marR="21209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900" algn="l"/>
              </a:tabLst>
            </a:pPr>
            <a:r>
              <a:rPr dirty="0" sz="1000" b="1">
                <a:latin typeface="Palatino Linotype"/>
                <a:cs typeface="Palatino Linotype"/>
              </a:rPr>
              <a:t>Rich </a:t>
            </a:r>
            <a:r>
              <a:rPr dirty="0" sz="1000" spc="-30" b="1">
                <a:latin typeface="Palatino Linotype"/>
                <a:cs typeface="Palatino Linotype"/>
              </a:rPr>
              <a:t>Text </a:t>
            </a:r>
            <a:r>
              <a:rPr dirty="0" sz="1000" spc="-5" b="1">
                <a:latin typeface="Palatino Linotype"/>
                <a:cs typeface="Palatino Linotype"/>
              </a:rPr>
              <a:t>Support</a:t>
            </a:r>
            <a:r>
              <a:rPr dirty="0" sz="1000" spc="-5">
                <a:latin typeface="Palatino Linotype"/>
                <a:cs typeface="Palatino Linotype"/>
              </a:rPr>
              <a:t>. JavaFX 8 brings enhanced text support to JavaFX, including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bi-directional text and complex text scripts, such as Thai and Hindu in controls,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multi-line, multi-style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nodes.</a:t>
            </a:r>
            <a:endParaRPr sz="1000">
              <a:latin typeface="Palatino Linotype"/>
              <a:cs typeface="Palatino Linotype"/>
            </a:endParaRPr>
          </a:p>
          <a:p>
            <a:pPr algn="just" marL="1231900" marR="1778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Multitouch Support</a:t>
            </a:r>
            <a:r>
              <a:rPr dirty="0" sz="1000" spc="-5">
                <a:latin typeface="Palatino Linotype"/>
                <a:cs typeface="Palatino Linotype"/>
              </a:rPr>
              <a:t>. JavaFX provides support for multitouch operations, based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capabilities of the underlying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Hi-DPI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support.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Hi-DPI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displays.</a:t>
            </a:r>
            <a:endParaRPr sz="1000">
              <a:latin typeface="Palatino Linotype"/>
              <a:cs typeface="Palatino Linotype"/>
            </a:endParaRPr>
          </a:p>
          <a:p>
            <a:pPr marL="1231265" marR="4254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Hardware-accelerated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graphics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pipeline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based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 rendering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pipeline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(Prism).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offers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smooth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 </a:t>
            </a:r>
            <a:r>
              <a:rPr dirty="0" sz="1000" spc="-5">
                <a:latin typeface="Palatino Linotype"/>
                <a:cs typeface="Palatino Linotype"/>
              </a:rPr>
              <a:t> quickly </a:t>
            </a:r>
            <a:r>
              <a:rPr dirty="0" sz="1000" spc="-10">
                <a:latin typeface="Palatino Linotype"/>
                <a:cs typeface="Palatino Linotype"/>
              </a:rPr>
              <a:t>through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Prism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used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 </a:t>
            </a:r>
            <a:r>
              <a:rPr dirty="0" sz="1000" spc="-10">
                <a:latin typeface="Palatino Linotype"/>
                <a:cs typeface="Palatino Linotype"/>
              </a:rPr>
              <a:t>card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processing unit (GPU). If a system does not feature one of the recommended GPUs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supported by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JavaFX, then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Prism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defaults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software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rendering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stack.</a:t>
            </a:r>
            <a:endParaRPr sz="1000">
              <a:latin typeface="Palatino Linotype"/>
              <a:cs typeface="Palatino Linotype"/>
            </a:endParaRPr>
          </a:p>
          <a:p>
            <a:pPr marL="1231900" marR="431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High-performance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media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engine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pipeline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playback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 multimedia content. It provides a stable, low-latency media framework that is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based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GStreamer multimedia framework.</a:t>
            </a:r>
            <a:endParaRPr sz="1000">
              <a:latin typeface="Palatino Linotype"/>
              <a:cs typeface="Palatino Linotype"/>
            </a:endParaRPr>
          </a:p>
          <a:p>
            <a:pPr marL="1231265" marR="123189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Self-contained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application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deployment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model. </a:t>
            </a:r>
            <a:r>
              <a:rPr dirty="0" sz="1000" spc="-5">
                <a:latin typeface="Palatino Linotype"/>
                <a:cs typeface="Palatino Linotype"/>
              </a:rPr>
              <a:t>Self-contained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resources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private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copy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runtimes.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distributed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native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installable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installation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launch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experience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native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operating system.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75" b="1">
                <a:latin typeface="Arial"/>
                <a:cs typeface="Arial"/>
              </a:rPr>
              <a:t>W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t</a:t>
            </a:r>
            <a:r>
              <a:rPr dirty="0" sz="1600" spc="-175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</a:t>
            </a:r>
            <a:r>
              <a:rPr dirty="0" sz="1600" spc="-16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B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85" b="1">
                <a:latin typeface="Arial"/>
                <a:cs typeface="Arial"/>
              </a:rPr>
              <a:t>il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w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h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J</a:t>
            </a:r>
            <a:r>
              <a:rPr dirty="0" sz="1600" spc="-180" b="1">
                <a:latin typeface="Arial"/>
                <a:cs typeface="Arial"/>
              </a:rPr>
              <a:t>a</a:t>
            </a:r>
            <a:r>
              <a:rPr dirty="0" sz="1600" spc="-185" b="1">
                <a:latin typeface="Arial"/>
                <a:cs typeface="Arial"/>
              </a:rPr>
              <a:t>v</a:t>
            </a:r>
            <a:r>
              <a:rPr dirty="0" sz="1600" spc="-170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200" b="1">
                <a:latin typeface="Arial"/>
                <a:cs typeface="Arial"/>
              </a:rPr>
              <a:t>X</a:t>
            </a:r>
            <a:r>
              <a:rPr dirty="0" sz="1600" spc="-5" b="1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algn="just" marL="1003300">
              <a:lnSpc>
                <a:spcPct val="100000"/>
              </a:lnSpc>
              <a:spcBef>
                <a:spcPts val="380"/>
              </a:spcBef>
            </a:pPr>
            <a:r>
              <a:rPr dirty="0" sz="1000" spc="-20">
                <a:latin typeface="Palatino Linotype"/>
                <a:cs typeface="Palatino Linotype"/>
              </a:rPr>
              <a:t>With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many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types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Typically,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they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endParaRPr sz="1000">
              <a:latin typeface="Palatino Linotype"/>
              <a:cs typeface="Palatino Linotype"/>
            </a:endParaRPr>
          </a:p>
          <a:p>
            <a:pPr algn="just" marL="1002665" marR="14287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network-aware applications that </a:t>
            </a:r>
            <a:r>
              <a:rPr dirty="0" sz="1000" spc="-10">
                <a:latin typeface="Palatino Linotype"/>
                <a:cs typeface="Palatino Linotype"/>
              </a:rPr>
              <a:t>are </a:t>
            </a:r>
            <a:r>
              <a:rPr dirty="0" sz="1000" spc="-5">
                <a:latin typeface="Palatino Linotype"/>
                <a:cs typeface="Palatino Linotype"/>
              </a:rPr>
              <a:t>deployed </a:t>
            </a:r>
            <a:r>
              <a:rPr dirty="0" sz="1000" spc="-10">
                <a:latin typeface="Palatino Linotype"/>
                <a:cs typeface="Palatino Linotype"/>
              </a:rPr>
              <a:t>across </a:t>
            </a:r>
            <a:r>
              <a:rPr dirty="0" sz="1000" spc="-5">
                <a:latin typeface="Palatino Linotype"/>
                <a:cs typeface="Palatino Linotype"/>
              </a:rPr>
              <a:t>multiple platforms and display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 in a high-performance modern user interface that features audio, video,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graphics,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animation.</a:t>
            </a:r>
            <a:endParaRPr sz="1000">
              <a:latin typeface="Palatino Linotype"/>
              <a:cs typeface="Palatino Linotype"/>
            </a:endParaRPr>
          </a:p>
          <a:p>
            <a:pPr algn="just" marL="1002665" marR="158750">
              <a:lnSpc>
                <a:spcPct val="100000"/>
              </a:lnSpc>
              <a:spcBef>
                <a:spcPts val="600"/>
              </a:spcBef>
            </a:pPr>
            <a:r>
              <a:rPr dirty="0" sz="1000" spc="-2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Table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1–1 </a:t>
            </a:r>
            <a:r>
              <a:rPr dirty="0" sz="1000" spc="-5">
                <a:latin typeface="Palatino Linotype"/>
                <a:cs typeface="Palatino Linotype"/>
              </a:rPr>
              <a:t>shows images of a few of the sample JavaFX applications that </a:t>
            </a:r>
            <a:r>
              <a:rPr dirty="0" sz="1000" spc="-10">
                <a:latin typeface="Palatino Linotype"/>
                <a:cs typeface="Palatino Linotype"/>
              </a:rPr>
              <a:t>are </a:t>
            </a:r>
            <a:r>
              <a:rPr dirty="0" sz="1000" spc="-5">
                <a:latin typeface="Palatino Linotype"/>
                <a:cs typeface="Palatino Linotype"/>
              </a:rPr>
              <a:t>included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 spc="-10">
                <a:latin typeface="Palatino Linotype"/>
                <a:cs typeface="Palatino Linotype"/>
              </a:rPr>
              <a:t>8.</a:t>
            </a:r>
            <a:r>
              <a:rPr dirty="0" sz="1000" spc="-10" i="1">
                <a:latin typeface="Palatino Linotype"/>
                <a:cs typeface="Palatino Linotype"/>
              </a:rPr>
              <a:t>n</a:t>
            </a:r>
            <a:r>
              <a:rPr dirty="0" sz="1000" spc="5" i="1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release.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3364" y="9493250"/>
            <a:ext cx="1189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 MT"/>
                <a:cs typeface="Arial MT"/>
              </a:rPr>
              <a:t>JavaFX </a:t>
            </a:r>
            <a:r>
              <a:rPr dirty="0" sz="900" spc="-5">
                <a:latin typeface="Arial MT"/>
                <a:cs typeface="Arial MT"/>
              </a:rPr>
              <a:t>Overview</a:t>
            </a:r>
            <a:r>
              <a:rPr dirty="0" sz="900" spc="60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1-3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786120" cy="3162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14">
                <a:latin typeface="Arial MT"/>
                <a:cs typeface="Arial MT"/>
              </a:rPr>
              <a:t>H</a:t>
            </a:r>
            <a:r>
              <a:rPr dirty="0" sz="950" spc="-90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w</a:t>
            </a:r>
            <a:r>
              <a:rPr dirty="0" sz="950" spc="-130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I</a:t>
            </a:r>
            <a:r>
              <a:rPr dirty="0" sz="950" spc="-55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u</a:t>
            </a:r>
            <a:r>
              <a:rPr dirty="0" sz="950" spc="-5">
                <a:latin typeface="Arial MT"/>
                <a:cs typeface="Arial MT"/>
              </a:rPr>
              <a:t>n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a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S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130">
                <a:latin typeface="Arial MT"/>
                <a:cs typeface="Arial MT"/>
              </a:rPr>
              <a:t>m</a:t>
            </a:r>
            <a:r>
              <a:rPr dirty="0" sz="950" spc="-85">
                <a:latin typeface="Arial MT"/>
                <a:cs typeface="Arial MT"/>
              </a:rPr>
              <a:t>p</a:t>
            </a:r>
            <a:r>
              <a:rPr dirty="0" sz="950" spc="-30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p</a:t>
            </a:r>
            <a:r>
              <a:rPr dirty="0" sz="950" spc="-85">
                <a:latin typeface="Arial MT"/>
                <a:cs typeface="Arial MT"/>
              </a:rPr>
              <a:t>p</a:t>
            </a:r>
            <a:r>
              <a:rPr dirty="0" sz="950" spc="-30">
                <a:latin typeface="Arial MT"/>
                <a:cs typeface="Arial MT"/>
              </a:rPr>
              <a:t>li</a:t>
            </a:r>
            <a:r>
              <a:rPr dirty="0" sz="950" spc="-75">
                <a:latin typeface="Arial MT"/>
                <a:cs typeface="Arial MT"/>
              </a:rPr>
              <a:t>c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30">
                <a:latin typeface="Arial MT"/>
                <a:cs typeface="Arial MT"/>
              </a:rPr>
              <a:t>i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85">
                <a:latin typeface="Arial MT"/>
                <a:cs typeface="Arial MT"/>
              </a:rPr>
              <a:t>n?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L="996315">
              <a:lnSpc>
                <a:spcPct val="100000"/>
              </a:lnSpc>
              <a:spcBef>
                <a:spcPts val="5"/>
              </a:spcBef>
              <a:tabLst>
                <a:tab pos="1651635" algn="l"/>
              </a:tabLst>
            </a:pPr>
            <a:r>
              <a:rPr dirty="0" sz="900" spc="-20" b="1" i="1">
                <a:latin typeface="Arial"/>
                <a:cs typeface="Arial"/>
              </a:rPr>
              <a:t>Table</a:t>
            </a:r>
            <a:r>
              <a:rPr dirty="0" sz="900" spc="-5" b="1" i="1">
                <a:latin typeface="Arial"/>
                <a:cs typeface="Arial"/>
              </a:rPr>
              <a:t> 1–1	Sample</a:t>
            </a:r>
            <a:r>
              <a:rPr dirty="0" sz="900" spc="-2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JavaFX</a:t>
            </a:r>
            <a:r>
              <a:rPr dirty="0" sz="900" spc="-2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Applications</a:t>
            </a:r>
            <a:endParaRPr sz="900">
              <a:latin typeface="Arial"/>
              <a:cs typeface="Arial"/>
            </a:endParaRPr>
          </a:p>
          <a:p>
            <a:pPr marL="996315">
              <a:lnSpc>
                <a:spcPct val="100000"/>
              </a:lnSpc>
              <a:spcBef>
                <a:spcPts val="620"/>
              </a:spcBef>
              <a:tabLst>
                <a:tab pos="2519045" algn="l"/>
              </a:tabLst>
            </a:pPr>
            <a:r>
              <a:rPr dirty="0" sz="900" spc="-5" b="1">
                <a:latin typeface="Arial"/>
                <a:cs typeface="Arial"/>
              </a:rPr>
              <a:t>Sample Application	Description</a:t>
            </a:r>
            <a:endParaRPr sz="900">
              <a:latin typeface="Arial"/>
              <a:cs typeface="Arial"/>
            </a:endParaRPr>
          </a:p>
          <a:p>
            <a:pPr marL="2520315">
              <a:lnSpc>
                <a:spcPct val="100000"/>
              </a:lnSpc>
              <a:spcBef>
                <a:spcPts val="620"/>
              </a:spcBef>
            </a:pPr>
            <a:r>
              <a:rPr dirty="0" sz="900" spc="-5" b="1">
                <a:latin typeface="Palatino Linotype"/>
                <a:cs typeface="Palatino Linotype"/>
              </a:rPr>
              <a:t>JavaFX</a:t>
            </a:r>
            <a:r>
              <a:rPr dirty="0" sz="900" spc="-40" b="1">
                <a:latin typeface="Palatino Linotype"/>
                <a:cs typeface="Palatino Linotype"/>
              </a:rPr>
              <a:t> </a:t>
            </a:r>
            <a:r>
              <a:rPr dirty="0" sz="900" spc="-5" b="1">
                <a:latin typeface="Palatino Linotype"/>
                <a:cs typeface="Palatino Linotype"/>
              </a:rPr>
              <a:t>Ensemble</a:t>
            </a:r>
            <a:r>
              <a:rPr dirty="0" sz="900" spc="-5">
                <a:latin typeface="Palatino Linotype"/>
                <a:cs typeface="Palatino Linotype"/>
              </a:rPr>
              <a:t>8</a:t>
            </a:r>
            <a:endParaRPr sz="900">
              <a:latin typeface="Palatino Linotype"/>
              <a:cs typeface="Palatino Linotype"/>
            </a:endParaRPr>
          </a:p>
          <a:p>
            <a:pPr marL="2520315" marR="5080">
              <a:lnSpc>
                <a:spcPct val="92600"/>
              </a:lnSpc>
              <a:spcBef>
                <a:spcPts val="500"/>
              </a:spcBef>
            </a:pPr>
            <a:r>
              <a:rPr dirty="0" sz="900" spc="-5">
                <a:latin typeface="Palatino Linotype"/>
                <a:cs typeface="Palatino Linotype"/>
              </a:rPr>
              <a:t>Ensemble8 </a:t>
            </a:r>
            <a:r>
              <a:rPr dirty="0" sz="900">
                <a:latin typeface="Palatino Linotype"/>
                <a:cs typeface="Palatino Linotype"/>
              </a:rPr>
              <a:t>is a </a:t>
            </a:r>
            <a:r>
              <a:rPr dirty="0" sz="900" spc="-5">
                <a:latin typeface="Palatino Linotype"/>
                <a:cs typeface="Palatino Linotype"/>
              </a:rPr>
              <a:t>gallery of sample applications that demonstrate </a:t>
            </a:r>
            <a:r>
              <a:rPr dirty="0" sz="900">
                <a:latin typeface="Palatino Linotype"/>
                <a:cs typeface="Palatino Linotype"/>
              </a:rPr>
              <a:t>a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large</a:t>
            </a:r>
            <a:r>
              <a:rPr dirty="0" sz="900" spc="-3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variety</a:t>
            </a:r>
            <a:r>
              <a:rPr dirty="0" sz="900" spc="-3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of</a:t>
            </a:r>
            <a:r>
              <a:rPr dirty="0" sz="900" spc="-2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JavaFX</a:t>
            </a:r>
            <a:r>
              <a:rPr dirty="0" sz="900" spc="-3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features,</a:t>
            </a:r>
            <a:r>
              <a:rPr dirty="0" sz="900" spc="-2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including</a:t>
            </a:r>
            <a:r>
              <a:rPr dirty="0" sz="900" spc="-3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animation,</a:t>
            </a:r>
            <a:r>
              <a:rPr dirty="0" sz="900" spc="-3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charts,</a:t>
            </a:r>
            <a:r>
              <a:rPr dirty="0" sz="900" spc="-3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and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cont</a:t>
            </a:r>
            <a:r>
              <a:rPr dirty="0" sz="900" spc="-15">
                <a:latin typeface="Palatino Linotype"/>
                <a:cs typeface="Palatino Linotype"/>
              </a:rPr>
              <a:t>r</a:t>
            </a:r>
            <a:r>
              <a:rPr dirty="0" sz="900">
                <a:latin typeface="Palatino Linotype"/>
                <a:cs typeface="Palatino Linotype"/>
              </a:rPr>
              <a:t>o</a:t>
            </a:r>
            <a:r>
              <a:rPr dirty="0" sz="900" spc="-5">
                <a:latin typeface="Palatino Linotype"/>
                <a:cs typeface="Palatino Linotype"/>
              </a:rPr>
              <a:t>ls</a:t>
            </a:r>
            <a:r>
              <a:rPr dirty="0" sz="900">
                <a:latin typeface="Palatino Linotype"/>
                <a:cs typeface="Palatino Linotype"/>
              </a:rPr>
              <a:t>.</a:t>
            </a:r>
            <a:r>
              <a:rPr dirty="0" sz="900" spc="-20">
                <a:latin typeface="Palatino Linotype"/>
                <a:cs typeface="Palatino Linotype"/>
              </a:rPr>
              <a:t> </a:t>
            </a:r>
            <a:r>
              <a:rPr dirty="0" sz="900" spc="-85">
                <a:latin typeface="Palatino Linotype"/>
                <a:cs typeface="Palatino Linotype"/>
              </a:rPr>
              <a:t>Y</a:t>
            </a:r>
            <a:r>
              <a:rPr dirty="0" sz="900">
                <a:latin typeface="Palatino Linotype"/>
                <a:cs typeface="Palatino Linotype"/>
              </a:rPr>
              <a:t>o</a:t>
            </a:r>
            <a:r>
              <a:rPr dirty="0" sz="900">
                <a:latin typeface="Palatino Linotype"/>
                <a:cs typeface="Palatino Linotype"/>
              </a:rPr>
              <a:t>u</a:t>
            </a:r>
            <a:r>
              <a:rPr dirty="0" sz="900" spc="-2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ca</a:t>
            </a:r>
            <a:r>
              <a:rPr dirty="0" sz="900">
                <a:latin typeface="Palatino Linotype"/>
                <a:cs typeface="Palatino Linotype"/>
              </a:rPr>
              <a:t>n</a:t>
            </a:r>
            <a:r>
              <a:rPr dirty="0" sz="900" spc="-2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vie</a:t>
            </a:r>
            <a:r>
              <a:rPr dirty="0" sz="900">
                <a:latin typeface="Palatino Linotype"/>
                <a:cs typeface="Palatino Linotype"/>
              </a:rPr>
              <a:t>w</a:t>
            </a:r>
            <a:r>
              <a:rPr dirty="0" sz="900" spc="-2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an</a:t>
            </a:r>
            <a:r>
              <a:rPr dirty="0" sz="900">
                <a:latin typeface="Palatino Linotype"/>
                <a:cs typeface="Palatino Linotype"/>
              </a:rPr>
              <a:t>d</a:t>
            </a:r>
            <a:r>
              <a:rPr dirty="0" sz="900" spc="-2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interac</a:t>
            </a:r>
            <a:r>
              <a:rPr dirty="0" sz="900">
                <a:latin typeface="Palatino Linotype"/>
                <a:cs typeface="Palatino Linotype"/>
              </a:rPr>
              <a:t>t</a:t>
            </a:r>
            <a:r>
              <a:rPr dirty="0" sz="900" spc="-1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wit</a:t>
            </a:r>
            <a:r>
              <a:rPr dirty="0" sz="900">
                <a:latin typeface="Palatino Linotype"/>
                <a:cs typeface="Palatino Linotype"/>
              </a:rPr>
              <a:t>h</a:t>
            </a:r>
            <a:r>
              <a:rPr dirty="0" sz="900" spc="-2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eac</a:t>
            </a:r>
            <a:r>
              <a:rPr dirty="0" sz="900">
                <a:latin typeface="Palatino Linotype"/>
                <a:cs typeface="Palatino Linotype"/>
              </a:rPr>
              <a:t>h</a:t>
            </a:r>
            <a:r>
              <a:rPr dirty="0" sz="900" spc="-2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r</a:t>
            </a:r>
            <a:r>
              <a:rPr dirty="0" sz="900" spc="-5">
                <a:latin typeface="Palatino Linotype"/>
                <a:cs typeface="Palatino Linotype"/>
              </a:rPr>
              <a:t>unnin</a:t>
            </a:r>
            <a:r>
              <a:rPr dirty="0" sz="900">
                <a:latin typeface="Palatino Linotype"/>
                <a:cs typeface="Palatino Linotype"/>
              </a:rPr>
              <a:t>g</a:t>
            </a:r>
            <a:r>
              <a:rPr dirty="0" sz="900" spc="-2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sa</a:t>
            </a:r>
            <a:r>
              <a:rPr dirty="0" sz="900">
                <a:latin typeface="Palatino Linotype"/>
                <a:cs typeface="Palatino Linotype"/>
              </a:rPr>
              <a:t>m</a:t>
            </a:r>
            <a:r>
              <a:rPr dirty="0" sz="900" spc="-5">
                <a:latin typeface="Palatino Linotype"/>
                <a:cs typeface="Palatino Linotype"/>
              </a:rPr>
              <a:t>pl</a:t>
            </a:r>
            <a:r>
              <a:rPr dirty="0" sz="900" spc="-5">
                <a:latin typeface="Palatino Linotype"/>
                <a:cs typeface="Palatino Linotype"/>
              </a:rPr>
              <a:t>e</a:t>
            </a:r>
            <a:r>
              <a:rPr dirty="0" sz="900" spc="-2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on  ALL platforms,</a:t>
            </a:r>
            <a:r>
              <a:rPr dirty="0" sz="900">
                <a:latin typeface="Palatino Linotype"/>
                <a:cs typeface="Palatino Linotype"/>
              </a:rPr>
              <a:t> and </a:t>
            </a:r>
            <a:r>
              <a:rPr dirty="0" sz="900" spc="-5">
                <a:latin typeface="Palatino Linotype"/>
                <a:cs typeface="Palatino Linotype"/>
              </a:rPr>
              <a:t>read its descriptions. </a:t>
            </a:r>
            <a:r>
              <a:rPr dirty="0" sz="900">
                <a:latin typeface="Palatino Linotype"/>
                <a:cs typeface="Palatino Linotype"/>
              </a:rPr>
              <a:t>On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the desktop 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platforms,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you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can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copy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each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sample’s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source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code, adjust the 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properties </a:t>
            </a:r>
            <a:r>
              <a:rPr dirty="0" sz="900">
                <a:latin typeface="Palatino Linotype"/>
                <a:cs typeface="Palatino Linotype"/>
              </a:rPr>
              <a:t>of </a:t>
            </a:r>
            <a:r>
              <a:rPr dirty="0" sz="900" spc="-5">
                <a:latin typeface="Palatino Linotype"/>
                <a:cs typeface="Palatino Linotype"/>
              </a:rPr>
              <a:t>the </a:t>
            </a:r>
            <a:r>
              <a:rPr dirty="0" sz="900">
                <a:latin typeface="Palatino Linotype"/>
                <a:cs typeface="Palatino Linotype"/>
              </a:rPr>
              <a:t>sample </a:t>
            </a:r>
            <a:r>
              <a:rPr dirty="0" sz="900" spc="-5">
                <a:latin typeface="Palatino Linotype"/>
                <a:cs typeface="Palatino Linotype"/>
              </a:rPr>
              <a:t>components </a:t>
            </a:r>
            <a:r>
              <a:rPr dirty="0" sz="900">
                <a:latin typeface="Palatino Linotype"/>
                <a:cs typeface="Palatino Linotype"/>
              </a:rPr>
              <a:t>used in </a:t>
            </a:r>
            <a:r>
              <a:rPr dirty="0" sz="900" spc="-5">
                <a:latin typeface="Palatino Linotype"/>
                <a:cs typeface="Palatino Linotype"/>
              </a:rPr>
              <a:t>several samples, 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and follow links to the relevant API documentation when </a:t>
            </a:r>
            <a:r>
              <a:rPr dirty="0" sz="900" spc="-10">
                <a:latin typeface="Palatino Linotype"/>
                <a:cs typeface="Palatino Linotype"/>
              </a:rPr>
              <a:t>you’re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connected</a:t>
            </a:r>
            <a:r>
              <a:rPr dirty="0" sz="900" spc="-1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to</a:t>
            </a:r>
            <a:r>
              <a:rPr dirty="0" sz="900" spc="-5">
                <a:latin typeface="Palatino Linotype"/>
                <a:cs typeface="Palatino Linotype"/>
              </a:rPr>
              <a:t> the</a:t>
            </a:r>
            <a:r>
              <a:rPr dirty="0" sz="900">
                <a:latin typeface="Palatino Linotype"/>
                <a:cs typeface="Palatino Linotype"/>
              </a:rPr>
              <a:t> Internet.</a:t>
            </a:r>
            <a:endParaRPr sz="900">
              <a:latin typeface="Palatino Linotype"/>
              <a:cs typeface="Palatino Linotype"/>
            </a:endParaRPr>
          </a:p>
          <a:p>
            <a:pPr marL="2520315">
              <a:lnSpc>
                <a:spcPct val="100000"/>
              </a:lnSpc>
              <a:spcBef>
                <a:spcPts val="420"/>
              </a:spcBef>
            </a:pPr>
            <a:r>
              <a:rPr dirty="0" sz="900" spc="-5">
                <a:latin typeface="Palatino Linotype"/>
                <a:cs typeface="Palatino Linotype"/>
              </a:rPr>
              <a:t>Ensemble8</a:t>
            </a:r>
            <a:r>
              <a:rPr dirty="0" sz="900" spc="-1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also</a:t>
            </a:r>
            <a:r>
              <a:rPr dirty="0" sz="900" spc="-1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runs</a:t>
            </a:r>
            <a:r>
              <a:rPr dirty="0" sz="900" spc="-1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with</a:t>
            </a:r>
            <a:r>
              <a:rPr dirty="0" sz="900" spc="-1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JavaFX</a:t>
            </a:r>
            <a:r>
              <a:rPr dirty="0" sz="900" spc="-1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for</a:t>
            </a:r>
            <a:r>
              <a:rPr dirty="0" sz="900" spc="-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ARM.</a:t>
            </a:r>
            <a:endParaRPr sz="900">
              <a:latin typeface="Palatino Linotype"/>
              <a:cs typeface="Palatino Linotype"/>
            </a:endParaRPr>
          </a:p>
          <a:p>
            <a:pPr marL="2520315">
              <a:lnSpc>
                <a:spcPct val="100000"/>
              </a:lnSpc>
              <a:spcBef>
                <a:spcPts val="620"/>
              </a:spcBef>
            </a:pPr>
            <a:r>
              <a:rPr dirty="0" sz="900" spc="-5" b="1">
                <a:latin typeface="Palatino Linotype"/>
                <a:cs typeface="Palatino Linotype"/>
              </a:rPr>
              <a:t>Modena</a:t>
            </a:r>
            <a:endParaRPr sz="900">
              <a:latin typeface="Palatino Linotype"/>
              <a:cs typeface="Palatino Linotype"/>
            </a:endParaRPr>
          </a:p>
          <a:p>
            <a:pPr marL="2520315" marR="25400" indent="27940">
              <a:lnSpc>
                <a:spcPct val="92600"/>
              </a:lnSpc>
              <a:spcBef>
                <a:spcPts val="500"/>
              </a:spcBef>
            </a:pPr>
            <a:r>
              <a:rPr dirty="0" sz="900" spc="-5">
                <a:latin typeface="Palatino Linotype"/>
                <a:cs typeface="Palatino Linotype"/>
              </a:rPr>
              <a:t>Modena is </a:t>
            </a:r>
            <a:r>
              <a:rPr dirty="0" sz="900">
                <a:latin typeface="Palatino Linotype"/>
                <a:cs typeface="Palatino Linotype"/>
              </a:rPr>
              <a:t>a </a:t>
            </a:r>
            <a:r>
              <a:rPr dirty="0" sz="900" spc="-5">
                <a:latin typeface="Palatino Linotype"/>
                <a:cs typeface="Palatino Linotype"/>
              </a:rPr>
              <a:t>sample application that demonstrates the look and 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feel of UI components using the Modena theme. It gives you the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option </a:t>
            </a:r>
            <a:r>
              <a:rPr dirty="0" sz="900" spc="-5">
                <a:latin typeface="Palatino Linotype"/>
                <a:cs typeface="Palatino Linotype"/>
              </a:rPr>
              <a:t>to </a:t>
            </a:r>
            <a:r>
              <a:rPr dirty="0" sz="900">
                <a:latin typeface="Palatino Linotype"/>
                <a:cs typeface="Palatino Linotype"/>
              </a:rPr>
              <a:t>contrast </a:t>
            </a:r>
            <a:r>
              <a:rPr dirty="0" sz="900" spc="-5">
                <a:latin typeface="Palatino Linotype"/>
                <a:cs typeface="Palatino Linotype"/>
              </a:rPr>
              <a:t>Modena and Caspian </a:t>
            </a:r>
            <a:r>
              <a:rPr dirty="0" sz="900">
                <a:latin typeface="Palatino Linotype"/>
                <a:cs typeface="Palatino Linotype"/>
              </a:rPr>
              <a:t>themes, and </a:t>
            </a:r>
            <a:r>
              <a:rPr dirty="0" sz="900" spc="-5">
                <a:latin typeface="Palatino Linotype"/>
                <a:cs typeface="Palatino Linotype"/>
              </a:rPr>
              <a:t>explore 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various</a:t>
            </a:r>
            <a:r>
              <a:rPr dirty="0" sz="900" spc="-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aspects</a:t>
            </a:r>
            <a:r>
              <a:rPr dirty="0" sz="900">
                <a:latin typeface="Palatino Linotype"/>
                <a:cs typeface="Palatino Linotype"/>
              </a:rPr>
              <a:t> of</a:t>
            </a:r>
            <a:r>
              <a:rPr dirty="0" sz="900" spc="-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these</a:t>
            </a:r>
            <a:r>
              <a:rPr dirty="0" sz="900" spc="-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themes.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4226298"/>
            <a:ext cx="5752465" cy="542988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526665">
              <a:lnSpc>
                <a:spcPct val="100000"/>
              </a:lnSpc>
              <a:spcBef>
                <a:spcPts val="520"/>
              </a:spcBef>
            </a:pPr>
            <a:r>
              <a:rPr dirty="0" sz="900" spc="-5" b="1">
                <a:latin typeface="Palatino Linotype"/>
                <a:cs typeface="Palatino Linotype"/>
              </a:rPr>
              <a:t>3D</a:t>
            </a:r>
            <a:r>
              <a:rPr dirty="0" sz="900" spc="-40" b="1">
                <a:latin typeface="Palatino Linotype"/>
                <a:cs typeface="Palatino Linotype"/>
              </a:rPr>
              <a:t> </a:t>
            </a:r>
            <a:r>
              <a:rPr dirty="0" sz="900" spc="-15" b="1">
                <a:latin typeface="Palatino Linotype"/>
                <a:cs typeface="Palatino Linotype"/>
              </a:rPr>
              <a:t>Viewer</a:t>
            </a:r>
            <a:endParaRPr sz="900">
              <a:latin typeface="Palatino Linotype"/>
              <a:cs typeface="Palatino Linotype"/>
            </a:endParaRPr>
          </a:p>
          <a:p>
            <a:pPr marL="2526665" marR="10795">
              <a:lnSpc>
                <a:spcPct val="92700"/>
              </a:lnSpc>
              <a:spcBef>
                <a:spcPts val="495"/>
              </a:spcBef>
            </a:pPr>
            <a:r>
              <a:rPr dirty="0" sz="900" spc="-10">
                <a:latin typeface="Palatino Linotype"/>
                <a:cs typeface="Palatino Linotype"/>
              </a:rPr>
              <a:t>3DViewer</a:t>
            </a:r>
            <a:r>
              <a:rPr dirty="0" sz="900" spc="-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is</a:t>
            </a:r>
            <a:r>
              <a:rPr dirty="0" sz="900" spc="-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 </a:t>
            </a:r>
            <a:r>
              <a:rPr dirty="0" sz="900" spc="-5">
                <a:latin typeface="Palatino Linotype"/>
                <a:cs typeface="Palatino Linotype"/>
              </a:rPr>
              <a:t>sample application that</a:t>
            </a:r>
            <a:r>
              <a:rPr dirty="0" sz="900">
                <a:latin typeface="Palatino Linotype"/>
                <a:cs typeface="Palatino Linotype"/>
              </a:rPr>
              <a:t> allows</a:t>
            </a:r>
            <a:r>
              <a:rPr dirty="0" sz="900" spc="-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you to </a:t>
            </a:r>
            <a:r>
              <a:rPr dirty="0" sz="900" spc="-5">
                <a:latin typeface="Palatino Linotype"/>
                <a:cs typeface="Palatino Linotype"/>
              </a:rPr>
              <a:t>navigate </a:t>
            </a:r>
            <a:r>
              <a:rPr dirty="0" sz="900">
                <a:latin typeface="Palatino Linotype"/>
                <a:cs typeface="Palatino Linotype"/>
              </a:rPr>
              <a:t> and examine a </a:t>
            </a:r>
            <a:r>
              <a:rPr dirty="0" sz="900" spc="-5">
                <a:latin typeface="Palatino Linotype"/>
                <a:cs typeface="Palatino Linotype"/>
              </a:rPr>
              <a:t>3D </a:t>
            </a:r>
            <a:r>
              <a:rPr dirty="0" sz="900">
                <a:latin typeface="Palatino Linotype"/>
                <a:cs typeface="Palatino Linotype"/>
              </a:rPr>
              <a:t>scene </a:t>
            </a:r>
            <a:r>
              <a:rPr dirty="0" sz="900" spc="-5">
                <a:latin typeface="Palatino Linotype"/>
                <a:cs typeface="Palatino Linotype"/>
              </a:rPr>
              <a:t>with </a:t>
            </a:r>
            <a:r>
              <a:rPr dirty="0" sz="900">
                <a:latin typeface="Palatino Linotype"/>
                <a:cs typeface="Palatino Linotype"/>
              </a:rPr>
              <a:t>a </a:t>
            </a:r>
            <a:r>
              <a:rPr dirty="0" sz="900" spc="-5">
                <a:latin typeface="Palatino Linotype"/>
                <a:cs typeface="Palatino Linotype"/>
              </a:rPr>
              <a:t>mouse </a:t>
            </a:r>
            <a:r>
              <a:rPr dirty="0" sz="900">
                <a:latin typeface="Palatino Linotype"/>
                <a:cs typeface="Palatino Linotype"/>
              </a:rPr>
              <a:t>or a trackpad. </a:t>
            </a:r>
            <a:r>
              <a:rPr dirty="0" sz="900" spc="-10">
                <a:latin typeface="Palatino Linotype"/>
                <a:cs typeface="Palatino Linotype"/>
              </a:rPr>
              <a:t>3DViewer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has</a:t>
            </a:r>
            <a:r>
              <a:rPr dirty="0" sz="900" spc="-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importers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for</a:t>
            </a:r>
            <a:r>
              <a:rPr dirty="0" sz="900">
                <a:latin typeface="Palatino Linotype"/>
                <a:cs typeface="Palatino Linotype"/>
              </a:rPr>
              <a:t> a</a:t>
            </a:r>
            <a:r>
              <a:rPr dirty="0" sz="900" spc="-5">
                <a:latin typeface="Palatino Linotype"/>
                <a:cs typeface="Palatino Linotype"/>
              </a:rPr>
              <a:t> subset of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the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features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in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OBJ and Maya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files.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The</a:t>
            </a:r>
            <a:r>
              <a:rPr dirty="0" sz="900" spc="-5">
                <a:latin typeface="Palatino Linotype"/>
                <a:cs typeface="Palatino Linotype"/>
              </a:rPr>
              <a:t> ability</a:t>
            </a:r>
            <a:r>
              <a:rPr dirty="0" sz="900">
                <a:latin typeface="Palatino Linotype"/>
                <a:cs typeface="Palatino Linotype"/>
              </a:rPr>
              <a:t> to</a:t>
            </a:r>
            <a:r>
              <a:rPr dirty="0" sz="900" spc="-5">
                <a:latin typeface="Palatino Linotype"/>
                <a:cs typeface="Palatino Linotype"/>
              </a:rPr>
              <a:t> import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animation</a:t>
            </a:r>
            <a:r>
              <a:rPr dirty="0" sz="900">
                <a:latin typeface="Palatino Linotype"/>
                <a:cs typeface="Palatino Linotype"/>
              </a:rPr>
              <a:t> is</a:t>
            </a:r>
            <a:r>
              <a:rPr dirty="0" sz="900" spc="-5">
                <a:latin typeface="Palatino Linotype"/>
                <a:cs typeface="Palatino Linotype"/>
              </a:rPr>
              <a:t> also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provided for</a:t>
            </a:r>
            <a:r>
              <a:rPr dirty="0" sz="900">
                <a:latin typeface="Palatino Linotype"/>
                <a:cs typeface="Palatino Linotype"/>
              </a:rPr>
              <a:t> Maya </a:t>
            </a:r>
            <a:r>
              <a:rPr dirty="0" sz="900" spc="-5">
                <a:latin typeface="Palatino Linotype"/>
                <a:cs typeface="Palatino Linotype"/>
              </a:rPr>
              <a:t>files. 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(Note that in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the case of Maya files, </a:t>
            </a:r>
            <a:r>
              <a:rPr dirty="0" sz="900" spc="-10">
                <a:latin typeface="Palatino Linotype"/>
                <a:cs typeface="Palatino Linotype"/>
              </a:rPr>
              <a:t>construction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history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should 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be deleted </a:t>
            </a:r>
            <a:r>
              <a:rPr dirty="0" sz="900">
                <a:latin typeface="Palatino Linotype"/>
                <a:cs typeface="Palatino Linotype"/>
              </a:rPr>
              <a:t>on </a:t>
            </a:r>
            <a:r>
              <a:rPr dirty="0" sz="900" spc="-5">
                <a:latin typeface="Palatino Linotype"/>
                <a:cs typeface="Palatino Linotype"/>
              </a:rPr>
              <a:t>all the objects </a:t>
            </a:r>
            <a:r>
              <a:rPr dirty="0" sz="900">
                <a:latin typeface="Palatino Linotype"/>
                <a:cs typeface="Palatino Linotype"/>
              </a:rPr>
              <a:t>when </a:t>
            </a:r>
            <a:r>
              <a:rPr dirty="0" sz="900" spc="-5">
                <a:latin typeface="Palatino Linotype"/>
                <a:cs typeface="Palatino Linotype"/>
              </a:rPr>
              <a:t>saving </a:t>
            </a:r>
            <a:r>
              <a:rPr dirty="0" sz="900">
                <a:latin typeface="Palatino Linotype"/>
                <a:cs typeface="Palatino Linotype"/>
              </a:rPr>
              <a:t>as</a:t>
            </a:r>
            <a:r>
              <a:rPr dirty="0" sz="900" spc="-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</a:t>
            </a:r>
            <a:r>
              <a:rPr dirty="0" sz="900" spc="-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Maya </a:t>
            </a:r>
            <a:r>
              <a:rPr dirty="0" sz="900" spc="-5">
                <a:latin typeface="Palatino Linotype"/>
                <a:cs typeface="Palatino Linotype"/>
              </a:rPr>
              <a:t>file.)</a:t>
            </a:r>
            <a:endParaRPr sz="900">
              <a:latin typeface="Palatino Linotype"/>
              <a:cs typeface="Palatino Linotype"/>
            </a:endParaRPr>
          </a:p>
          <a:p>
            <a:pPr marL="2526665" marR="5080">
              <a:lnSpc>
                <a:spcPts val="1000"/>
              </a:lnSpc>
              <a:spcBef>
                <a:spcPts val="520"/>
              </a:spcBef>
            </a:pPr>
            <a:r>
              <a:rPr dirty="0" sz="900" spc="-10">
                <a:latin typeface="Palatino Linotype"/>
                <a:cs typeface="Palatino Linotype"/>
              </a:rPr>
              <a:t>3DViewer </a:t>
            </a:r>
            <a:r>
              <a:rPr dirty="0" sz="900" spc="-5">
                <a:latin typeface="Palatino Linotype"/>
                <a:cs typeface="Palatino Linotype"/>
              </a:rPr>
              <a:t>also has the ability to export the contents of the scene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as Java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or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FXML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files.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5" b="1">
                <a:latin typeface="Arial"/>
                <a:cs typeface="Arial"/>
              </a:rPr>
              <a:t>H</a:t>
            </a:r>
            <a:r>
              <a:rPr dirty="0" sz="1600" spc="-204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w</a:t>
            </a:r>
            <a:r>
              <a:rPr dirty="0" sz="1600" spc="-305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</a:t>
            </a:r>
            <a:r>
              <a:rPr dirty="0" sz="1600" spc="-16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260" b="1">
                <a:latin typeface="Arial"/>
                <a:cs typeface="Arial"/>
              </a:rPr>
              <a:t>m</a:t>
            </a:r>
            <a:r>
              <a:rPr dirty="0" sz="1600" spc="-180" b="1">
                <a:latin typeface="Arial"/>
                <a:cs typeface="Arial"/>
              </a:rPr>
              <a:t>p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pp</a:t>
            </a:r>
            <a:r>
              <a:rPr dirty="0" sz="1600" spc="-85" b="1">
                <a:latin typeface="Arial"/>
                <a:cs typeface="Arial"/>
              </a:rPr>
              <a:t>li</a:t>
            </a:r>
            <a:r>
              <a:rPr dirty="0" sz="1600" spc="-165" b="1">
                <a:latin typeface="Arial"/>
                <a:cs typeface="Arial"/>
              </a:rPr>
              <a:t>ca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on?</a:t>
            </a:r>
            <a:endParaRPr sz="1600">
              <a:latin typeface="Arial"/>
              <a:cs typeface="Arial"/>
            </a:endParaRPr>
          </a:p>
          <a:p>
            <a:pPr marL="1003300" marR="93345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steps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explain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download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separate download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 (JDK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8).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Palatino Linotype"/>
              <a:cs typeface="Palatino Linotype"/>
            </a:endParaRPr>
          </a:p>
          <a:p>
            <a:pPr marL="1460500" marR="443865">
              <a:lnSpc>
                <a:spcPct val="100000"/>
              </a:lnSpc>
              <a:spcBef>
                <a:spcPts val="5"/>
              </a:spcBef>
            </a:pPr>
            <a:r>
              <a:rPr dirty="0" sz="950" spc="-10" b="1">
                <a:latin typeface="Arial"/>
                <a:cs typeface="Arial"/>
              </a:rPr>
              <a:t>Note:</a:t>
            </a:r>
            <a:r>
              <a:rPr dirty="0" sz="950" spc="200" b="1">
                <a:latin typeface="Arial"/>
                <a:cs typeface="Arial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need</a:t>
            </a:r>
            <a:r>
              <a:rPr dirty="0" sz="1000">
                <a:latin typeface="Palatino Linotype"/>
                <a:cs typeface="Palatino Linotype"/>
              </a:rPr>
              <a:t> to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runtime libraries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machine.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proceed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steps,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either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install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latest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 the latest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JRE.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1000" spc="-45" b="1">
                <a:latin typeface="Arial"/>
                <a:cs typeface="Arial"/>
              </a:rPr>
              <a:t>To</a:t>
            </a:r>
            <a:r>
              <a:rPr dirty="0" sz="1000" spc="-5" b="1">
                <a:latin typeface="Arial"/>
                <a:cs typeface="Arial"/>
              </a:rPr>
              <a:t> download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and run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the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sample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applications:</a:t>
            </a:r>
            <a:endParaRPr sz="1000">
              <a:latin typeface="Arial"/>
              <a:cs typeface="Arial"/>
            </a:endParaRPr>
          </a:p>
          <a:p>
            <a:pPr marL="1231900" indent="-228600">
              <a:lnSpc>
                <a:spcPct val="100000"/>
              </a:lnSpc>
              <a:spcBef>
                <a:spcPts val="204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Go to the 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 Downloads 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endParaRPr sz="1000">
              <a:latin typeface="Palatino Linotype"/>
              <a:cs typeface="Palatino Linotype"/>
            </a:endParaRPr>
          </a:p>
          <a:p>
            <a:pPr marL="1231900">
              <a:lnSpc>
                <a:spcPct val="100000"/>
              </a:lnSpc>
            </a:pP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http://www.oracle.com/technetwork/java/javase/downloads/</a:t>
            </a:r>
            <a:r>
              <a:rPr dirty="0" sz="1000" spc="-85">
                <a:latin typeface="Palatino Linotype"/>
                <a:cs typeface="Palatino Linotype"/>
                <a:hlinkClick r:id="rId2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2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Scroll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locate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Demos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2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Demos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Download</a:t>
            </a:r>
            <a:r>
              <a:rPr dirty="0" sz="1000" spc="15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page.</a:t>
            </a:r>
            <a:endParaRPr sz="1000">
              <a:latin typeface="Palatino Linotype"/>
              <a:cs typeface="Palatino Linotype"/>
            </a:endParaRPr>
          </a:p>
          <a:p>
            <a:pPr marL="1231900" marR="107314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2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scroll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Demos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2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zip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correct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operating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extract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900" spc="-5" b="1">
                <a:latin typeface="Arial"/>
                <a:cs typeface="Arial"/>
              </a:rPr>
              <a:t>1-4</a:t>
            </a:r>
            <a:r>
              <a:rPr dirty="0" sz="900" spc="62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1028700"/>
            <a:ext cx="4876800" cy="25400"/>
          </a:xfrm>
          <a:custGeom>
            <a:avLst/>
            <a:gdLst/>
            <a:ahLst/>
            <a:cxnLst/>
            <a:rect l="l" t="t" r="r" b="b"/>
            <a:pathLst>
              <a:path w="4876800" h="25400">
                <a:moveTo>
                  <a:pt x="4876800" y="0"/>
                </a:moveTo>
                <a:lnTo>
                  <a:pt x="0" y="0"/>
                </a:lnTo>
                <a:lnTo>
                  <a:pt x="0" y="25146"/>
                </a:lnTo>
                <a:lnTo>
                  <a:pt x="4876800" y="25146"/>
                </a:lnTo>
                <a:lnTo>
                  <a:pt x="487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52600" y="1254252"/>
            <a:ext cx="4876800" cy="6350"/>
          </a:xfrm>
          <a:custGeom>
            <a:avLst/>
            <a:gdLst/>
            <a:ahLst/>
            <a:cxnLst/>
            <a:rect l="l" t="t" r="r" b="b"/>
            <a:pathLst>
              <a:path w="4876800" h="6350">
                <a:moveTo>
                  <a:pt x="4876800" y="0"/>
                </a:moveTo>
                <a:lnTo>
                  <a:pt x="0" y="0"/>
                </a:lnTo>
                <a:lnTo>
                  <a:pt x="0" y="6095"/>
                </a:lnTo>
                <a:lnTo>
                  <a:pt x="4876800" y="6095"/>
                </a:lnTo>
                <a:lnTo>
                  <a:pt x="487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2600" y="5788151"/>
            <a:ext cx="4876800" cy="6350"/>
          </a:xfrm>
          <a:custGeom>
            <a:avLst/>
            <a:gdLst/>
            <a:ahLst/>
            <a:cxnLst/>
            <a:rect l="l" t="t" r="r" b="b"/>
            <a:pathLst>
              <a:path w="4876800" h="6350">
                <a:moveTo>
                  <a:pt x="4876800" y="0"/>
                </a:moveTo>
                <a:lnTo>
                  <a:pt x="0" y="0"/>
                </a:lnTo>
                <a:lnTo>
                  <a:pt x="0" y="6096"/>
                </a:lnTo>
                <a:lnTo>
                  <a:pt x="4876800" y="6096"/>
                </a:lnTo>
                <a:lnTo>
                  <a:pt x="487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9800" y="6716280"/>
            <a:ext cx="3962400" cy="32384"/>
          </a:xfrm>
          <a:custGeom>
            <a:avLst/>
            <a:gdLst/>
            <a:ahLst/>
            <a:cxnLst/>
            <a:rect l="l" t="t" r="r" b="b"/>
            <a:pathLst>
              <a:path w="3962400" h="32384">
                <a:moveTo>
                  <a:pt x="3962400" y="28956"/>
                </a:moveTo>
                <a:lnTo>
                  <a:pt x="0" y="28956"/>
                </a:lnTo>
                <a:lnTo>
                  <a:pt x="0" y="31991"/>
                </a:lnTo>
                <a:lnTo>
                  <a:pt x="3962400" y="31991"/>
                </a:lnTo>
                <a:lnTo>
                  <a:pt x="3962400" y="28956"/>
                </a:lnTo>
                <a:close/>
              </a:path>
              <a:path w="3962400" h="32384">
                <a:moveTo>
                  <a:pt x="3962400" y="0"/>
                </a:moveTo>
                <a:lnTo>
                  <a:pt x="0" y="0"/>
                </a:lnTo>
                <a:lnTo>
                  <a:pt x="0" y="3035"/>
                </a:lnTo>
                <a:lnTo>
                  <a:pt x="3962400" y="3035"/>
                </a:lnTo>
                <a:lnTo>
                  <a:pt x="396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800" y="7461504"/>
            <a:ext cx="3962400" cy="32384"/>
          </a:xfrm>
          <a:custGeom>
            <a:avLst/>
            <a:gdLst/>
            <a:ahLst/>
            <a:cxnLst/>
            <a:rect l="l" t="t" r="r" b="b"/>
            <a:pathLst>
              <a:path w="3962400" h="32384">
                <a:moveTo>
                  <a:pt x="3962400" y="28956"/>
                </a:moveTo>
                <a:lnTo>
                  <a:pt x="0" y="28956"/>
                </a:lnTo>
                <a:lnTo>
                  <a:pt x="0" y="32004"/>
                </a:lnTo>
                <a:lnTo>
                  <a:pt x="3962400" y="32004"/>
                </a:lnTo>
                <a:lnTo>
                  <a:pt x="3962400" y="28956"/>
                </a:lnTo>
                <a:close/>
              </a:path>
              <a:path w="3962400" h="32384">
                <a:moveTo>
                  <a:pt x="3962400" y="0"/>
                </a:moveTo>
                <a:lnTo>
                  <a:pt x="0" y="0"/>
                </a:lnTo>
                <a:lnTo>
                  <a:pt x="0" y="3048"/>
                </a:lnTo>
                <a:lnTo>
                  <a:pt x="3962400" y="3048"/>
                </a:lnTo>
                <a:lnTo>
                  <a:pt x="396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100" y="1485900"/>
            <a:ext cx="1143000" cy="11430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3009900"/>
            <a:ext cx="1143000" cy="11430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3100" y="453390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327913"/>
            <a:ext cx="5892800" cy="8583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70">
                <a:latin typeface="Arial MT"/>
                <a:cs typeface="Arial MT"/>
              </a:rPr>
              <a:t>How</a:t>
            </a:r>
            <a:r>
              <a:rPr dirty="0" sz="950" spc="-130">
                <a:latin typeface="Arial MT"/>
                <a:cs typeface="Arial MT"/>
              </a:rPr>
              <a:t> </a:t>
            </a:r>
            <a:r>
              <a:rPr dirty="0" sz="950" spc="-60">
                <a:latin typeface="Arial MT"/>
                <a:cs typeface="Arial MT"/>
              </a:rPr>
              <a:t>Do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I</a:t>
            </a:r>
            <a:r>
              <a:rPr dirty="0" sz="950" spc="-60">
                <a:latin typeface="Arial MT"/>
                <a:cs typeface="Arial MT"/>
              </a:rPr>
              <a:t> Create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a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75">
                <a:latin typeface="Arial MT"/>
                <a:cs typeface="Arial MT"/>
              </a:rPr>
              <a:t>JavaFX</a:t>
            </a:r>
            <a:r>
              <a:rPr dirty="0" sz="950" spc="-125">
                <a:latin typeface="Arial MT"/>
                <a:cs typeface="Arial MT"/>
              </a:rPr>
              <a:t> </a:t>
            </a:r>
            <a:r>
              <a:rPr dirty="0" sz="950" spc="-65">
                <a:latin typeface="Arial MT"/>
                <a:cs typeface="Arial MT"/>
              </a:rPr>
              <a:t>Application?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231265" marR="505459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85">
                <a:latin typeface="Courier New"/>
                <a:cs typeface="Courier New"/>
              </a:rPr>
              <a:t>javafx-samples-8.x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directory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created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contains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files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samples.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 projects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the samples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java</a:t>
            </a:r>
            <a:r>
              <a:rPr dirty="0" sz="1000" spc="-95">
                <a:latin typeface="Courier New"/>
                <a:cs typeface="Courier New"/>
              </a:rPr>
              <a:t>f</a:t>
            </a:r>
            <a:r>
              <a:rPr dirty="0" sz="1000" spc="-85">
                <a:latin typeface="Courier New"/>
                <a:cs typeface="Courier New"/>
              </a:rPr>
              <a:t>x-samples-</a:t>
            </a:r>
            <a:r>
              <a:rPr dirty="0" sz="1000" spc="-95">
                <a:latin typeface="Courier New"/>
                <a:cs typeface="Courier New"/>
              </a:rPr>
              <a:t>8</a:t>
            </a:r>
            <a:r>
              <a:rPr dirty="0" sz="1000" spc="-85">
                <a:latin typeface="Courier New"/>
                <a:cs typeface="Courier New"/>
              </a:rPr>
              <a:t>.x\src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</a:t>
            </a:r>
            <a:r>
              <a:rPr dirty="0" sz="1000" spc="-5">
                <a:latin typeface="Palatino Linotype"/>
                <a:cs typeface="Palatino Linotype"/>
              </a:rPr>
              <a:t>i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10">
                <a:latin typeface="Palatino Linotype"/>
                <a:cs typeface="Palatino Linotype"/>
              </a:rPr>
              <a:t>ec</a:t>
            </a:r>
            <a:r>
              <a:rPr dirty="0" sz="1000">
                <a:latin typeface="Palatino Linotype"/>
                <a:cs typeface="Palatino Linotype"/>
              </a:rPr>
              <a:t>t</a:t>
            </a:r>
            <a:r>
              <a:rPr dirty="0" sz="1000" spc="-10">
                <a:latin typeface="Palatino Linotype"/>
                <a:cs typeface="Palatino Linotype"/>
              </a:rPr>
              <a:t>or</a:t>
            </a:r>
            <a:r>
              <a:rPr dirty="0" sz="1000" spc="-110">
                <a:latin typeface="Palatino Linotype"/>
                <a:cs typeface="Palatino Linotype"/>
              </a:rPr>
              <a:t>y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dirty="0" sz="900" spc="-5" b="1">
                <a:latin typeface="Arial"/>
                <a:cs typeface="Arial"/>
              </a:rPr>
              <a:t>6.	</a:t>
            </a:r>
            <a:r>
              <a:rPr dirty="0" sz="1000" spc="-5">
                <a:latin typeface="Palatino Linotype"/>
                <a:cs typeface="Palatino Linotype"/>
              </a:rPr>
              <a:t>Double-click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executable file for a sample.</a:t>
            </a:r>
            <a:endParaRPr sz="1000">
              <a:latin typeface="Palatino Linotype"/>
              <a:cs typeface="Palatino Linotype"/>
            </a:endParaRPr>
          </a:p>
          <a:p>
            <a:pPr marL="12319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example,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Ensemble8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pre-built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double-click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endParaRPr sz="1000">
              <a:latin typeface="Palatino Linotype"/>
              <a:cs typeface="Palatino Linotype"/>
            </a:endParaRPr>
          </a:p>
          <a:p>
            <a:pPr marL="1231900">
              <a:lnSpc>
                <a:spcPct val="100000"/>
              </a:lnSpc>
            </a:pPr>
            <a:r>
              <a:rPr dirty="0" sz="1000" spc="-85">
                <a:latin typeface="Courier New"/>
                <a:cs typeface="Courier New"/>
              </a:rPr>
              <a:t>Ense</a:t>
            </a:r>
            <a:r>
              <a:rPr dirty="0" sz="1000" spc="-95">
                <a:latin typeface="Courier New"/>
                <a:cs typeface="Courier New"/>
              </a:rPr>
              <a:t>m</a:t>
            </a:r>
            <a:r>
              <a:rPr dirty="0" sz="1000" spc="-85">
                <a:latin typeface="Courier New"/>
                <a:cs typeface="Courier New"/>
              </a:rPr>
              <a:t>ble8.jar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le.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5" b="1">
                <a:latin typeface="Arial"/>
                <a:cs typeface="Arial"/>
              </a:rPr>
              <a:t>H</a:t>
            </a:r>
            <a:r>
              <a:rPr dirty="0" sz="1600" spc="-204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w</a:t>
            </a:r>
            <a:r>
              <a:rPr dirty="0" sz="1600" spc="-305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</a:t>
            </a:r>
            <a:r>
              <a:rPr dirty="0" sz="1600" spc="-16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00" b="1">
                <a:latin typeface="Arial"/>
                <a:cs typeface="Arial"/>
              </a:rPr>
              <a:t>S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260" b="1">
                <a:latin typeface="Arial"/>
                <a:cs typeface="Arial"/>
              </a:rPr>
              <a:t>m</a:t>
            </a:r>
            <a:r>
              <a:rPr dirty="0" sz="1600" spc="-180" b="1">
                <a:latin typeface="Arial"/>
                <a:cs typeface="Arial"/>
              </a:rPr>
              <a:t>p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215" b="1">
                <a:latin typeface="Arial"/>
                <a:cs typeface="Arial"/>
              </a:rPr>
              <a:t>D</a:t>
            </a:r>
            <a:r>
              <a:rPr dirty="0" sz="1600" spc="-200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1002665" marR="266700">
              <a:lnSpc>
                <a:spcPct val="100000"/>
              </a:lnSpc>
              <a:spcBef>
                <a:spcPts val="384"/>
              </a:spcBef>
            </a:pP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several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5">
                <a:latin typeface="Palatino Linotype"/>
                <a:cs typeface="Palatino Linotype"/>
              </a:rPr>
              <a:t>develop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steps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explain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view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Palatino Linotype"/>
              <a:cs typeface="Palatino Linotype"/>
            </a:endParaRPr>
          </a:p>
          <a:p>
            <a:pPr marL="1002665">
              <a:lnSpc>
                <a:spcPct val="100000"/>
              </a:lnSpc>
            </a:pPr>
            <a:r>
              <a:rPr dirty="0" sz="1000" spc="-45" b="1">
                <a:latin typeface="Arial"/>
                <a:cs typeface="Arial"/>
              </a:rPr>
              <a:t>To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view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and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run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the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sample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source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code in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NetBeans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IDE:</a:t>
            </a:r>
            <a:endParaRPr sz="1000">
              <a:latin typeface="Arial"/>
              <a:cs typeface="Arial"/>
            </a:endParaRPr>
          </a:p>
          <a:p>
            <a:pPr marL="1231900" indent="-228600">
              <a:lnSpc>
                <a:spcPct val="100000"/>
              </a:lnSpc>
              <a:spcBef>
                <a:spcPts val="2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described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above,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extract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files.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7.4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later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load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want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view.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-5">
                <a:latin typeface="Palatino Linotype"/>
                <a:cs typeface="Palatino Linotype"/>
              </a:rPr>
              <a:t>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File </a:t>
            </a:r>
            <a:r>
              <a:rPr dirty="0" sz="1000" spc="-5">
                <a:latin typeface="Palatino Linotype"/>
                <a:cs typeface="Palatino Linotype"/>
              </a:rPr>
              <a:t>menu,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select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Open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Project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lvl="1" marL="1460500" marR="3365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 the </a:t>
            </a:r>
            <a:r>
              <a:rPr dirty="0" sz="1000" spc="-5" b="1">
                <a:latin typeface="Palatino Linotype"/>
                <a:cs typeface="Palatino Linotype"/>
              </a:rPr>
              <a:t>Open Project </a:t>
            </a:r>
            <a:r>
              <a:rPr dirty="0" sz="1000" spc="-5">
                <a:latin typeface="Palatino Linotype"/>
                <a:cs typeface="Palatino Linotype"/>
              </a:rPr>
              <a:t>dialog box, navigate to the directory that lists the samples.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navigation path looks something like this:</a:t>
            </a:r>
            <a:endParaRPr sz="1000">
              <a:latin typeface="Palatino Linotype"/>
              <a:cs typeface="Palatino Linotype"/>
            </a:endParaRPr>
          </a:p>
          <a:p>
            <a:pPr marL="1460500">
              <a:lnSpc>
                <a:spcPct val="100000"/>
              </a:lnSpc>
              <a:spcBef>
                <a:spcPts val="635"/>
              </a:spcBef>
            </a:pPr>
            <a:r>
              <a:rPr dirty="0" sz="900" spc="-85">
                <a:latin typeface="Courier New"/>
                <a:cs typeface="Courier New"/>
              </a:rPr>
              <a:t>..\javafx_samples-8.x-&lt;platform&gt;\javafx-samples-8.x\src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lvl="1" marL="1460500" indent="-228600">
              <a:lnSpc>
                <a:spcPct val="100000"/>
              </a:lnSpc>
              <a:buSzPct val="90000"/>
              <a:buFont typeface="Arial"/>
              <a:buAutoNum type="alphaLcPeriod" startAt="3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Select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sample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want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view.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 startAt="3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5" b="1">
                <a:latin typeface="Palatino Linotype"/>
                <a:cs typeface="Palatino Linotype"/>
              </a:rPr>
              <a:t>Open Project</a:t>
            </a:r>
            <a:r>
              <a:rPr dirty="0" sz="1000" spc="-1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button.</a:t>
            </a:r>
            <a:endParaRPr sz="1000">
              <a:latin typeface="Palatino Linotype"/>
              <a:cs typeface="Palatino Linotype"/>
            </a:endParaRPr>
          </a:p>
          <a:p>
            <a:pPr marL="1231265" marR="508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window,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project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just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opened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select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Run</a:t>
            </a:r>
            <a:r>
              <a:rPr dirty="0" sz="1000" spc="-5">
                <a:latin typeface="Palatino Linotype"/>
                <a:cs typeface="Palatino Linotype"/>
              </a:rPr>
              <a:t>.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Notice the Output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window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updated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sample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deployed.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215" b="1">
                <a:latin typeface="Arial"/>
                <a:cs typeface="Arial"/>
              </a:rPr>
              <a:t>H</a:t>
            </a:r>
            <a:r>
              <a:rPr dirty="0" sz="1600" spc="-204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w</a:t>
            </a:r>
            <a:r>
              <a:rPr dirty="0" sz="1600" spc="-30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</a:t>
            </a:r>
            <a:r>
              <a:rPr dirty="0" sz="1600" spc="-16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ea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J</a:t>
            </a:r>
            <a:r>
              <a:rPr dirty="0" sz="1600" spc="-180" b="1">
                <a:latin typeface="Arial"/>
                <a:cs typeface="Arial"/>
              </a:rPr>
              <a:t>a</a:t>
            </a:r>
            <a:r>
              <a:rPr dirty="0" sz="1600" spc="-185" b="1">
                <a:latin typeface="Arial"/>
                <a:cs typeface="Arial"/>
              </a:rPr>
              <a:t>v</a:t>
            </a:r>
            <a:r>
              <a:rPr dirty="0" sz="1600" spc="-170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5" b="1">
                <a:latin typeface="Arial"/>
                <a:cs typeface="Arial"/>
              </a:rPr>
              <a:t>X</a:t>
            </a:r>
            <a:r>
              <a:rPr dirty="0" sz="1600" spc="-27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pp</a:t>
            </a:r>
            <a:r>
              <a:rPr dirty="0" sz="1600" spc="-85" b="1">
                <a:latin typeface="Arial"/>
                <a:cs typeface="Arial"/>
              </a:rPr>
              <a:t>li</a:t>
            </a:r>
            <a:r>
              <a:rPr dirty="0" sz="1600" spc="-165" b="1">
                <a:latin typeface="Arial"/>
                <a:cs typeface="Arial"/>
              </a:rPr>
              <a:t>ca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on?</a:t>
            </a:r>
            <a:endParaRPr sz="1600">
              <a:latin typeface="Arial"/>
              <a:cs typeface="Arial"/>
            </a:endParaRPr>
          </a:p>
          <a:p>
            <a:pPr marL="1003300" marR="22606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Because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written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favorite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editor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integrated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environment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(IDE)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(such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Eclipse,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IntelliJ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IDEA)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1000" spc="-45" b="1">
                <a:latin typeface="Arial"/>
                <a:cs typeface="Arial"/>
              </a:rPr>
              <a:t>To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create</a:t>
            </a:r>
            <a:r>
              <a:rPr dirty="0" sz="1000" spc="-10" b="1">
                <a:latin typeface="Arial"/>
                <a:cs typeface="Arial"/>
              </a:rPr>
              <a:t> JavaFX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applications:</a:t>
            </a:r>
            <a:endParaRPr sz="1000">
              <a:latin typeface="Arial"/>
              <a:cs typeface="Arial"/>
            </a:endParaRPr>
          </a:p>
          <a:p>
            <a:pPr marL="1231900" marR="34925" indent="-228600">
              <a:lnSpc>
                <a:spcPct val="100000"/>
              </a:lnSpc>
              <a:spcBef>
                <a:spcPts val="204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Go to the 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 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http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: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//www.orac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l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e.com/tech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n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etwork/jav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a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/javase/do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w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nloads/</a:t>
            </a:r>
            <a:r>
              <a:rPr dirty="0" sz="1000" spc="-360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 </a:t>
            </a:r>
            <a:r>
              <a:rPr dirty="0" sz="1000" spc="-5">
                <a:latin typeface="Palatino Linotype"/>
                <a:cs typeface="Palatino Linotype"/>
              </a:rPr>
              <a:t>Oracle®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 8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8.</a:t>
            </a:r>
            <a:r>
              <a:rPr dirty="0" sz="1000" spc="-5" i="1">
                <a:latin typeface="Palatino Linotype"/>
                <a:cs typeface="Palatino Linotype"/>
              </a:rPr>
              <a:t>n</a:t>
            </a:r>
            <a:r>
              <a:rPr dirty="0" sz="1000" i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Links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certified system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configurations and </a:t>
            </a:r>
            <a:r>
              <a:rPr dirty="0" sz="1000" spc="-10">
                <a:latin typeface="Palatino Linotype"/>
                <a:cs typeface="Palatino Linotype"/>
              </a:rPr>
              <a:t>release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notes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 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page..</a:t>
            </a:r>
            <a:endParaRPr sz="1000">
              <a:latin typeface="Palatino Linotype"/>
              <a:cs typeface="Palatino Linotype"/>
            </a:endParaRPr>
          </a:p>
          <a:p>
            <a:pPr marL="1231900" marR="3429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Use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Getting Started with JavaFX Sample Applications </a:t>
            </a:r>
            <a:r>
              <a:rPr dirty="0" sz="1000" spc="-5">
                <a:latin typeface="Palatino Linotype"/>
                <a:cs typeface="Palatino Linotype"/>
              </a:rPr>
              <a:t>to create simple applications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demonstrates how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 sheets,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effects.</a:t>
            </a:r>
            <a:endParaRPr sz="1000">
              <a:latin typeface="Palatino Linotype"/>
              <a:cs typeface="Palatino Linotype"/>
            </a:endParaRPr>
          </a:p>
          <a:p>
            <a:pPr marL="1231900" marR="22352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UI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without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coding.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drag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10">
                <a:latin typeface="Palatino Linotype"/>
                <a:cs typeface="Palatino Linotype"/>
              </a:rPr>
              <a:t>drop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 </a:t>
            </a:r>
            <a:r>
              <a:rPr dirty="0" sz="1000" spc="-10">
                <a:latin typeface="Palatino Linotype"/>
                <a:cs typeface="Palatino Linotype"/>
              </a:rPr>
              <a:t>area,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modify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their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properties, apply style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integrate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resulting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their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 logic.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endParaRPr sz="1000">
              <a:latin typeface="Palatino Linotype"/>
              <a:cs typeface="Palatino Linotype"/>
            </a:endParaRPr>
          </a:p>
          <a:p>
            <a:pPr marL="1460500">
              <a:lnSpc>
                <a:spcPct val="100000"/>
              </a:lnSpc>
            </a:pP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http://www.oracle.com/technetwork/java/javase/downloads/</a:t>
            </a:r>
            <a:r>
              <a:rPr dirty="0" sz="1000" spc="-85">
                <a:latin typeface="Palatino Linotype"/>
                <a:cs typeface="Palatino Linotype"/>
                <a:hlinkClick r:id="rId2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 startAt="2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Follow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Getting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learn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3364" y="9493250"/>
            <a:ext cx="1189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 MT"/>
                <a:cs typeface="Arial MT"/>
              </a:rPr>
              <a:t>JavaFX </a:t>
            </a:r>
            <a:r>
              <a:rPr dirty="0" sz="900" spc="-5">
                <a:latin typeface="Arial MT"/>
                <a:cs typeface="Arial MT"/>
              </a:rPr>
              <a:t>Overview</a:t>
            </a:r>
            <a:r>
              <a:rPr dirty="0" sz="900" spc="60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1-5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2895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70">
                <a:latin typeface="Arial MT"/>
                <a:cs typeface="Arial MT"/>
              </a:rPr>
              <a:t>Resources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1-6</a:t>
            </a:r>
            <a:r>
              <a:rPr dirty="0" sz="900" spc="62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758443"/>
            <a:ext cx="882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70" b="1">
                <a:latin typeface="Arial"/>
                <a:cs typeface="Arial"/>
              </a:rPr>
              <a:t>Resources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9900" y="973480"/>
            <a:ext cx="4493260" cy="1244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resources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learn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technology.</a:t>
            </a:r>
            <a:endParaRPr sz="1000">
              <a:latin typeface="Palatino Linotype"/>
              <a:cs typeface="Palatino Linotype"/>
            </a:endParaRPr>
          </a:p>
          <a:p>
            <a:pPr marL="241300" marR="50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latest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release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SE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at: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http://www.oracle.com/technetwork/java/javase/downloads/</a:t>
            </a:r>
            <a:r>
              <a:rPr dirty="0" sz="1000" spc="-85">
                <a:latin typeface="Palatino Linotype"/>
                <a:cs typeface="Palatino Linotype"/>
                <a:hlinkClick r:id="rId2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Read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Understanding the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JavaFX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Architecture</a:t>
            </a:r>
            <a:r>
              <a:rPr dirty="0" sz="1000" spc="-10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Browse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articles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developers.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1280" y="1332992"/>
            <a:ext cx="3225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1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797" y="9493250"/>
            <a:ext cx="2289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Understanding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the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Architecture</a:t>
            </a:r>
            <a:r>
              <a:rPr dirty="0" sz="900" spc="63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2-1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8583" y="2027936"/>
            <a:ext cx="51454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Understanding</a:t>
            </a:r>
            <a:r>
              <a:rPr dirty="0" spc="-45"/>
              <a:t> </a:t>
            </a:r>
            <a:r>
              <a:rPr dirty="0" spc="-20"/>
              <a:t>the</a:t>
            </a:r>
            <a:r>
              <a:rPr dirty="0" spc="-45"/>
              <a:t> </a:t>
            </a:r>
            <a:r>
              <a:rPr dirty="0" spc="-40"/>
              <a:t>JavaFX</a:t>
            </a:r>
            <a:r>
              <a:rPr dirty="0" spc="-45"/>
              <a:t> </a:t>
            </a:r>
            <a:r>
              <a:rPr dirty="0" spc="-35"/>
              <a:t>Architecture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0900" y="2777138"/>
            <a:ext cx="4871085" cy="42564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chapter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gives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high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level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description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architecture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ecosystem.</a:t>
            </a:r>
            <a:endParaRPr sz="10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2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2–1</a:t>
            </a:r>
            <a:r>
              <a:rPr dirty="0" sz="1000" spc="2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illustrates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architectural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platform.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sections following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diagram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describe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 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parts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interconnect. Below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public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engine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code.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subcomponents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 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high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performance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engine,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called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Prism;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small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efficient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windowing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called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Glass;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engine,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engine.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Although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exposed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publicly,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their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descriptions 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better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understand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Scene</a:t>
            </a:r>
            <a:r>
              <a:rPr dirty="0" sz="1000" spc="-4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Graph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Java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Public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APIs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for JavaFX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Features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Graphics</a:t>
            </a:r>
            <a:r>
              <a:rPr dirty="0" sz="1000" spc="-3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System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Glass</a:t>
            </a:r>
            <a:r>
              <a:rPr dirty="0" sz="1000" spc="-2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Windowing</a:t>
            </a:r>
            <a:r>
              <a:rPr dirty="0" sz="1000" spc="-2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1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Toolkit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Media</a:t>
            </a:r>
            <a:r>
              <a:rPr dirty="0" sz="1000" spc="-30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and</a:t>
            </a:r>
            <a:r>
              <a:rPr dirty="0" sz="1000" spc="-2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Images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9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W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b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C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om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p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o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nen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t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6" action="ppaction://hlinksldjump"/>
              </a:rPr>
              <a:t>CSS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7" action="ppaction://hlinksldjump"/>
              </a:rPr>
              <a:t>UI</a:t>
            </a:r>
            <a:r>
              <a:rPr dirty="0" sz="1000" spc="-40">
                <a:solidFill>
                  <a:srgbClr val="0000CC"/>
                </a:solidFill>
                <a:latin typeface="Palatino Linotype"/>
                <a:cs typeface="Palatino Linotype"/>
                <a:hlinkClick r:id="rId7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7" action="ppaction://hlinksldjump"/>
              </a:rPr>
              <a:t>Controls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8" action="ppaction://hlinksldjump"/>
              </a:rPr>
              <a:t>Layout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2-D</a:t>
            </a:r>
            <a:r>
              <a:rPr dirty="0" sz="1000" spc="-15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and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3-D</a:t>
            </a:r>
            <a:r>
              <a:rPr dirty="0" sz="1000" spc="-15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Transformations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15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Visual</a:t>
            </a:r>
            <a:r>
              <a:rPr dirty="0" sz="1000" spc="-30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9" action="ppaction://hlinksldjump"/>
              </a:rPr>
              <a:t>Effects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 2–1</a:t>
            </a:r>
            <a:r>
              <a:rPr dirty="0" sz="900" spc="65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JavaFX</a:t>
            </a:r>
            <a:r>
              <a:rPr dirty="0" sz="900" spc="-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Architecture</a:t>
            </a:r>
            <a:r>
              <a:rPr dirty="0" sz="900" spc="-5" b="1" i="1">
                <a:latin typeface="Arial"/>
                <a:cs typeface="Arial"/>
              </a:rPr>
              <a:t> Diagram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81326" y="7330827"/>
            <a:ext cx="5200271" cy="1638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791972"/>
            <a:ext cx="4878070" cy="5354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Palatino Linotype"/>
                <a:cs typeface="Palatino Linotype"/>
              </a:rPr>
              <a:t>JavaFX</a:t>
            </a:r>
            <a:r>
              <a:rPr dirty="0" sz="800" spc="-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Getting</a:t>
            </a:r>
            <a:r>
              <a:rPr dirty="0" sz="800" spc="-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Started with</a:t>
            </a:r>
            <a:r>
              <a:rPr dirty="0" sz="800" spc="-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JavaFX, Release</a:t>
            </a:r>
            <a:r>
              <a:rPr dirty="0" sz="800" spc="19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8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800" spc="-5">
                <a:latin typeface="Palatino Linotype"/>
                <a:cs typeface="Palatino Linotype"/>
              </a:rPr>
              <a:t>E50607-02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800" spc="-5">
                <a:latin typeface="Palatino Linotype"/>
                <a:cs typeface="Palatino Linotype"/>
              </a:rPr>
              <a:t>Copyright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©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2008, 2014,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Oracle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35">
                <a:latin typeface="Palatino Linotype"/>
                <a:cs typeface="Palatino Linotype"/>
              </a:rPr>
              <a:t>and/or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its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affiliates.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All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rights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reserved.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800" spc="-5">
                <a:latin typeface="Palatino Linotype"/>
                <a:cs typeface="Palatino Linotype"/>
              </a:rPr>
              <a:t>Contributing</a:t>
            </a:r>
            <a:r>
              <a:rPr dirty="0" sz="800" spc="3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Author:</a:t>
            </a:r>
            <a:r>
              <a:rPr dirty="0" sz="800" spc="295">
                <a:latin typeface="Palatino Linotype"/>
                <a:cs typeface="Palatino Linotype"/>
              </a:rPr>
              <a:t> </a:t>
            </a:r>
            <a:r>
              <a:rPr dirty="0" sz="800" spc="29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Jasper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Potts,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Nancy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Hildebrandt,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Joni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Gordon,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Cindy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Castillo</a:t>
            </a:r>
            <a:endParaRPr sz="800">
              <a:latin typeface="Palatino Linotype"/>
              <a:cs typeface="Palatino Linotype"/>
            </a:endParaRPr>
          </a:p>
          <a:p>
            <a:pPr marL="12700" marR="5080">
              <a:lnSpc>
                <a:spcPts val="900"/>
              </a:lnSpc>
              <a:spcBef>
                <a:spcPts val="715"/>
              </a:spcBef>
            </a:pPr>
            <a:r>
              <a:rPr dirty="0" sz="800" spc="-5">
                <a:latin typeface="Palatino Linotype"/>
                <a:cs typeface="Palatino Linotype"/>
              </a:rPr>
              <a:t>This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related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documentation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provided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under a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license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agreement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containing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restrictions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on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use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disclosure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protected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intellectual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property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laws.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Except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expressly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permitted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your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license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agreement or allowed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25">
                <a:latin typeface="Palatino Linotype"/>
                <a:cs typeface="Palatino Linotype"/>
              </a:rPr>
              <a:t>law,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you may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not use,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20">
                <a:latin typeface="Palatino Linotype"/>
                <a:cs typeface="Palatino Linotype"/>
              </a:rPr>
              <a:t>copy,</a:t>
            </a:r>
            <a:r>
              <a:rPr dirty="0" sz="800" spc="-5">
                <a:latin typeface="Palatino Linotype"/>
                <a:cs typeface="Palatino Linotype"/>
              </a:rPr>
              <a:t> reproduce,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translate, broadcast, </a:t>
            </a:r>
            <a:r>
              <a:rPr dirty="0" sz="800" spc="-15">
                <a:latin typeface="Palatino Linotype"/>
                <a:cs typeface="Palatino Linotype"/>
              </a:rPr>
              <a:t>modify,</a:t>
            </a:r>
            <a:r>
              <a:rPr dirty="0" sz="800" spc="-5">
                <a:latin typeface="Palatino Linotype"/>
                <a:cs typeface="Palatino Linotype"/>
              </a:rPr>
              <a:t> license,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transmit,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distribute,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exhibit,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perform,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publish,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display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part,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form,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by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means.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Reverse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engineering,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disassembly,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decompilation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this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unless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required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law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for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interoperability,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is </a:t>
            </a:r>
            <a:r>
              <a:rPr dirty="0" sz="800" spc="-5">
                <a:latin typeface="Palatino Linotype"/>
                <a:cs typeface="Palatino Linotype"/>
              </a:rPr>
              <a:t> prohibited.</a:t>
            </a:r>
            <a:endParaRPr sz="800">
              <a:latin typeface="Palatino Linotype"/>
              <a:cs typeface="Palatino Linotype"/>
            </a:endParaRPr>
          </a:p>
          <a:p>
            <a:pPr marL="12700" marR="6985">
              <a:lnSpc>
                <a:spcPts val="900"/>
              </a:lnSpc>
              <a:spcBef>
                <a:spcPts val="705"/>
              </a:spcBef>
            </a:pPr>
            <a:r>
              <a:rPr dirty="0" sz="800" spc="-5">
                <a:latin typeface="Palatino Linotype"/>
                <a:cs typeface="Palatino Linotype"/>
              </a:rPr>
              <a:t>The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information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contained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herein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subject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 change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without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notice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not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warranted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error-free.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If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you find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 errors,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please </a:t>
            </a:r>
            <a:r>
              <a:rPr dirty="0" sz="800" spc="-10">
                <a:latin typeface="Palatino Linotype"/>
                <a:cs typeface="Palatino Linotype"/>
              </a:rPr>
              <a:t>report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them to us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writing.</a:t>
            </a:r>
            <a:endParaRPr sz="800">
              <a:latin typeface="Palatino Linotype"/>
              <a:cs typeface="Palatino Linotype"/>
            </a:endParaRPr>
          </a:p>
          <a:p>
            <a:pPr marL="12700" marR="101600" indent="-635">
              <a:lnSpc>
                <a:spcPts val="900"/>
              </a:lnSpc>
              <a:spcBef>
                <a:spcPts val="700"/>
              </a:spcBef>
            </a:pPr>
            <a:r>
              <a:rPr dirty="0" sz="800" spc="-5">
                <a:latin typeface="Palatino Linotype"/>
                <a:cs typeface="Palatino Linotype"/>
              </a:rPr>
              <a:t>If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this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related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documentation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that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delivered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U.S.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Government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anyone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licensing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it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on behalf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 U.S.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Government,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 following notice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applicable:</a:t>
            </a:r>
            <a:endParaRPr sz="800">
              <a:latin typeface="Palatino Linotype"/>
              <a:cs typeface="Palatino Linotype"/>
            </a:endParaRPr>
          </a:p>
          <a:p>
            <a:pPr marL="12700" marR="78740">
              <a:lnSpc>
                <a:spcPts val="900"/>
              </a:lnSpc>
              <a:spcBef>
                <a:spcPts val="695"/>
              </a:spcBef>
            </a:pPr>
            <a:r>
              <a:rPr dirty="0" sz="800" spc="-5">
                <a:latin typeface="Palatino Linotype"/>
                <a:cs typeface="Palatino Linotype"/>
              </a:rPr>
              <a:t>U.S.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GOVERNMENT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END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USERS: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Oracle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programs,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including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operating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system,</a:t>
            </a:r>
            <a:r>
              <a:rPr dirty="0" sz="800" spc="2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integrated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software, </a:t>
            </a:r>
            <a:r>
              <a:rPr dirty="0" sz="800" spc="-18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programs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installed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on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hardware,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35">
                <a:latin typeface="Palatino Linotype"/>
                <a:cs typeface="Palatino Linotype"/>
              </a:rPr>
              <a:t>and/or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documentation,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delivered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U.S.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Government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end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users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"commercial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computer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software"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pursuant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applicable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Federal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Acquisition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Regulation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agency-specific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supplemental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regulations.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such, use,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duplication,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disclosure,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modification,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endParaRPr sz="800">
              <a:latin typeface="Palatino Linotype"/>
              <a:cs typeface="Palatino Linotype"/>
            </a:endParaRPr>
          </a:p>
          <a:p>
            <a:pPr marL="12700" marR="6350">
              <a:lnSpc>
                <a:spcPts val="900"/>
              </a:lnSpc>
            </a:pPr>
            <a:r>
              <a:rPr dirty="0" sz="800" spc="-5">
                <a:latin typeface="Palatino Linotype"/>
                <a:cs typeface="Palatino Linotype"/>
              </a:rPr>
              <a:t>adaptation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programs,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including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operating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system,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integrated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software,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programs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installed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on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hardware,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35">
                <a:latin typeface="Palatino Linotype"/>
                <a:cs typeface="Palatino Linotype"/>
              </a:rPr>
              <a:t>and/or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documentation,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shall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subject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license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terms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license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restrictions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applicable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 programs. No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other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rights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 spc="-5">
                <a:latin typeface="Palatino Linotype"/>
                <a:cs typeface="Palatino Linotype"/>
              </a:rPr>
              <a:t> granted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U.S. Government.</a:t>
            </a:r>
            <a:endParaRPr sz="800">
              <a:latin typeface="Palatino Linotype"/>
              <a:cs typeface="Palatino Linotype"/>
            </a:endParaRPr>
          </a:p>
          <a:p>
            <a:pPr marL="12700" marR="88265">
              <a:lnSpc>
                <a:spcPts val="900"/>
              </a:lnSpc>
              <a:spcBef>
                <a:spcPts val="705"/>
              </a:spcBef>
            </a:pPr>
            <a:r>
              <a:rPr dirty="0" sz="800" spc="-5">
                <a:latin typeface="Palatino Linotype"/>
                <a:cs typeface="Palatino Linotype"/>
              </a:rPr>
              <a:t>This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hardware</a:t>
            </a:r>
            <a:r>
              <a:rPr dirty="0" sz="800" spc="-5">
                <a:latin typeface="Palatino Linotype"/>
                <a:cs typeface="Palatino Linotype"/>
              </a:rPr>
              <a:t> is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developed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for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general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use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variety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information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management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applications.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It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not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developed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intended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for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>
                <a:latin typeface="Palatino Linotype"/>
                <a:cs typeface="Palatino Linotype"/>
              </a:rPr>
              <a:t>use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inherently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dangerous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applications,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including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applications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that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may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create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risk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personal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20">
                <a:latin typeface="Palatino Linotype"/>
                <a:cs typeface="Palatino Linotype"/>
              </a:rPr>
              <a:t>injury.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If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you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use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this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hardware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dangerous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applications,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you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shall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responsible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take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all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appropriate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failsafe,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backup,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5">
                <a:latin typeface="Palatino Linotype"/>
                <a:cs typeface="Palatino Linotype"/>
              </a:rPr>
              <a:t>redundancy,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other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measures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ensure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its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safe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use.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Oracle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Corporation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its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affiliates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disclaim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 spc="2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liability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for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damages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caused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by use of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this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hardware</a:t>
            </a:r>
            <a:r>
              <a:rPr dirty="0" sz="800" spc="-5">
                <a:latin typeface="Palatino Linotype"/>
                <a:cs typeface="Palatino Linotype"/>
              </a:rPr>
              <a:t> in dangerous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applications.</a:t>
            </a:r>
            <a:endParaRPr sz="800">
              <a:latin typeface="Palatino Linotype"/>
              <a:cs typeface="Palatino Linotype"/>
            </a:endParaRPr>
          </a:p>
          <a:p>
            <a:pPr marL="12700" marR="12065">
              <a:lnSpc>
                <a:spcPts val="900"/>
              </a:lnSpc>
              <a:spcBef>
                <a:spcPts val="700"/>
              </a:spcBef>
            </a:pPr>
            <a:r>
              <a:rPr dirty="0" sz="800" spc="-5">
                <a:latin typeface="Palatino Linotype"/>
                <a:cs typeface="Palatino Linotype"/>
              </a:rPr>
              <a:t>Oracle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Java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registered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trademarks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Oracle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30">
                <a:latin typeface="Palatino Linotype"/>
                <a:cs typeface="Palatino Linotype"/>
              </a:rPr>
              <a:t>and/or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its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affiliates.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Other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names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may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trademarks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their respective owners.</a:t>
            </a:r>
            <a:endParaRPr sz="800">
              <a:latin typeface="Palatino Linotype"/>
              <a:cs typeface="Palatino Linotype"/>
            </a:endParaRPr>
          </a:p>
          <a:p>
            <a:pPr marL="12700" marR="57785">
              <a:lnSpc>
                <a:spcPts val="900"/>
              </a:lnSpc>
              <a:spcBef>
                <a:spcPts val="705"/>
              </a:spcBef>
            </a:pPr>
            <a:r>
              <a:rPr dirty="0" sz="800" spc="-5">
                <a:latin typeface="Palatino Linotype"/>
                <a:cs typeface="Palatino Linotype"/>
              </a:rPr>
              <a:t>Intel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Intel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Xeon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trademarks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registered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trademarks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Intel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Corporation.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All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20">
                <a:latin typeface="Palatino Linotype"/>
                <a:cs typeface="Palatino Linotype"/>
              </a:rPr>
              <a:t>SPARC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trademarks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used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under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license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trademarks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registered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trademarks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20">
                <a:latin typeface="Palatino Linotype"/>
                <a:cs typeface="Palatino Linotype"/>
              </a:rPr>
              <a:t>SPARC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International,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Inc.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AMD,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Opteron,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AMD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logo,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AMD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Opteron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logo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trademarks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registered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trademarks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Advanced </a:t>
            </a:r>
            <a:r>
              <a:rPr dirty="0" sz="800" spc="-18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Micro Devices. UNIX is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 registered trademark of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The Open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Group.</a:t>
            </a:r>
            <a:endParaRPr sz="800">
              <a:latin typeface="Palatino Linotype"/>
              <a:cs typeface="Palatino Linotype"/>
            </a:endParaRPr>
          </a:p>
          <a:p>
            <a:pPr marL="12700" marR="95250">
              <a:lnSpc>
                <a:spcPts val="900"/>
              </a:lnSpc>
              <a:spcBef>
                <a:spcPts val="695"/>
              </a:spcBef>
            </a:pPr>
            <a:r>
              <a:rPr dirty="0" sz="800" spc="-5">
                <a:latin typeface="Palatino Linotype"/>
                <a:cs typeface="Palatino Linotype"/>
              </a:rPr>
              <a:t>This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software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hardware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documentation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may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provide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access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information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content,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products,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services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from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third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parties.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Oracle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Corporation</a:t>
            </a:r>
            <a:r>
              <a:rPr dirty="0" sz="800">
                <a:latin typeface="Palatino Linotype"/>
                <a:cs typeface="Palatino Linotype"/>
              </a:rPr>
              <a:t> and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its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affiliates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10">
                <a:latin typeface="Palatino Linotype"/>
                <a:cs typeface="Palatino Linotype"/>
              </a:rPr>
              <a:t>are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not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responsible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for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expressly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disclaim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all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warranties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of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kind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with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respect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third-party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content,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products,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services.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Oracle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Corporation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and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its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affiliates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will</a:t>
            </a:r>
            <a:r>
              <a:rPr dirty="0" sz="800" spc="1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not</a:t>
            </a:r>
            <a:r>
              <a:rPr dirty="0" sz="800" spc="1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be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responsible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for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any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loss,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costs,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damages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incurred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due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your 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access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to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 use of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third-party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content, products,</a:t>
            </a:r>
            <a:r>
              <a:rPr dirty="0" sz="800" spc="5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or</a:t>
            </a:r>
            <a:r>
              <a:rPr dirty="0" sz="800">
                <a:latin typeface="Palatino Linotype"/>
                <a:cs typeface="Palatino Linotype"/>
              </a:rPr>
              <a:t> </a:t>
            </a:r>
            <a:r>
              <a:rPr dirty="0" sz="800" spc="-5">
                <a:latin typeface="Palatino Linotype"/>
                <a:cs typeface="Palatino Linotype"/>
              </a:rPr>
              <a:t>services.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327913"/>
            <a:ext cx="5864225" cy="8723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dirty="0" sz="950" spc="-100">
                <a:latin typeface="Arial MT"/>
                <a:cs typeface="Arial MT"/>
              </a:rPr>
              <a:t>S</a:t>
            </a:r>
            <a:r>
              <a:rPr dirty="0" sz="950" spc="-75">
                <a:latin typeface="Arial MT"/>
                <a:cs typeface="Arial MT"/>
              </a:rPr>
              <a:t>c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80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p</a:t>
            </a:r>
            <a:r>
              <a:rPr dirty="0" sz="950" spc="-5">
                <a:latin typeface="Arial MT"/>
                <a:cs typeface="Arial MT"/>
              </a:rPr>
              <a:t>h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165" b="1">
                <a:latin typeface="Arial"/>
                <a:cs typeface="Arial"/>
              </a:rPr>
              <a:t>ce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5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ph</a:t>
            </a:r>
            <a:endParaRPr sz="1600">
              <a:latin typeface="Arial"/>
              <a:cs typeface="Arial"/>
            </a:endParaRPr>
          </a:p>
          <a:p>
            <a:pPr marL="1002665" marR="16510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2–1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constructing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hierarchical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tree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represents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elements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application’s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handle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input and can 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rendered.</a:t>
            </a:r>
            <a:endParaRPr sz="1000">
              <a:latin typeface="Palatino Linotype"/>
              <a:cs typeface="Palatino Linotype"/>
            </a:endParaRPr>
          </a:p>
          <a:p>
            <a:pPr marL="1002665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single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element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called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node.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bounding volume.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With</a:t>
            </a:r>
            <a:r>
              <a:rPr dirty="0" sz="1000" spc="-5">
                <a:latin typeface="Palatino Linotype"/>
                <a:cs typeface="Palatino Linotype"/>
              </a:rPr>
              <a:t> the exception of the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a scene graph,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each node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single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parent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zero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children.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 have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following: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Effects,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blurs </a:t>
            </a:r>
            <a:r>
              <a:rPr dirty="0" sz="1000" spc="-10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shadows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Opacity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15">
                <a:latin typeface="Palatino Linotype"/>
                <a:cs typeface="Palatino Linotype"/>
              </a:rPr>
              <a:t>Transforms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Event handlers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(such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mouse,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key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input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method)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An </a:t>
            </a:r>
            <a:r>
              <a:rPr dirty="0" sz="1000" spc="-5">
                <a:latin typeface="Palatino Linotype"/>
                <a:cs typeface="Palatino Linotype"/>
              </a:rPr>
              <a:t>application-specific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</a:t>
            </a:r>
            <a:endParaRPr sz="1000">
              <a:latin typeface="Palatino Linotype"/>
              <a:cs typeface="Palatino Linotype"/>
            </a:endParaRPr>
          </a:p>
          <a:p>
            <a:pPr algn="just" marL="1003300" marR="21844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Unlike in Swing and Abstract </a:t>
            </a:r>
            <a:r>
              <a:rPr dirty="0" sz="1000" spc="-15">
                <a:latin typeface="Palatino Linotype"/>
                <a:cs typeface="Palatino Linotype"/>
              </a:rPr>
              <a:t>Window </a:t>
            </a:r>
            <a:r>
              <a:rPr dirty="0" sz="1000" spc="-20">
                <a:latin typeface="Palatino Linotype"/>
                <a:cs typeface="Palatino Linotype"/>
              </a:rPr>
              <a:t>Toolkit </a:t>
            </a:r>
            <a:r>
              <a:rPr dirty="0" sz="1000" spc="-15">
                <a:latin typeface="Palatino Linotype"/>
                <a:cs typeface="Palatino Linotype"/>
              </a:rPr>
              <a:t>(AWT), </a:t>
            </a:r>
            <a:r>
              <a:rPr dirty="0" sz="1000" spc="-5">
                <a:latin typeface="Palatino Linotype"/>
                <a:cs typeface="Palatino Linotype"/>
              </a:rPr>
              <a:t>the JavaFX scene graph also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includes the graphics primitives, such </a:t>
            </a:r>
            <a:r>
              <a:rPr dirty="0" sz="1000">
                <a:latin typeface="Palatino Linotype"/>
                <a:cs typeface="Palatino Linotype"/>
              </a:rPr>
              <a:t>as </a:t>
            </a:r>
            <a:r>
              <a:rPr dirty="0" sz="1000" spc="-5">
                <a:latin typeface="Palatino Linotype"/>
                <a:cs typeface="Palatino Linotype"/>
              </a:rPr>
              <a:t>rectangles and text, in addition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5">
                <a:latin typeface="Palatino Linotype"/>
                <a:cs typeface="Palatino Linotype"/>
              </a:rPr>
              <a:t>having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controls, 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containers, images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media.</a:t>
            </a:r>
            <a:endParaRPr sz="1000">
              <a:latin typeface="Palatino Linotype"/>
              <a:cs typeface="Palatino Linotype"/>
            </a:endParaRPr>
          </a:p>
          <a:p>
            <a:pPr marL="1003300" marR="4254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most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simplifies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especially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used.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various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accomplished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quickly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javafx.animation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declarative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XML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 well.</a:t>
            </a:r>
            <a:endParaRPr sz="1000">
              <a:latin typeface="Palatino Linotype"/>
              <a:cs typeface="Palatino Linotype"/>
            </a:endParaRPr>
          </a:p>
          <a:p>
            <a:pPr marL="1003300" marR="323215">
              <a:lnSpc>
                <a:spcPct val="100000"/>
              </a:lnSpc>
              <a:spcBef>
                <a:spcPts val="595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javafx.scene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several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types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as:</a:t>
            </a:r>
            <a:endParaRPr sz="1000">
              <a:latin typeface="Palatino Linotype"/>
              <a:cs typeface="Palatino Linotype"/>
            </a:endParaRPr>
          </a:p>
          <a:p>
            <a:pPr marL="1231265" marR="228600" indent="-228600">
              <a:lnSpc>
                <a:spcPct val="100000"/>
              </a:lnSpc>
              <a:spcBef>
                <a:spcPts val="605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Nodes</a:t>
            </a:r>
            <a:r>
              <a:rPr dirty="0" sz="1000" spc="-5">
                <a:latin typeface="Palatino Linotype"/>
                <a:cs typeface="Palatino Linotype"/>
              </a:rPr>
              <a:t>: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Shapes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(2-D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3-D),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images,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embedded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browser,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charts, groups, and containers</a:t>
            </a:r>
            <a:endParaRPr sz="1000">
              <a:latin typeface="Palatino Linotype"/>
              <a:cs typeface="Palatino Linotype"/>
            </a:endParaRPr>
          </a:p>
          <a:p>
            <a:pPr marL="1231265" marR="7810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State</a:t>
            </a:r>
            <a:r>
              <a:rPr dirty="0" sz="1000" spc="-5">
                <a:latin typeface="Palatino Linotype"/>
                <a:cs typeface="Palatino Linotype"/>
              </a:rPr>
              <a:t>: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Transforms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(positioning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orientation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nodes),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other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 state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endParaRPr sz="1000">
              <a:latin typeface="Palatino Linotype"/>
              <a:cs typeface="Palatino Linotype"/>
            </a:endParaRPr>
          </a:p>
          <a:p>
            <a:pPr marL="1231265" marR="110489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Effects</a:t>
            </a:r>
            <a:r>
              <a:rPr dirty="0" sz="1000" spc="-5">
                <a:latin typeface="Palatino Linotype"/>
                <a:cs typeface="Palatino Linotype"/>
              </a:rPr>
              <a:t>: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Simple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appearance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nodes,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blurs,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shadows,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adjustment</a:t>
            </a:r>
            <a:endParaRPr sz="1000">
              <a:latin typeface="Palatino Linotype"/>
              <a:cs typeface="Palatino Linotype"/>
            </a:endParaRPr>
          </a:p>
          <a:p>
            <a:pPr algn="just" marL="10033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Working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165" b="1">
                <a:latin typeface="Arial"/>
                <a:cs typeface="Arial"/>
              </a:rPr>
              <a:t>J</a:t>
            </a:r>
            <a:r>
              <a:rPr dirty="0" sz="1600" spc="-180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v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00" b="1">
                <a:latin typeface="Arial"/>
                <a:cs typeface="Arial"/>
              </a:rPr>
              <a:t>P</a:t>
            </a:r>
            <a:r>
              <a:rPr dirty="0" sz="1600" spc="-180" b="1">
                <a:latin typeface="Arial"/>
                <a:cs typeface="Arial"/>
              </a:rPr>
              <a:t>ub</a:t>
            </a:r>
            <a:r>
              <a:rPr dirty="0" sz="1600" spc="-85" b="1">
                <a:latin typeface="Arial"/>
                <a:cs typeface="Arial"/>
              </a:rPr>
              <a:t>li</a:t>
            </a:r>
            <a:r>
              <a:rPr dirty="0" sz="1600" spc="-5" b="1">
                <a:latin typeface="Arial"/>
                <a:cs typeface="Arial"/>
              </a:rPr>
              <a:t>c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200" b="1">
                <a:latin typeface="Arial"/>
                <a:cs typeface="Arial"/>
              </a:rPr>
              <a:t>P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25" b="1">
                <a:latin typeface="Arial"/>
                <a:cs typeface="Arial"/>
              </a:rPr>
              <a:t>f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r</a:t>
            </a:r>
            <a:r>
              <a:rPr dirty="0" sz="1600" spc="-195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J</a:t>
            </a:r>
            <a:r>
              <a:rPr dirty="0" sz="1600" spc="-180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v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5" b="1">
                <a:latin typeface="Arial"/>
                <a:cs typeface="Arial"/>
              </a:rPr>
              <a:t>X</a:t>
            </a:r>
            <a:r>
              <a:rPr dirty="0" sz="1600" spc="-275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165" b="1">
                <a:latin typeface="Arial"/>
                <a:cs typeface="Arial"/>
              </a:rPr>
              <a:t>ea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120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  <a:p>
            <a:pPr marL="1003300" marR="7747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architecture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2–1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complete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public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development.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provide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unparalleled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freedom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flexibility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construct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platform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combines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capabilities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comprehensive,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immersive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functionality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 </a:t>
            </a:r>
            <a:r>
              <a:rPr dirty="0" sz="1000" spc="-5">
                <a:latin typeface="Palatino Linotype"/>
                <a:cs typeface="Palatino Linotype"/>
              </a:rPr>
              <a:t>intuitive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comprehensive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one-stop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development environment. These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features:</a:t>
            </a:r>
            <a:endParaRPr sz="1000">
              <a:latin typeface="Palatino Linotype"/>
              <a:cs typeface="Palatino Linotype"/>
            </a:endParaRPr>
          </a:p>
          <a:p>
            <a:pPr marL="1231900" marR="67627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Allow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powerful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generics,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annotations,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multithreading,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Lamda Expressions (introduced in 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 8).</a:t>
            </a:r>
            <a:endParaRPr sz="1000">
              <a:latin typeface="Palatino Linotype"/>
              <a:cs typeface="Palatino Linotype"/>
            </a:endParaRPr>
          </a:p>
          <a:p>
            <a:pPr marL="1231900" marR="12065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Make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easier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Web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>
                <a:latin typeface="Palatino Linotype"/>
                <a:cs typeface="Palatino Linotype"/>
              </a:rPr>
              <a:t> 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other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JVM-based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dynamic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languages, such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</a:t>
            </a:r>
            <a:r>
              <a:rPr dirty="0" sz="1000" spc="-10">
                <a:latin typeface="Palatino Linotype"/>
                <a:cs typeface="Palatino Linotype"/>
              </a:rPr>
              <a:t>Groovy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JavaScript.</a:t>
            </a:r>
            <a:endParaRPr sz="1000">
              <a:latin typeface="Palatino Linotype"/>
              <a:cs typeface="Palatino Linotype"/>
            </a:endParaRPr>
          </a:p>
          <a:p>
            <a:pPr marL="1231900" marR="4762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Allow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other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 languages,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>
                <a:latin typeface="Palatino Linotype"/>
                <a:cs typeface="Palatino Linotype"/>
              </a:rPr>
              <a:t> as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Groovy,</a:t>
            </a:r>
            <a:r>
              <a:rPr dirty="0" sz="1000" spc="-5">
                <a:latin typeface="Palatino Linotype"/>
                <a:cs typeface="Palatino Linotype"/>
              </a:rPr>
              <a:t>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writing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large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complex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applications.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2-2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327913"/>
            <a:ext cx="5896610" cy="932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75">
                <a:latin typeface="Arial MT"/>
                <a:cs typeface="Arial MT"/>
              </a:rPr>
              <a:t>s</a:t>
            </a:r>
            <a:r>
              <a:rPr dirty="0" sz="950" spc="-5">
                <a:latin typeface="Arial MT"/>
                <a:cs typeface="Arial MT"/>
              </a:rPr>
              <a:t>s</a:t>
            </a:r>
            <a:r>
              <a:rPr dirty="0" sz="950" spc="-100">
                <a:latin typeface="Arial MT"/>
                <a:cs typeface="Arial MT"/>
              </a:rPr>
              <a:t> </a:t>
            </a: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5">
                <a:latin typeface="Arial MT"/>
                <a:cs typeface="Arial MT"/>
              </a:rPr>
              <a:t>nd</a:t>
            </a:r>
            <a:r>
              <a:rPr dirty="0" sz="950" spc="-90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w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0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g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85">
                <a:latin typeface="Arial MT"/>
                <a:cs typeface="Arial MT"/>
              </a:rPr>
              <a:t>T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75">
                <a:latin typeface="Arial MT"/>
                <a:cs typeface="Arial MT"/>
              </a:rPr>
              <a:t>k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5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231900" marR="161290" indent="-228600">
              <a:lnSpc>
                <a:spcPct val="100000"/>
              </a:lnSpc>
              <a:spcBef>
                <a:spcPts val="5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Allow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binding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high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performance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lazy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binding,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binding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expressions,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bound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sequence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expressions,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partial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bind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reevaluation.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Alternative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(like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Groovy)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binding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library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introduce</a:t>
            </a:r>
            <a:r>
              <a:rPr dirty="0" sz="1000" spc="-5">
                <a:latin typeface="Palatino Linotype"/>
                <a:cs typeface="Palatino Linotype"/>
              </a:rPr>
              <a:t> binding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syntax similar to 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Script.</a:t>
            </a:r>
            <a:endParaRPr sz="1000">
              <a:latin typeface="Palatino Linotype"/>
              <a:cs typeface="Palatino Linotype"/>
            </a:endParaRPr>
          </a:p>
          <a:p>
            <a:pPr marL="1231900" marR="3937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Extend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collections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library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5">
                <a:latin typeface="Palatino Linotype"/>
                <a:cs typeface="Palatino Linotype"/>
              </a:rPr>
              <a:t>include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observable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lists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maps,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wire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data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models, observe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those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data models,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update the corresponding UI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accordingly.</a:t>
            </a:r>
            <a:endParaRPr sz="1000">
              <a:latin typeface="Palatino Linotype"/>
              <a:cs typeface="Palatino Linotype"/>
            </a:endParaRPr>
          </a:p>
          <a:p>
            <a:pPr marL="1003300" marR="13144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programming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model</a:t>
            </a:r>
            <a:r>
              <a:rPr dirty="0" sz="1000" spc="-10">
                <a:latin typeface="Palatino Linotype"/>
                <a:cs typeface="Palatino Linotype"/>
              </a:rPr>
              <a:t> are</a:t>
            </a:r>
            <a:r>
              <a:rPr dirty="0" sz="1000" spc="-5">
                <a:latin typeface="Palatino Linotype"/>
                <a:cs typeface="Palatino Linotype"/>
              </a:rPr>
              <a:t> 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continuation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1.x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product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Most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APIs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ported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directly</a:t>
            </a:r>
            <a:r>
              <a:rPr dirty="0" sz="1000">
                <a:latin typeface="Palatino Linotype"/>
                <a:cs typeface="Palatino Linotype"/>
              </a:rPr>
              <a:t> to </a:t>
            </a:r>
            <a:r>
              <a:rPr dirty="0" sz="1000" spc="-5">
                <a:latin typeface="Palatino Linotype"/>
                <a:cs typeface="Palatino Linotype"/>
              </a:rPr>
              <a:t>Java.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along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many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other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 been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improved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simplified based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feedback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received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1.x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release.</a:t>
            </a:r>
            <a:r>
              <a:rPr dirty="0" sz="1000" spc="-5">
                <a:latin typeface="Palatino Linotype"/>
                <a:cs typeface="Palatino Linotype"/>
              </a:rPr>
              <a:t> JavaFX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relies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standards,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styling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ARIA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accessibility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specifications.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additional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standards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review.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120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ph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65" b="1">
                <a:latin typeface="Arial"/>
                <a:cs typeface="Arial"/>
              </a:rPr>
              <a:t>c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00" b="1">
                <a:latin typeface="Arial"/>
                <a:cs typeface="Arial"/>
              </a:rPr>
              <a:t>S</a:t>
            </a:r>
            <a:r>
              <a:rPr dirty="0" sz="1600" spc="-165" b="1">
                <a:latin typeface="Arial"/>
                <a:cs typeface="Arial"/>
              </a:rPr>
              <a:t>ys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marL="1003300" marR="38735">
              <a:lnSpc>
                <a:spcPct val="100000"/>
              </a:lnSpc>
              <a:spcBef>
                <a:spcPts val="384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blue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2–1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implementation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beneath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layer.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 supports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2-D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3-D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 software rendering when the graphics </a:t>
            </a:r>
            <a:r>
              <a:rPr dirty="0" sz="1000" spc="-10">
                <a:latin typeface="Palatino Linotype"/>
                <a:cs typeface="Palatino Linotype"/>
              </a:rPr>
              <a:t>hardware </a:t>
            </a:r>
            <a:r>
              <a:rPr dirty="0" sz="1000" spc="-5">
                <a:latin typeface="Palatino Linotype"/>
                <a:cs typeface="Palatino Linotype"/>
              </a:rPr>
              <a:t>on a system is insufficient to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 </a:t>
            </a:r>
            <a:r>
              <a:rPr dirty="0" sz="1000" spc="-10">
                <a:latin typeface="Palatino Linotype"/>
                <a:cs typeface="Palatino Linotype"/>
              </a:rPr>
              <a:t>hardware</a:t>
            </a:r>
            <a:r>
              <a:rPr dirty="0" sz="1000" spc="-5">
                <a:latin typeface="Palatino Linotype"/>
                <a:cs typeface="Palatino Linotype"/>
              </a:rPr>
              <a:t> accelerated rendering.</a:t>
            </a: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600"/>
              </a:spcBef>
            </a:pPr>
            <a:r>
              <a:rPr dirty="0" sz="1000" spc="-35">
                <a:latin typeface="Palatino Linotype"/>
                <a:cs typeface="Palatino Linotype"/>
              </a:rPr>
              <a:t>Two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accelerated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pipelines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implemented 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platform:</a:t>
            </a:r>
            <a:endParaRPr sz="1000">
              <a:latin typeface="Palatino Linotype"/>
              <a:cs typeface="Palatino Linotype"/>
            </a:endParaRPr>
          </a:p>
          <a:p>
            <a:pPr marL="1231265" marR="9779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Prism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processes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jobs.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run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hardware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software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renderers,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3-D.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responsible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rasterization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rendering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scenes.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multiple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paths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possible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device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used: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9235">
              <a:lnSpc>
                <a:spcPct val="100000"/>
              </a:lnSpc>
              <a:spcBef>
                <a:spcPts val="600"/>
              </a:spcBef>
              <a:buFont typeface="Palatino Linotype"/>
              <a:buChar char="–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DirectX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9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</a:t>
            </a:r>
            <a:r>
              <a:rPr dirty="0" sz="1000" spc="-15">
                <a:latin typeface="Palatino Linotype"/>
                <a:cs typeface="Palatino Linotype"/>
              </a:rPr>
              <a:t>Windows</a:t>
            </a:r>
            <a:r>
              <a:rPr dirty="0" sz="1000" spc="-5">
                <a:latin typeface="Palatino Linotype"/>
                <a:cs typeface="Palatino Linotype"/>
              </a:rPr>
              <a:t> XP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15">
                <a:latin typeface="Palatino Linotype"/>
                <a:cs typeface="Palatino Linotype"/>
              </a:rPr>
              <a:t>Windows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Vista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Font typeface="Palatino Linotype"/>
              <a:buChar char="–"/>
              <a:tabLst>
                <a:tab pos="1459865" algn="l"/>
                <a:tab pos="14605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DirectX </a:t>
            </a:r>
            <a:r>
              <a:rPr dirty="0" sz="1000" spc="-30">
                <a:latin typeface="Palatino Linotype"/>
                <a:cs typeface="Palatino Linotype"/>
              </a:rPr>
              <a:t>11</a:t>
            </a:r>
            <a:r>
              <a:rPr dirty="0" sz="1000" spc="-5">
                <a:latin typeface="Palatino Linotype"/>
                <a:cs typeface="Palatino Linotype"/>
              </a:rPr>
              <a:t> on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Windows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7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Font typeface="Palatino Linotype"/>
              <a:buChar char="–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OpenGL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Mac,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Linux,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Embedded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Font typeface="Palatino Linotype"/>
              <a:buChar char="–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Software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hardware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acceleration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possible</a:t>
            </a:r>
            <a:endParaRPr sz="1000">
              <a:latin typeface="Palatino Linotype"/>
              <a:cs typeface="Palatino Linotype"/>
            </a:endParaRPr>
          </a:p>
          <a:p>
            <a:pPr marL="1459865" marR="4445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fully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hardware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accelerated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 possible,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software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because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software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already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distributed in</a:t>
            </a:r>
            <a:r>
              <a:rPr dirty="0" sz="1000">
                <a:latin typeface="Palatino Linotype"/>
                <a:cs typeface="Palatino Linotype"/>
              </a:rPr>
              <a:t> all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Runtime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Environments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(JREs).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particularly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important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handling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3-D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However,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performance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is </a:t>
            </a:r>
            <a:r>
              <a:rPr dirty="0" sz="1000" spc="-5">
                <a:latin typeface="Palatino Linotype"/>
                <a:cs typeface="Palatino Linotype"/>
              </a:rPr>
              <a:t> better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hardware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</a:t>
            </a:r>
            <a:r>
              <a:rPr dirty="0" sz="1000" spc="-5">
                <a:latin typeface="Palatino Linotype"/>
                <a:cs typeface="Palatino Linotype"/>
              </a:rPr>
              <a:t> paths </a:t>
            </a:r>
            <a:r>
              <a:rPr dirty="0" sz="1000" spc="-15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used.</a:t>
            </a:r>
            <a:endParaRPr sz="1000">
              <a:latin typeface="Palatino Linotype"/>
              <a:cs typeface="Palatino Linotype"/>
            </a:endParaRPr>
          </a:p>
          <a:p>
            <a:pPr algn="just" marL="1231900" marR="224154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Quantum </a:t>
            </a:r>
            <a:r>
              <a:rPr dirty="0" sz="1000" spc="-20" b="1">
                <a:latin typeface="Palatino Linotype"/>
                <a:cs typeface="Palatino Linotype"/>
              </a:rPr>
              <a:t>Toolkit </a:t>
            </a:r>
            <a:r>
              <a:rPr dirty="0" sz="1000" spc="-5">
                <a:latin typeface="Palatino Linotype"/>
                <a:cs typeface="Palatino Linotype"/>
              </a:rPr>
              <a:t>ties Prism and Glass </a:t>
            </a:r>
            <a:r>
              <a:rPr dirty="0" sz="1000" spc="-10">
                <a:latin typeface="Palatino Linotype"/>
                <a:cs typeface="Palatino Linotype"/>
              </a:rPr>
              <a:t>Windowing </a:t>
            </a:r>
            <a:r>
              <a:rPr dirty="0" sz="1000" spc="-20">
                <a:latin typeface="Palatino Linotype"/>
                <a:cs typeface="Palatino Linotype"/>
              </a:rPr>
              <a:t>Toolkit </a:t>
            </a:r>
            <a:r>
              <a:rPr dirty="0" sz="1000" spc="-5">
                <a:latin typeface="Palatino Linotype"/>
                <a:cs typeface="Palatino Linotype"/>
              </a:rPr>
              <a:t>together and makes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them available to the JavaFX layer above them in the stack. It also manages 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threading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related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rendering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versus events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handling.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165" b="1">
                <a:latin typeface="Arial"/>
                <a:cs typeface="Arial"/>
              </a:rPr>
              <a:t>as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75" b="1">
                <a:latin typeface="Arial"/>
                <a:cs typeface="Arial"/>
              </a:rPr>
              <a:t>W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nd</a:t>
            </a:r>
            <a:r>
              <a:rPr dirty="0" sz="1600" spc="-195" b="1">
                <a:latin typeface="Arial"/>
                <a:cs typeface="Arial"/>
              </a:rPr>
              <a:t>o</a:t>
            </a:r>
            <a:r>
              <a:rPr dirty="0" sz="1600" spc="-229" b="1">
                <a:latin typeface="Arial"/>
                <a:cs typeface="Arial"/>
              </a:rPr>
              <a:t>w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g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280" b="1">
                <a:latin typeface="Arial"/>
                <a:cs typeface="Arial"/>
              </a:rPr>
              <a:t>T</a:t>
            </a:r>
            <a:r>
              <a:rPr dirty="0" sz="1600" spc="-185" b="1">
                <a:latin typeface="Arial"/>
                <a:cs typeface="Arial"/>
              </a:rPr>
              <a:t>o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90" b="1">
                <a:latin typeface="Arial"/>
                <a:cs typeface="Arial"/>
              </a:rPr>
              <a:t>l</a:t>
            </a:r>
            <a:r>
              <a:rPr dirty="0" sz="1600" spc="-165" b="1">
                <a:latin typeface="Arial"/>
                <a:cs typeface="Arial"/>
              </a:rPr>
              <a:t>k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2665" marR="40005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Palatino Linotype"/>
                <a:cs typeface="Palatino Linotype"/>
              </a:rPr>
              <a:t>The Glass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Windowing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Toolkit,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beige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middle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portion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2–1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lowest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level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stack. Its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responsibility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native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operating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services,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managing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windows,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timers,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surfaces.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serves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platform-dependent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connects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native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operating system.</a:t>
            </a:r>
            <a:endParaRPr sz="1000">
              <a:latin typeface="Palatino Linotype"/>
              <a:cs typeface="Palatino Linotype"/>
            </a:endParaRPr>
          </a:p>
          <a:p>
            <a:pPr marL="1002665" marR="374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Glass toolkit is also responsible for managing the event queue. Unlike the Abstract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Window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Toolkit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(AWT),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manages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own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queue,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Glass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toolkit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native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operating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system’s event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queue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functionality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schedule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usage.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unlike </a:t>
            </a:r>
            <a:r>
              <a:rPr dirty="0" sz="1000" spc="-40">
                <a:latin typeface="Palatino Linotype"/>
                <a:cs typeface="Palatino Linotype"/>
              </a:rPr>
              <a:t>AWT,</a:t>
            </a:r>
            <a:r>
              <a:rPr dirty="0" sz="1000" spc="-5">
                <a:latin typeface="Palatino Linotype"/>
                <a:cs typeface="Palatino Linotype"/>
              </a:rPr>
              <a:t> 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Glass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toolkit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AWT,</a:t>
            </a:r>
            <a:r>
              <a:rPr dirty="0" sz="1000" spc="-5">
                <a:latin typeface="Palatino Linotype"/>
                <a:cs typeface="Palatino Linotype"/>
              </a:rPr>
              <a:t>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native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half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AWT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one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level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another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Palatino Linotype"/>
              <a:cs typeface="Palatino Linotype"/>
            </a:endParaRPr>
          </a:p>
          <a:p>
            <a:pPr algn="r" marR="8255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 MT"/>
                <a:cs typeface="Arial MT"/>
              </a:rPr>
              <a:t>Understanding the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Architecture</a:t>
            </a:r>
            <a:r>
              <a:rPr dirty="0" sz="900" spc="63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2-3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327913"/>
            <a:ext cx="5863590" cy="932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dirty="0" sz="950" spc="-130">
                <a:latin typeface="Arial MT"/>
                <a:cs typeface="Arial MT"/>
              </a:rPr>
              <a:t>M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5">
                <a:latin typeface="Arial MT"/>
                <a:cs typeface="Arial MT"/>
              </a:rPr>
              <a:t>a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an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I</a:t>
            </a:r>
            <a:r>
              <a:rPr dirty="0" sz="950" spc="-130">
                <a:latin typeface="Arial MT"/>
                <a:cs typeface="Arial MT"/>
              </a:rPr>
              <a:t>m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g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5"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003300" marR="6286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Palatino Linotype"/>
                <a:cs typeface="Palatino Linotype"/>
              </a:rPr>
              <a:t>thread. 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introduces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issues,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many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resolved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single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 spc="-5">
                <a:latin typeface="Palatino Linotype"/>
                <a:cs typeface="Palatino Linotype"/>
              </a:rPr>
              <a:t> approach.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 spc="-120" b="1">
                <a:latin typeface="Arial"/>
                <a:cs typeface="Arial"/>
              </a:rPr>
              <a:t>Threads</a:t>
            </a:r>
            <a:endParaRPr sz="135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50"/>
              </a:spcBef>
            </a:pPr>
            <a:r>
              <a:rPr dirty="0" sz="1000" spc="-5">
                <a:latin typeface="Palatino Linotype"/>
                <a:cs typeface="Palatino Linotype"/>
              </a:rPr>
              <a:t>The system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runs two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following </a:t>
            </a:r>
            <a:r>
              <a:rPr dirty="0" sz="1000" spc="-10">
                <a:latin typeface="Palatino Linotype"/>
                <a:cs typeface="Palatino Linotype"/>
              </a:rPr>
              <a:t>threads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given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time.</a:t>
            </a:r>
            <a:endParaRPr sz="1000">
              <a:latin typeface="Palatino Linotype"/>
              <a:cs typeface="Palatino Linotype"/>
            </a:endParaRPr>
          </a:p>
          <a:p>
            <a:pPr marL="1231265" marR="32384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JavaFX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application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thread</a:t>
            </a:r>
            <a:r>
              <a:rPr dirty="0" sz="1000" spc="-5">
                <a:latin typeface="Palatino Linotype"/>
                <a:cs typeface="Palatino Linotype"/>
              </a:rPr>
              <a:t>: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primary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“live”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window,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must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accessed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-5">
                <a:latin typeface="Palatino Linotype"/>
                <a:cs typeface="Palatino Linotype"/>
              </a:rPr>
              <a:t> 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manipulated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 thread, but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attached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must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accessed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enables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complex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keeping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'live'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smooth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fast.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different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AWT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Dispatch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 </a:t>
            </a:r>
            <a:r>
              <a:rPr dirty="0" sz="1000" spc="-5">
                <a:latin typeface="Palatino Linotype"/>
                <a:cs typeface="Palatino Linotype"/>
              </a:rPr>
              <a:t> (EDT), so </a:t>
            </a:r>
            <a:r>
              <a:rPr dirty="0" sz="1000" spc="-10">
                <a:latin typeface="Palatino Linotype"/>
                <a:cs typeface="Palatino Linotype"/>
              </a:rPr>
              <a:t>care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must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 taken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into Swing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endParaRPr sz="1000">
              <a:latin typeface="Palatino Linotype"/>
              <a:cs typeface="Palatino Linotype"/>
            </a:endParaRPr>
          </a:p>
          <a:p>
            <a:pPr marL="1231900" marR="4000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Prism</a:t>
            </a:r>
            <a:r>
              <a:rPr dirty="0" sz="1000" spc="1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render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thread</a:t>
            </a:r>
            <a:r>
              <a:rPr dirty="0" sz="1000" spc="-5">
                <a:latin typeface="Palatino Linotype"/>
                <a:cs typeface="Palatino Linotype"/>
              </a:rPr>
              <a:t>: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handles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rendering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separately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dispatcher.</a:t>
            </a:r>
            <a:r>
              <a:rPr dirty="0" sz="1000" spc="-5">
                <a:latin typeface="Palatino Linotype"/>
                <a:cs typeface="Palatino Linotype"/>
              </a:rPr>
              <a:t> 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frame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 </a:t>
            </a:r>
            <a:r>
              <a:rPr dirty="0" sz="1000" spc="-10">
                <a:latin typeface="Palatino Linotype"/>
                <a:cs typeface="Palatino Linotype"/>
              </a:rPr>
              <a:t>rendered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frame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50">
                <a:latin typeface="Palatino Linotype"/>
                <a:cs typeface="Palatino Linotype"/>
              </a:rPr>
              <a:t>+1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being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processed.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ability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perform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concurrent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processing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big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advantage,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especially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modern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multiple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processors.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Prism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multiple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rasterization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help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off-load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needs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done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rendering.</a:t>
            </a:r>
            <a:endParaRPr sz="1000">
              <a:latin typeface="Palatino Linotype"/>
              <a:cs typeface="Palatino Linotype"/>
            </a:endParaRPr>
          </a:p>
          <a:p>
            <a:pPr marL="1231265" marR="24828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 b="1">
                <a:latin typeface="Palatino Linotype"/>
                <a:cs typeface="Palatino Linotype"/>
              </a:rPr>
              <a:t>Media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thread</a:t>
            </a:r>
            <a:r>
              <a:rPr dirty="0" sz="1000" spc="-5">
                <a:latin typeface="Palatino Linotype"/>
                <a:cs typeface="Palatino Linotype"/>
              </a:rPr>
              <a:t>: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synchronizes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latest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frames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through</a:t>
            </a:r>
            <a:r>
              <a:rPr dirty="0" sz="1000" spc="-5">
                <a:latin typeface="Palatino Linotype"/>
                <a:cs typeface="Palatino Linotype"/>
              </a:rPr>
              <a:t>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 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thread.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350" spc="-135" b="1">
                <a:latin typeface="Arial"/>
                <a:cs typeface="Arial"/>
              </a:rPr>
              <a:t>Pulse</a:t>
            </a:r>
            <a:endParaRPr sz="1350">
              <a:latin typeface="Arial"/>
              <a:cs typeface="Arial"/>
            </a:endParaRPr>
          </a:p>
          <a:p>
            <a:pPr marL="1002665" marR="6350">
              <a:lnSpc>
                <a:spcPct val="100000"/>
              </a:lnSpc>
              <a:spcBef>
                <a:spcPts val="345"/>
              </a:spcBef>
            </a:pP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pulse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 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indicates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 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time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synchronize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elements 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Prism. 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pulse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throttled 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60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frames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second (fps)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maximum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fired</a:t>
            </a:r>
            <a:r>
              <a:rPr dirty="0" sz="1000" spc="-5">
                <a:latin typeface="Palatino Linotype"/>
                <a:cs typeface="Palatino Linotype"/>
              </a:rPr>
              <a:t> whenever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running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scene graph.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 animation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running, a pulse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scheduled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something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changed.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example,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position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changed, 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pulse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scheduled.</a:t>
            </a:r>
            <a:endParaRPr sz="1000">
              <a:latin typeface="Palatino Linotype"/>
              <a:cs typeface="Palatino Linotype"/>
            </a:endParaRPr>
          </a:p>
          <a:p>
            <a:pPr marL="1002665" marR="43815">
              <a:lnSpc>
                <a:spcPct val="100000"/>
              </a:lnSpc>
              <a:spcBef>
                <a:spcPts val="605"/>
              </a:spcBef>
            </a:pP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pulse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fired,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elements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synchronized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layer.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pulse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enables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way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handle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asynchronously.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important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allows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batch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execute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pulse.</a:t>
            </a:r>
            <a:endParaRPr sz="1000">
              <a:latin typeface="Palatino Linotype"/>
              <a:cs typeface="Palatino Linotype"/>
            </a:endParaRPr>
          </a:p>
          <a:p>
            <a:pPr marL="1002665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pulse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Numerous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could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lead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multiple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updates,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could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seriously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degrade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performance. The system automatically performs a CSS and layout pass once per pulse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avoid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performance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degradation.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manually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trigger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passes as needed to take measurements prior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pulse.</a:t>
            </a:r>
            <a:endParaRPr sz="1000">
              <a:latin typeface="Palatino Linotype"/>
              <a:cs typeface="Palatino Linotype"/>
            </a:endParaRPr>
          </a:p>
          <a:p>
            <a:pPr marL="1002665" marR="4953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Glass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Windowing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Toolkit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responsible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executing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pulse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high-resolution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native timers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 the execution.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45" b="1">
                <a:latin typeface="Arial"/>
                <a:cs typeface="Arial"/>
              </a:rPr>
              <a:t>M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80" b="1">
                <a:latin typeface="Arial"/>
                <a:cs typeface="Arial"/>
              </a:rPr>
              <a:t>d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260" b="1">
                <a:latin typeface="Arial"/>
                <a:cs typeface="Arial"/>
              </a:rPr>
              <a:t>m</a:t>
            </a:r>
            <a:r>
              <a:rPr dirty="0" sz="1600" spc="-175" b="1">
                <a:latin typeface="Arial"/>
                <a:cs typeface="Arial"/>
              </a:rPr>
              <a:t>a</a:t>
            </a:r>
            <a:r>
              <a:rPr dirty="0" sz="1600" spc="-165" b="1">
                <a:latin typeface="Arial"/>
                <a:cs typeface="Arial"/>
              </a:rPr>
              <a:t>g</a:t>
            </a:r>
            <a:r>
              <a:rPr dirty="0" sz="1600" spc="-165" b="1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  <a:p>
            <a:pPr marL="1003300" marR="6985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JavaFX media functionality is available through the </a:t>
            </a:r>
            <a:r>
              <a:rPr dirty="0" sz="1000" spc="-5">
                <a:latin typeface="Courier New"/>
                <a:cs typeface="Courier New"/>
              </a:rPr>
              <a:t>javafx.scene.media </a:t>
            </a:r>
            <a:r>
              <a:rPr dirty="0" sz="1000" spc="-10">
                <a:latin typeface="Palatino Linotype"/>
                <a:cs typeface="Palatino Linotype"/>
              </a:rPr>
              <a:t>APIs. </a:t>
            </a:r>
            <a:r>
              <a:rPr dirty="0" sz="1000" spc="-5">
                <a:latin typeface="Palatino Linotype"/>
                <a:cs typeface="Palatino Linotype"/>
              </a:rPr>
              <a:t> JavaFX supports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audio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 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MP3,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AIFF,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70">
                <a:latin typeface="Palatino Linotype"/>
                <a:cs typeface="Palatino Linotype"/>
              </a:rPr>
              <a:t>WAV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audio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FLV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video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functionality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</a:t>
            </a:r>
            <a:r>
              <a:rPr dirty="0" sz="1000" spc="-10">
                <a:latin typeface="Palatino Linotype"/>
                <a:cs typeface="Palatino Linotype"/>
              </a:rPr>
              <a:t>provided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three </a:t>
            </a:r>
            <a:r>
              <a:rPr dirty="0" sz="1000" spc="-5">
                <a:latin typeface="Palatino Linotype"/>
                <a:cs typeface="Palatino Linotype"/>
              </a:rPr>
              <a:t> separate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components: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represents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file,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MediaPlayer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plays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file,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MediaView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displays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2-4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327913"/>
            <a:ext cx="5904865" cy="5637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70">
                <a:latin typeface="Arial MT"/>
                <a:cs typeface="Arial MT"/>
              </a:rPr>
              <a:t>CSS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003300" marR="9334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Engine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green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2–1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performance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stability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mind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provides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consistent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behavior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across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platforms.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Incorporating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Media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Assets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320" b="1">
                <a:latin typeface="Arial"/>
                <a:cs typeface="Arial"/>
              </a:rPr>
              <a:t>W</a:t>
            </a:r>
            <a:r>
              <a:rPr dirty="0" sz="1600" spc="-170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b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210" b="1">
                <a:latin typeface="Arial"/>
                <a:cs typeface="Arial"/>
              </a:rPr>
              <a:t>C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260" b="1">
                <a:latin typeface="Arial"/>
                <a:cs typeface="Arial"/>
              </a:rPr>
              <a:t>m</a:t>
            </a:r>
            <a:r>
              <a:rPr dirty="0" sz="1600" spc="-180" b="1">
                <a:latin typeface="Arial"/>
                <a:cs typeface="Arial"/>
              </a:rPr>
              <a:t>pon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2665" marR="121285">
              <a:lnSpc>
                <a:spcPct val="100000"/>
              </a:lnSpc>
              <a:spcBef>
                <a:spcPts val="384"/>
              </a:spcBef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35">
                <a:latin typeface="Palatino Linotype"/>
                <a:cs typeface="Palatino Linotype"/>
              </a:rPr>
              <a:t>Web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UI </a:t>
            </a:r>
            <a:r>
              <a:rPr dirty="0" sz="1000" spc="-5">
                <a:latin typeface="Palatino Linotype"/>
                <a:cs typeface="Palatino Linotype"/>
              </a:rPr>
              <a:t>control, based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Webkit,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Web </a:t>
            </a:r>
            <a:r>
              <a:rPr dirty="0" sz="1000" spc="-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viewer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full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browsing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functionality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through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Web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Engine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orange in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2–1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based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WebKit,</a:t>
            </a:r>
            <a:r>
              <a:rPr dirty="0" sz="1000" spc="-5">
                <a:latin typeface="Palatino Linotype"/>
                <a:cs typeface="Palatino Linotype"/>
              </a:rPr>
              <a:t> which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open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browser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engine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HTML5,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CSS, JavaScript,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DOM,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SVG.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enables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implement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 in their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applications: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Render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-5">
                <a:latin typeface="Palatino Linotype"/>
                <a:cs typeface="Palatino Linotype"/>
              </a:rPr>
              <a:t> local 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remote</a:t>
            </a:r>
            <a:r>
              <a:rPr dirty="0" sz="1000" spc="-5">
                <a:latin typeface="Palatino Linotype"/>
                <a:cs typeface="Palatino Linotype"/>
              </a:rPr>
              <a:t> URL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history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provide</a:t>
            </a:r>
            <a:r>
              <a:rPr dirty="0" sz="1000" spc="-5">
                <a:latin typeface="Palatino Linotype"/>
                <a:cs typeface="Palatino Linotype"/>
              </a:rPr>
              <a:t> Back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Forward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navigation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Reload</a:t>
            </a:r>
            <a:r>
              <a:rPr dirty="0" sz="1000" spc="-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Apply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 to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web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Edit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Execute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JavaScript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commands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Handle</a:t>
            </a:r>
            <a:r>
              <a:rPr dirty="0" sz="1000" spc="-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events</a:t>
            </a: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embedded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browser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classes: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WebEngine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 basic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browsing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capability.</a:t>
            </a:r>
            <a:endParaRPr sz="1000">
              <a:latin typeface="Palatino Linotype"/>
              <a:cs typeface="Palatino Linotype"/>
            </a:endParaRPr>
          </a:p>
          <a:p>
            <a:pPr marL="1231900" marR="20574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WebView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encapsulates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WebEngine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incorporates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application's scene,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10">
                <a:latin typeface="Palatino Linotype"/>
                <a:cs typeface="Palatino Linotype"/>
              </a:rPr>
              <a:t>provides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fields 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effects</a:t>
            </a:r>
            <a:r>
              <a:rPr dirty="0" sz="1000" spc="-5">
                <a:latin typeface="Palatino Linotype"/>
                <a:cs typeface="Palatino Linotype"/>
              </a:rPr>
              <a:t> 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transformations. It 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extension of a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Node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class.</a:t>
            </a:r>
            <a:endParaRPr sz="1000">
              <a:latin typeface="Palatino Linotype"/>
              <a:cs typeface="Palatino Linotype"/>
            </a:endParaRPr>
          </a:p>
          <a:p>
            <a:pPr marL="1003300" marR="116205" indent="-63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addition,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calls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controlled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through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JavaScript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allow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both environments.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overview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browser,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3797" y="9493250"/>
            <a:ext cx="2289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Understanding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the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Architecture</a:t>
            </a:r>
            <a:r>
              <a:rPr dirty="0" sz="900" spc="63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2-5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6155688"/>
            <a:ext cx="379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4" b="1">
                <a:latin typeface="Arial"/>
                <a:cs typeface="Arial"/>
              </a:rPr>
              <a:t>CSS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0887" y="6448298"/>
            <a:ext cx="486918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Cascading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(CSS)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ability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customized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without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application's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code.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be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applied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 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asynchronously.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easily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assigned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runtime,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allowing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application's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appearance</a:t>
            </a:r>
            <a:r>
              <a:rPr dirty="0" sz="1000">
                <a:latin typeface="Palatino Linotype"/>
                <a:cs typeface="Palatino Linotype"/>
              </a:rPr>
              <a:t> to </a:t>
            </a:r>
            <a:r>
              <a:rPr dirty="0" sz="1000" spc="-5">
                <a:latin typeface="Palatino Linotype"/>
                <a:cs typeface="Palatino Linotype"/>
              </a:rPr>
              <a:t>dynamically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change.</a:t>
            </a:r>
            <a:endParaRPr sz="1000">
              <a:latin typeface="Palatino Linotype"/>
              <a:cs typeface="Palatino Linotype"/>
            </a:endParaRPr>
          </a:p>
          <a:p>
            <a:pPr marL="12700" marR="90170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2–2</a:t>
            </a:r>
            <a:r>
              <a:rPr dirty="0" sz="1000" spc="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demonstrates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two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different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 controls.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3013710" cy="622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10">
                <a:latin typeface="Arial MT"/>
                <a:cs typeface="Arial MT"/>
              </a:rPr>
              <a:t>U</a:t>
            </a:r>
            <a:r>
              <a:rPr dirty="0" sz="950" spc="-5">
                <a:latin typeface="Arial MT"/>
                <a:cs typeface="Arial MT"/>
              </a:rPr>
              <a:t>I</a:t>
            </a:r>
            <a:r>
              <a:rPr dirty="0" sz="950" spc="-55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C</a:t>
            </a:r>
            <a:r>
              <a:rPr dirty="0" sz="950" spc="-80">
                <a:latin typeface="Arial MT"/>
                <a:cs typeface="Arial MT"/>
              </a:rPr>
              <a:t>on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2–2</a:t>
            </a:r>
            <a:r>
              <a:rPr dirty="0" sz="900" spc="60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CSS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Style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Sheet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Sample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2-6</a:t>
            </a:r>
            <a:r>
              <a:rPr dirty="0" sz="900" spc="62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887" y="3519932"/>
            <a:ext cx="4809490" cy="1624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95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JavaFX CSS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W3C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2.1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specifications,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additions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current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extensions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 been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allow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cleanly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compliant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parser,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extensions.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enables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mixing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other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purposes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(such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as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pages)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single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 sheet.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property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prefixed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vendor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extension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endParaRPr sz="10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“</a:t>
            </a:r>
            <a:r>
              <a:rPr dirty="0" sz="1000" spc="-5">
                <a:latin typeface="Courier New"/>
                <a:cs typeface="Courier New"/>
              </a:rPr>
              <a:t>-fx-</a:t>
            </a:r>
            <a:r>
              <a:rPr dirty="0" sz="1000" spc="-5">
                <a:latin typeface="Palatino Linotype"/>
                <a:cs typeface="Palatino Linotype"/>
              </a:rPr>
              <a:t>“,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those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might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compatible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standard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because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values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 slightly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different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semantics.</a:t>
            </a:r>
            <a:endParaRPr sz="1000">
              <a:latin typeface="Palatino Linotype"/>
              <a:cs typeface="Palatino Linotype"/>
            </a:endParaRPr>
          </a:p>
          <a:p>
            <a:pPr marL="12700" marR="64389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Skinning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5336540"/>
            <a:ext cx="940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15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I</a:t>
            </a:r>
            <a:r>
              <a:rPr dirty="0" sz="1600" spc="-16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80" b="1">
                <a:latin typeface="Arial"/>
                <a:cs typeface="Arial"/>
              </a:rPr>
              <a:t>on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5" b="1">
                <a:latin typeface="Arial"/>
                <a:cs typeface="Arial"/>
              </a:rPr>
              <a:t>o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9900" y="5628386"/>
            <a:ext cx="481965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556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 available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through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built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graph. They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 take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advantage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visually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portable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across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different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platforms.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allows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theming and skinning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UI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controls.</a:t>
            </a:r>
            <a:endParaRPr sz="10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2–3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UI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currently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supported.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10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s</a:t>
            </a:r>
            <a:r>
              <a:rPr dirty="0" sz="1000" spc="-5">
                <a:latin typeface="Palatino Linotype"/>
                <a:cs typeface="Palatino Linotype"/>
              </a:rPr>
              <a:t>i</a:t>
            </a:r>
            <a:r>
              <a:rPr dirty="0" sz="1000" spc="-10">
                <a:latin typeface="Palatino Linotype"/>
                <a:cs typeface="Palatino Linotype"/>
              </a:rPr>
              <a:t>d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</a:t>
            </a:r>
            <a:r>
              <a:rPr dirty="0" sz="1000" spc="-5">
                <a:latin typeface="Palatino Linotype"/>
                <a:cs typeface="Palatino Linotype"/>
              </a:rPr>
              <a:t>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j</a:t>
            </a:r>
            <a:r>
              <a:rPr dirty="0" sz="1000" spc="-5">
                <a:latin typeface="Courier New"/>
                <a:cs typeface="Courier New"/>
              </a:rPr>
              <a:t>avafx.scene.control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916" y="1219200"/>
            <a:ext cx="5687568" cy="21396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91374" y="327913"/>
            <a:ext cx="33591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75">
                <a:latin typeface="Arial MT"/>
                <a:cs typeface="Arial MT"/>
              </a:rPr>
              <a:t>Layout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3797" y="9493250"/>
            <a:ext cx="2289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Understanding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the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Architecture</a:t>
            </a:r>
            <a:r>
              <a:rPr dirty="0" sz="900" spc="63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2-7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0900" y="787396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5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2–3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6002" y="787396"/>
            <a:ext cx="1502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 i="1">
                <a:latin typeface="Arial"/>
                <a:cs typeface="Arial"/>
              </a:rPr>
              <a:t>JavaFX</a:t>
            </a:r>
            <a:r>
              <a:rPr dirty="0" sz="900" spc="-2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UI</a:t>
            </a:r>
            <a:r>
              <a:rPr dirty="0" sz="900" spc="-2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Controls</a:t>
            </a:r>
            <a:r>
              <a:rPr dirty="0" sz="900" spc="-2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Sample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0900" y="5805932"/>
            <a:ext cx="4870450" cy="4832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UI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5">
                <a:latin typeface="Courier New"/>
                <a:cs typeface="Courier New"/>
              </a:rPr>
              <a:t>javafx.scene.control 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6479538"/>
            <a:ext cx="576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85" b="1">
                <a:latin typeface="Arial"/>
                <a:cs typeface="Arial"/>
              </a:rPr>
              <a:t>L</a:t>
            </a:r>
            <a:r>
              <a:rPr dirty="0" sz="1600" spc="-185" b="1">
                <a:latin typeface="Arial"/>
                <a:cs typeface="Arial"/>
              </a:rPr>
              <a:t>a</a:t>
            </a:r>
            <a:r>
              <a:rPr dirty="0" sz="1600" spc="-200" b="1">
                <a:latin typeface="Arial"/>
                <a:cs typeface="Arial"/>
              </a:rPr>
              <a:t>y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185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900" y="6771385"/>
            <a:ext cx="4811395" cy="2082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192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panes 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allow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flexible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dynamic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arrangements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controls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automate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common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 models:</a:t>
            </a:r>
            <a:endParaRPr sz="1000">
              <a:latin typeface="Palatino Linotype"/>
              <a:cs typeface="Palatino Linotype"/>
            </a:endParaRPr>
          </a:p>
          <a:p>
            <a:pPr marL="240665" marR="50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BorderPane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bottom,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left,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center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region.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HBox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arranges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horizontally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single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row.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VBox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arranges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vertically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single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5">
                <a:latin typeface="Courier New"/>
                <a:cs typeface="Courier New"/>
              </a:rPr>
              <a:t>StackPane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places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back-to-front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single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stack.</a:t>
            </a:r>
            <a:endParaRPr sz="1000">
              <a:latin typeface="Palatino Linotype"/>
              <a:cs typeface="Palatino Linotype"/>
            </a:endParaRPr>
          </a:p>
          <a:p>
            <a:pPr marL="241300" marR="14795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GridPane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enables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flexible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rows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which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644" y="1219200"/>
            <a:ext cx="5468111" cy="44256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327913"/>
            <a:ext cx="5888355" cy="932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215265" indent="-196850">
              <a:lnSpc>
                <a:spcPct val="100000"/>
              </a:lnSpc>
              <a:spcBef>
                <a:spcPts val="95"/>
              </a:spcBef>
              <a:buAutoNum type="alphaUcPeriod" startAt="4"/>
              <a:tabLst>
                <a:tab pos="215900" algn="l"/>
              </a:tabLst>
            </a:pP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3</a:t>
            </a:r>
            <a:r>
              <a:rPr dirty="0" sz="950" spc="-40">
                <a:latin typeface="Arial MT"/>
                <a:cs typeface="Arial MT"/>
              </a:rPr>
              <a:t>-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35">
                <a:latin typeface="Arial MT"/>
                <a:cs typeface="Arial MT"/>
              </a:rPr>
              <a:t> </a:t>
            </a:r>
            <a:r>
              <a:rPr dirty="0" sz="950" spc="-185">
                <a:latin typeface="Arial MT"/>
                <a:cs typeface="Arial MT"/>
              </a:rPr>
              <a:t>T</a:t>
            </a:r>
            <a:r>
              <a:rPr dirty="0" sz="950" spc="-55">
                <a:latin typeface="Arial MT"/>
                <a:cs typeface="Arial MT"/>
              </a:rPr>
              <a:t>r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n</a:t>
            </a:r>
            <a:r>
              <a:rPr dirty="0" sz="950" spc="-75">
                <a:latin typeface="Arial MT"/>
                <a:cs typeface="Arial MT"/>
              </a:rPr>
              <a:t>s</a:t>
            </a:r>
            <a:r>
              <a:rPr dirty="0" sz="950" spc="-60">
                <a:latin typeface="Arial MT"/>
                <a:cs typeface="Arial MT"/>
              </a:rPr>
              <a:t>f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25">
                <a:latin typeface="Arial MT"/>
                <a:cs typeface="Arial MT"/>
              </a:rPr>
              <a:t>r</a:t>
            </a:r>
            <a:r>
              <a:rPr dirty="0" sz="950" spc="-130">
                <a:latin typeface="Arial MT"/>
                <a:cs typeface="Arial MT"/>
              </a:rPr>
              <a:t>m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5">
                <a:latin typeface="Arial MT"/>
                <a:cs typeface="Arial MT"/>
              </a:rPr>
              <a:t>on</a:t>
            </a:r>
            <a:r>
              <a:rPr dirty="0" sz="950" spc="-5"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AutoNum type="alphaUcPeriod" startAt="4"/>
            </a:pPr>
            <a:endParaRPr sz="11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AutoNum type="alphaUcPeriod" startAt="4"/>
            </a:pPr>
            <a:endParaRPr sz="1000">
              <a:latin typeface="Arial MT"/>
              <a:cs typeface="Arial MT"/>
            </a:endParaRPr>
          </a:p>
          <a:p>
            <a:pPr lvl="2" marL="1231900" marR="195580" indent="-228600">
              <a:lnSpc>
                <a:spcPct val="100000"/>
              </a:lnSpc>
              <a:spcBef>
                <a:spcPts val="5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FlowPane</a:t>
            </a:r>
            <a:r>
              <a:rPr dirty="0" sz="1000" spc="-34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arranges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either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horizontal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vertical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“flow,”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wrapping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specified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width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horizontal)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height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vertical)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boundaries.</a:t>
            </a:r>
            <a:endParaRPr sz="1000">
              <a:latin typeface="Palatino Linotype"/>
              <a:cs typeface="Palatino Linotype"/>
            </a:endParaRPr>
          </a:p>
          <a:p>
            <a:pPr lvl="2" marL="1231900" marR="2540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TilePane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places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uniformly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sized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cells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tiles</a:t>
            </a:r>
            <a:endParaRPr sz="1000">
              <a:latin typeface="Palatino Linotype"/>
              <a:cs typeface="Palatino Linotype"/>
            </a:endParaRPr>
          </a:p>
          <a:p>
            <a:pPr lvl="2" marL="1231900" marR="35433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AnchorPane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enables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anchor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bottom, left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side,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center</a:t>
            </a:r>
            <a:r>
              <a:rPr dirty="0" sz="1000" spc="-5">
                <a:latin typeface="Palatino Linotype"/>
                <a:cs typeface="Palatino Linotype"/>
              </a:rPr>
              <a:t>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layout.</a:t>
            </a:r>
            <a:endParaRPr sz="1000">
              <a:latin typeface="Palatino Linotype"/>
              <a:cs typeface="Palatino Linotype"/>
            </a:endParaRPr>
          </a:p>
          <a:p>
            <a:pPr marL="1003300" marR="376555">
              <a:lnSpc>
                <a:spcPct val="100000"/>
              </a:lnSpc>
              <a:spcBef>
                <a:spcPts val="600"/>
              </a:spcBef>
            </a:pPr>
            <a:r>
              <a:rPr dirty="0" sz="1000" spc="-50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achieve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desired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structure,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different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nested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endParaRPr sz="1000">
              <a:latin typeface="Palatino Linotype"/>
              <a:cs typeface="Palatino Linotype"/>
            </a:endParaRPr>
          </a:p>
          <a:p>
            <a:pPr marL="1003300" marR="383540">
              <a:lnSpc>
                <a:spcPct val="100000"/>
              </a:lnSpc>
              <a:spcBef>
                <a:spcPts val="600"/>
              </a:spcBef>
            </a:pPr>
            <a:r>
              <a:rPr dirty="0" sz="1000" spc="-50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learn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Working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article.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 API,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API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5">
                <a:latin typeface="Courier New"/>
                <a:cs typeface="Courier New"/>
              </a:rPr>
              <a:t>javafx.scene.layout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73355" indent="-161290">
              <a:lnSpc>
                <a:spcPct val="100000"/>
              </a:lnSpc>
              <a:buSzPct val="93750"/>
              <a:buFont typeface="Arial"/>
              <a:buAutoNum type="arabicPlain" startAt="2"/>
              <a:tabLst>
                <a:tab pos="173990" algn="l"/>
              </a:tabLst>
            </a:pP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85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3</a:t>
            </a:r>
            <a:r>
              <a:rPr dirty="0" sz="1600" spc="-105" b="1">
                <a:latin typeface="Arial"/>
                <a:cs typeface="Arial"/>
              </a:rPr>
              <a:t>-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85" b="1">
                <a:latin typeface="Arial"/>
                <a:cs typeface="Arial"/>
              </a:rPr>
              <a:t> </a:t>
            </a:r>
            <a:r>
              <a:rPr dirty="0" sz="1600" spc="-285" b="1">
                <a:latin typeface="Arial"/>
                <a:cs typeface="Arial"/>
              </a:rPr>
              <a:t>T</a:t>
            </a:r>
            <a:r>
              <a:rPr dirty="0" sz="1600" spc="-120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165" b="1">
                <a:latin typeface="Arial"/>
                <a:cs typeface="Arial"/>
              </a:rPr>
              <a:t>s</a:t>
            </a:r>
            <a:r>
              <a:rPr dirty="0" sz="1600" spc="-130" b="1">
                <a:latin typeface="Arial"/>
                <a:cs typeface="Arial"/>
              </a:rPr>
              <a:t>f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260" b="1">
                <a:latin typeface="Arial"/>
                <a:cs typeface="Arial"/>
              </a:rPr>
              <a:t>m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on</a:t>
            </a:r>
            <a:r>
              <a:rPr dirty="0" sz="1600" spc="-5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003300" marR="163830">
              <a:lnSpc>
                <a:spcPct val="100000"/>
              </a:lnSpc>
              <a:spcBef>
                <a:spcPts val="384"/>
              </a:spcBef>
            </a:pPr>
            <a:r>
              <a:rPr dirty="0" sz="1000" spc="-5">
                <a:latin typeface="Palatino Linotype"/>
                <a:cs typeface="Palatino Linotype"/>
              </a:rPr>
              <a:t>Each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transformed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x-y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coordinate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javafx.scene.tranform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classes:</a:t>
            </a:r>
            <a:endParaRPr sz="1000">
              <a:latin typeface="Palatino Linotype"/>
              <a:cs typeface="Palatino Linotype"/>
            </a:endParaRPr>
          </a:p>
          <a:p>
            <a:pPr lvl="1" marL="1231900" marR="33845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translate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–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another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along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x,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60">
                <a:latin typeface="Palatino Linotype"/>
                <a:cs typeface="Palatino Linotype"/>
              </a:rPr>
              <a:t>y,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z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planes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relative</a:t>
            </a:r>
            <a:r>
              <a:rPr dirty="0" sz="1000" spc="-5">
                <a:latin typeface="Palatino Linotype"/>
                <a:cs typeface="Palatino Linotype"/>
              </a:rPr>
              <a:t> to its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initial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position.</a:t>
            </a:r>
            <a:endParaRPr sz="1000">
              <a:latin typeface="Palatino Linotype"/>
              <a:cs typeface="Palatino Linotype"/>
            </a:endParaRPr>
          </a:p>
          <a:p>
            <a:pPr lvl="1" marL="1231900" marR="368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scale </a:t>
            </a:r>
            <a:r>
              <a:rPr dirty="0" sz="1000" spc="-5">
                <a:latin typeface="Palatino Linotype"/>
                <a:cs typeface="Palatino Linotype"/>
              </a:rPr>
              <a:t>– Resize a node to appear either </a:t>
            </a:r>
            <a:r>
              <a:rPr dirty="0" sz="1000" spc="-10">
                <a:latin typeface="Palatino Linotype"/>
                <a:cs typeface="Palatino Linotype"/>
              </a:rPr>
              <a:t>larger </a:t>
            </a:r>
            <a:r>
              <a:rPr dirty="0" sz="1000" spc="-5">
                <a:latin typeface="Palatino Linotype"/>
                <a:cs typeface="Palatino Linotype"/>
              </a:rPr>
              <a:t>or smaller in the x, </a:t>
            </a:r>
            <a:r>
              <a:rPr dirty="0" sz="1000" spc="-60">
                <a:latin typeface="Palatino Linotype"/>
                <a:cs typeface="Palatino Linotype"/>
              </a:rPr>
              <a:t>y, </a:t>
            </a:r>
            <a:r>
              <a:rPr dirty="0" sz="1000" spc="-5">
                <a:latin typeface="Palatino Linotype"/>
                <a:cs typeface="Palatino Linotype"/>
              </a:rPr>
              <a:t>z planes,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depending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the scaling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factor.</a:t>
            </a:r>
            <a:endParaRPr sz="1000">
              <a:latin typeface="Palatino Linotype"/>
              <a:cs typeface="Palatino Linotype"/>
            </a:endParaRPr>
          </a:p>
          <a:p>
            <a:pPr lvl="1" marL="1231265" marR="8509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shear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–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Rotate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axis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x-axis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y-axis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longer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perpendicular.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coordinates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shifted 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specified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multipliers.</a:t>
            </a:r>
            <a:endParaRPr sz="1000">
              <a:latin typeface="Palatino Linotype"/>
              <a:cs typeface="Palatino Linotype"/>
            </a:endParaRPr>
          </a:p>
          <a:p>
            <a:pPr lvl="1"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rotate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–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Rotate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specified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pivot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scene.</a:t>
            </a:r>
            <a:endParaRPr sz="1000">
              <a:latin typeface="Palatino Linotype"/>
              <a:cs typeface="Palatino Linotype"/>
            </a:endParaRPr>
          </a:p>
          <a:p>
            <a:pPr lvl="1" marL="1231900" marR="31115" indent="-229235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affine </a:t>
            </a:r>
            <a:r>
              <a:rPr dirty="0" sz="1000" spc="-5">
                <a:latin typeface="Palatino Linotype"/>
                <a:cs typeface="Palatino Linotype"/>
              </a:rPr>
              <a:t>– Perform a linear mapping </a:t>
            </a:r>
            <a:r>
              <a:rPr dirty="0" sz="1000" spc="-10">
                <a:latin typeface="Palatino Linotype"/>
                <a:cs typeface="Palatino Linotype"/>
              </a:rPr>
              <a:t>from </a:t>
            </a:r>
            <a:r>
              <a:rPr dirty="0" sz="1000" spc="35">
                <a:latin typeface="Palatino Linotype"/>
                <a:cs typeface="Palatino Linotype"/>
              </a:rPr>
              <a:t>2-D/3-D </a:t>
            </a:r>
            <a:r>
              <a:rPr dirty="0" sz="1000" spc="-5">
                <a:latin typeface="Palatino Linotype"/>
                <a:cs typeface="Palatino Linotype"/>
              </a:rPr>
              <a:t>coordinates to other </a:t>
            </a:r>
            <a:r>
              <a:rPr dirty="0" sz="1000" spc="35">
                <a:latin typeface="Palatino Linotype"/>
                <a:cs typeface="Palatino Linotype"/>
              </a:rPr>
              <a:t>2-D/3-D 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coordinates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while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preserving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'straight'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'parallel'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properties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lines.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class should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 used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Translate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Scale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 spc="10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Rotate</a:t>
            </a:r>
            <a:r>
              <a:rPr dirty="0" sz="1000" spc="-5">
                <a:latin typeface="Palatino Linotype"/>
                <a:cs typeface="Palatino Linotype"/>
              </a:rPr>
              <a:t>, 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Shear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transform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instead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directly.</a:t>
            </a:r>
            <a:endParaRPr sz="1000">
              <a:latin typeface="Palatino Linotype"/>
              <a:cs typeface="Palatino Linotype"/>
            </a:endParaRPr>
          </a:p>
          <a:p>
            <a:pPr marL="1003300" marR="52705">
              <a:lnSpc>
                <a:spcPct val="100000"/>
              </a:lnSpc>
              <a:spcBef>
                <a:spcPts val="600"/>
              </a:spcBef>
            </a:pPr>
            <a:r>
              <a:rPr dirty="0" sz="1000" spc="-50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learn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transformations,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Applying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Transformations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5">
                <a:latin typeface="Courier New"/>
                <a:cs typeface="Courier New"/>
              </a:rPr>
              <a:t>javafx.scene.transform 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documentation.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Arial"/>
                <a:cs typeface="Arial"/>
              </a:rPr>
              <a:t>V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165" b="1">
                <a:latin typeface="Arial"/>
                <a:cs typeface="Arial"/>
              </a:rPr>
              <a:t>s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l</a:t>
            </a:r>
            <a:r>
              <a:rPr dirty="0" sz="1600" spc="-165" b="1">
                <a:latin typeface="Arial"/>
                <a:cs typeface="Arial"/>
              </a:rPr>
              <a:t> </a:t>
            </a:r>
            <a:r>
              <a:rPr dirty="0" sz="1600" spc="-195" b="1">
                <a:latin typeface="Arial"/>
                <a:cs typeface="Arial"/>
              </a:rPr>
              <a:t>E</a:t>
            </a:r>
            <a:r>
              <a:rPr dirty="0" sz="1600" spc="-100" b="1">
                <a:latin typeface="Arial"/>
                <a:cs typeface="Arial"/>
              </a:rPr>
              <a:t>f</a:t>
            </a:r>
            <a:r>
              <a:rPr dirty="0" sz="1600" spc="-114" b="1">
                <a:latin typeface="Arial"/>
                <a:cs typeface="Arial"/>
              </a:rPr>
              <a:t>f</a:t>
            </a:r>
            <a:r>
              <a:rPr dirty="0" sz="1600" spc="-170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c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002665" marR="30480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involves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Visual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Effects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enhance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time.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primarily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pixel-based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hence,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render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specified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</a:t>
            </a:r>
            <a:r>
              <a:rPr dirty="0" sz="1000">
                <a:latin typeface="Palatino Linotype"/>
                <a:cs typeface="Palatino Linotype"/>
              </a:rPr>
              <a:t> to </a:t>
            </a:r>
            <a:r>
              <a:rPr dirty="0" sz="1000" spc="-5">
                <a:latin typeface="Palatino Linotype"/>
                <a:cs typeface="Palatino Linotype"/>
              </a:rPr>
              <a:t>it.</a:t>
            </a:r>
            <a:endParaRPr sz="1000">
              <a:latin typeface="Palatino Linotype"/>
              <a:cs typeface="Palatino Linotype"/>
            </a:endParaRPr>
          </a:p>
          <a:p>
            <a:pPr marL="10026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Some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effects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classes:</a:t>
            </a:r>
            <a:endParaRPr sz="1000">
              <a:latin typeface="Palatino Linotype"/>
              <a:cs typeface="Palatino Linotype"/>
            </a:endParaRPr>
          </a:p>
          <a:p>
            <a:pPr lvl="1" marL="1231265" marR="304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Drop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Shadow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– Renders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shadow of 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given content behind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which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effect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applied.</a:t>
            </a:r>
            <a:endParaRPr sz="1000">
              <a:latin typeface="Palatino Linotype"/>
              <a:cs typeface="Palatino Linotype"/>
            </a:endParaRPr>
          </a:p>
          <a:p>
            <a:pPr lvl="1" marL="12319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Reflection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–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Renders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reflected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below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actual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content.</a:t>
            </a:r>
            <a:endParaRPr sz="1000">
              <a:latin typeface="Palatino Linotype"/>
              <a:cs typeface="Palatino Linotype"/>
            </a:endParaRPr>
          </a:p>
          <a:p>
            <a:pPr lvl="1" marL="1231900" marR="304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Courier New"/>
                <a:cs typeface="Courier New"/>
              </a:rPr>
              <a:t>Lighting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–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Simulates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light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 spc="-5">
                <a:latin typeface="Palatino Linotype"/>
                <a:cs typeface="Palatino Linotype"/>
              </a:rPr>
              <a:t> shining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a given 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can give a flat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realistic,</a:t>
            </a:r>
            <a:r>
              <a:rPr dirty="0" sz="1000" spc="-5">
                <a:latin typeface="Palatino Linotype"/>
                <a:cs typeface="Palatino Linotype"/>
              </a:rPr>
              <a:t> three-dimensional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appearance.</a:t>
            </a:r>
            <a:endParaRPr sz="1000">
              <a:latin typeface="Palatino Linotype"/>
              <a:cs typeface="Palatino Linotype"/>
            </a:endParaRPr>
          </a:p>
          <a:p>
            <a:pPr marL="1003300" marR="220979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how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some 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 visual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Creating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Visual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Effects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javafx.scene.effect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5" b="1">
                <a:latin typeface="Arial"/>
                <a:cs typeface="Arial"/>
              </a:rPr>
              <a:t>2-8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20944" y="1332992"/>
            <a:ext cx="15030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5"/>
              <a:t>Part</a:t>
            </a:r>
            <a:r>
              <a:rPr dirty="0" sz="4200" spc="-95"/>
              <a:t> </a:t>
            </a:r>
            <a:r>
              <a:rPr dirty="0" sz="4200"/>
              <a:t>II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2222245" y="2027936"/>
            <a:ext cx="4801235" cy="640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2420"/>
              </a:lnSpc>
              <a:spcBef>
                <a:spcPts val="95"/>
              </a:spcBef>
            </a:pPr>
            <a:r>
              <a:rPr dirty="0" sz="2200" spc="-5" b="1">
                <a:latin typeface="Arial"/>
                <a:cs typeface="Arial"/>
              </a:rPr>
              <a:t>Getting</a:t>
            </a:r>
            <a:r>
              <a:rPr dirty="0" sz="2200" b="1">
                <a:latin typeface="Arial"/>
                <a:cs typeface="Arial"/>
              </a:rPr>
              <a:t> Started </a:t>
            </a:r>
            <a:r>
              <a:rPr dirty="0" sz="2200" spc="-5" b="1">
                <a:latin typeface="Arial"/>
                <a:cs typeface="Arial"/>
              </a:rPr>
              <a:t>with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JavaFX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Sample</a:t>
            </a:r>
            <a:endParaRPr sz="2200">
              <a:latin typeface="Arial"/>
              <a:cs typeface="Arial"/>
            </a:endParaRPr>
          </a:p>
          <a:p>
            <a:pPr algn="r" marR="5080">
              <a:lnSpc>
                <a:spcPts val="2420"/>
              </a:lnSpc>
            </a:pPr>
            <a:r>
              <a:rPr dirty="0" sz="2200" spc="-5" b="1">
                <a:latin typeface="Arial"/>
                <a:cs typeface="Arial"/>
              </a:rPr>
              <a:t>Applications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0900" y="3132836"/>
            <a:ext cx="4864100" cy="751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collection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designed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common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tasks,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effects.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1633855" algn="l"/>
                <a:tab pos="3255645" algn="l"/>
              </a:tabLst>
            </a:pPr>
            <a:r>
              <a:rPr dirty="0" sz="900" spc="-5">
                <a:latin typeface="Palatino Linotype"/>
                <a:cs typeface="Palatino Linotype"/>
              </a:rPr>
              <a:t>Hello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20">
                <a:latin typeface="Palatino Linotype"/>
                <a:cs typeface="Palatino Linotype"/>
              </a:rPr>
              <a:t>World,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JavaFX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Style	Form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Design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in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JavaFX	Fancy</a:t>
            </a:r>
            <a:r>
              <a:rPr dirty="0" sz="900" spc="-2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Design</a:t>
            </a:r>
            <a:r>
              <a:rPr dirty="0" sz="900" spc="-2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with</a:t>
            </a:r>
            <a:r>
              <a:rPr dirty="0" sz="900" spc="-2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CSS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0900" y="5770121"/>
            <a:ext cx="1376680" cy="2901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200"/>
              </a:spcBef>
            </a:pPr>
            <a:r>
              <a:rPr dirty="0" sz="900" spc="-5">
                <a:latin typeface="Palatino Linotype"/>
                <a:cs typeface="Palatino Linotype"/>
              </a:rPr>
              <a:t>User Interface Design with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FXML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2439" y="5770121"/>
            <a:ext cx="1484630" cy="2901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200"/>
              </a:spcBef>
            </a:pPr>
            <a:r>
              <a:rPr dirty="0" sz="900" spc="-5">
                <a:latin typeface="Palatino Linotype"/>
                <a:cs typeface="Palatino Linotype"/>
              </a:rPr>
              <a:t>Animated Shapes and </a:t>
            </a:r>
            <a:r>
              <a:rPr dirty="0" sz="900" spc="-15">
                <a:latin typeface="Palatino Linotype"/>
                <a:cs typeface="Palatino Linotype"/>
              </a:rPr>
              <a:t>Visual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Effects</a:t>
            </a:r>
            <a:endParaRPr sz="9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4051553"/>
            <a:ext cx="1371600" cy="1371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1335" y="4051553"/>
            <a:ext cx="1371600" cy="1371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2871" y="4051553"/>
            <a:ext cx="1371600" cy="1371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9800" y="6227064"/>
            <a:ext cx="1371600" cy="13716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31335" y="6227064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1280" y="1332992"/>
            <a:ext cx="3225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1">
                <a:latin typeface="Arial"/>
                <a:cs typeface="Arial"/>
              </a:rPr>
              <a:t>3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2853943"/>
            <a:ext cx="5893435" cy="680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003300" marR="208279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The best way to teach you what it is like to </a:t>
            </a:r>
            <a:r>
              <a:rPr dirty="0" sz="1000" spc="-10">
                <a:latin typeface="Palatino Linotype"/>
                <a:cs typeface="Palatino Linotype"/>
              </a:rPr>
              <a:t>create </a:t>
            </a:r>
            <a:r>
              <a:rPr dirty="0" sz="1000" spc="-5">
                <a:latin typeface="Palatino Linotype"/>
                <a:cs typeface="Palatino Linotype"/>
              </a:rPr>
              <a:t>and build a JavaFX application 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a “Hello </a:t>
            </a:r>
            <a:r>
              <a:rPr dirty="0" sz="1000" spc="-20">
                <a:latin typeface="Palatino Linotype"/>
                <a:cs typeface="Palatino Linotype"/>
              </a:rPr>
              <a:t>World” </a:t>
            </a:r>
            <a:r>
              <a:rPr dirty="0" sz="1000" spc="-5">
                <a:latin typeface="Palatino Linotype"/>
                <a:cs typeface="Palatino Linotype"/>
              </a:rPr>
              <a:t>application. An added benefit of this tutorial is that it enables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test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technology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installed.</a:t>
            </a:r>
            <a:endParaRPr sz="1000">
              <a:latin typeface="Palatino Linotype"/>
              <a:cs typeface="Palatino Linotype"/>
            </a:endParaRPr>
          </a:p>
          <a:p>
            <a:pPr marL="1003300" marR="25019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7.4.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begin,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ensure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 IDE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Certified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 Configurations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80" b="1">
                <a:latin typeface="Arial"/>
                <a:cs typeface="Arial"/>
              </a:rPr>
              <a:t>on</a:t>
            </a:r>
            <a:r>
              <a:rPr dirty="0" sz="1600" spc="-165" b="1">
                <a:latin typeface="Arial"/>
                <a:cs typeface="Arial"/>
              </a:rPr>
              <a:t>s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2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165" b="1">
                <a:latin typeface="Arial"/>
                <a:cs typeface="Arial"/>
              </a:rPr>
              <a:t>c</a:t>
            </a:r>
            <a:r>
              <a:rPr dirty="0" sz="1600" spc="-5" b="1">
                <a:latin typeface="Arial"/>
                <a:cs typeface="Arial"/>
              </a:rPr>
              <a:t>t</a:t>
            </a:r>
            <a:r>
              <a:rPr dirty="0" sz="1600" spc="-175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pp</a:t>
            </a:r>
            <a:r>
              <a:rPr dirty="0" sz="1600" spc="-85" b="1">
                <a:latin typeface="Arial"/>
                <a:cs typeface="Arial"/>
              </a:rPr>
              <a:t>li</a:t>
            </a:r>
            <a:r>
              <a:rPr dirty="0" sz="1600" spc="-165" b="1">
                <a:latin typeface="Arial"/>
                <a:cs typeface="Arial"/>
              </a:rPr>
              <a:t>ca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231900" indent="-228600">
              <a:lnSpc>
                <a:spcPct val="100000"/>
              </a:lnSpc>
              <a:spcBef>
                <a:spcPts val="38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-5">
                <a:latin typeface="Palatino Linotype"/>
                <a:cs typeface="Palatino Linotype"/>
              </a:rPr>
              <a:t> the </a:t>
            </a:r>
            <a:r>
              <a:rPr dirty="0" sz="1000" spc="-5" b="1">
                <a:latin typeface="Palatino Linotype"/>
                <a:cs typeface="Palatino Linotype"/>
              </a:rPr>
              <a:t>File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menu, choose </a:t>
            </a:r>
            <a:r>
              <a:rPr dirty="0" sz="1000" spc="-5" b="1">
                <a:latin typeface="Palatino Linotype"/>
                <a:cs typeface="Palatino Linotype"/>
              </a:rPr>
              <a:t>New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Project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JavaFX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category,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JavaFX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Application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Next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Name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15" b="1">
                <a:latin typeface="Palatino Linotype"/>
                <a:cs typeface="Palatino Linotype"/>
              </a:rPr>
              <a:t>HelloWorld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click </a:t>
            </a:r>
            <a:r>
              <a:rPr dirty="0" sz="1000" spc="-5" b="1">
                <a:latin typeface="Palatino Linotype"/>
                <a:cs typeface="Palatino Linotype"/>
              </a:rPr>
              <a:t>Finish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265" marR="296545" indent="-63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HelloWorld.java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populates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basic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Hello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World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 in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3–1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3–1</a:t>
            </a:r>
            <a:r>
              <a:rPr dirty="0" sz="900" spc="59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Hello</a:t>
            </a:r>
            <a:r>
              <a:rPr dirty="0" sz="900" spc="-20" b="1" i="1">
                <a:latin typeface="Arial"/>
                <a:cs typeface="Arial"/>
              </a:rPr>
              <a:t> </a:t>
            </a:r>
            <a:r>
              <a:rPr dirty="0" sz="900" spc="-15" b="1" i="1">
                <a:latin typeface="Arial"/>
                <a:cs typeface="Arial"/>
              </a:rPr>
              <a:t>World</a:t>
            </a:r>
            <a:endParaRPr sz="9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pa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kag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hell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worl</a:t>
            </a:r>
            <a:r>
              <a:rPr dirty="0" sz="900" spc="-75">
                <a:latin typeface="Courier New"/>
                <a:cs typeface="Courier New"/>
              </a:rPr>
              <a:t>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2646045">
              <a:lnSpc>
                <a:spcPct val="101899"/>
              </a:lnSpc>
            </a:pPr>
            <a:r>
              <a:rPr dirty="0" sz="900" spc="-85">
                <a:latin typeface="Courier New"/>
                <a:cs typeface="Courier New"/>
              </a:rPr>
              <a:t>im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j</a:t>
            </a:r>
            <a:r>
              <a:rPr dirty="0" sz="900" spc="-85">
                <a:latin typeface="Courier New"/>
                <a:cs typeface="Courier New"/>
              </a:rPr>
              <a:t>avaf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.app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ica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ion.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ppli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ati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n;  </a:t>
            </a:r>
            <a:r>
              <a:rPr dirty="0" sz="900" spc="-80">
                <a:latin typeface="Courier New"/>
                <a:cs typeface="Courier New"/>
              </a:rPr>
              <a:t>import</a:t>
            </a:r>
            <a:r>
              <a:rPr dirty="0" sz="900" spc="3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javafx.event.ActionEvent;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j</a:t>
            </a:r>
            <a:r>
              <a:rPr dirty="0" sz="900" spc="-85">
                <a:latin typeface="Courier New"/>
                <a:cs typeface="Courier New"/>
              </a:rPr>
              <a:t>avaf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.eve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t.E</a:t>
            </a:r>
            <a:r>
              <a:rPr dirty="0" sz="900" spc="-75">
                <a:latin typeface="Courier New"/>
                <a:cs typeface="Courier New"/>
              </a:rPr>
              <a:t>v</a:t>
            </a:r>
            <a:r>
              <a:rPr dirty="0" sz="900" spc="-85">
                <a:latin typeface="Courier New"/>
                <a:cs typeface="Courier New"/>
              </a:rPr>
              <a:t>entH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ndle</a:t>
            </a:r>
            <a:r>
              <a:rPr dirty="0" sz="900" spc="-75">
                <a:latin typeface="Courier New"/>
                <a:cs typeface="Courier New"/>
              </a:rPr>
              <a:t>r;  </a:t>
            </a:r>
            <a:r>
              <a:rPr dirty="0" sz="900" spc="-85">
                <a:latin typeface="Courier New"/>
                <a:cs typeface="Courier New"/>
              </a:rPr>
              <a:t>im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j</a:t>
            </a:r>
            <a:r>
              <a:rPr dirty="0" sz="900" spc="-85">
                <a:latin typeface="Courier New"/>
                <a:cs typeface="Courier New"/>
              </a:rPr>
              <a:t>avaf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.sce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e.S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ene;</a:t>
            </a:r>
            <a:endParaRPr sz="900">
              <a:latin typeface="Courier New"/>
              <a:cs typeface="Courier New"/>
            </a:endParaRPr>
          </a:p>
          <a:p>
            <a:pPr marL="1003300" marR="2703830">
              <a:lnSpc>
                <a:spcPct val="101699"/>
              </a:lnSpc>
            </a:pPr>
            <a:r>
              <a:rPr dirty="0" sz="900" spc="-85">
                <a:latin typeface="Courier New"/>
                <a:cs typeface="Courier New"/>
              </a:rPr>
              <a:t>im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j</a:t>
            </a:r>
            <a:r>
              <a:rPr dirty="0" sz="900" spc="-85">
                <a:latin typeface="Courier New"/>
                <a:cs typeface="Courier New"/>
              </a:rPr>
              <a:t>avaf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.sce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e.c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ntro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.But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on;  im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j</a:t>
            </a:r>
            <a:r>
              <a:rPr dirty="0" sz="900" spc="-85">
                <a:latin typeface="Courier New"/>
                <a:cs typeface="Courier New"/>
              </a:rPr>
              <a:t>avaf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.sce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e.l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yout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Stac</a:t>
            </a:r>
            <a:r>
              <a:rPr dirty="0" sz="900" spc="-75">
                <a:latin typeface="Courier New"/>
                <a:cs typeface="Courier New"/>
              </a:rPr>
              <a:t>k</a:t>
            </a:r>
            <a:r>
              <a:rPr dirty="0" sz="900" spc="-85">
                <a:latin typeface="Courier New"/>
                <a:cs typeface="Courier New"/>
              </a:rPr>
              <a:t>Pan</a:t>
            </a:r>
            <a:r>
              <a:rPr dirty="0" sz="900" spc="-75">
                <a:latin typeface="Courier New"/>
                <a:cs typeface="Courier New"/>
              </a:rPr>
              <a:t>e;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im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j</a:t>
            </a:r>
            <a:r>
              <a:rPr dirty="0" sz="900" spc="-85">
                <a:latin typeface="Courier New"/>
                <a:cs typeface="Courier New"/>
              </a:rPr>
              <a:t>avaf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.sta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e.S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age;</a:t>
            </a:r>
            <a:endParaRPr sz="900">
              <a:latin typeface="Courier New"/>
              <a:cs typeface="Courier New"/>
            </a:endParaRPr>
          </a:p>
          <a:p>
            <a:pPr marL="1238250" marR="2233930" indent="-235585">
              <a:lnSpc>
                <a:spcPts val="2200"/>
              </a:lnSpc>
              <a:spcBef>
                <a:spcPts val="254"/>
              </a:spcBef>
            </a:pPr>
            <a:r>
              <a:rPr dirty="0" sz="900" spc="-85">
                <a:latin typeface="Courier New"/>
                <a:cs typeface="Courier New"/>
              </a:rPr>
              <a:t>pu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li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las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Hell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Wor</a:t>
            </a:r>
            <a:r>
              <a:rPr dirty="0" sz="900" spc="-75">
                <a:latin typeface="Courier New"/>
                <a:cs typeface="Courier New"/>
              </a:rPr>
              <a:t>ld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ex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end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App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icat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@Override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ts val="840"/>
              </a:lnSpc>
            </a:pPr>
            <a:r>
              <a:rPr dirty="0" sz="900" spc="-85">
                <a:latin typeface="Courier New"/>
                <a:cs typeface="Courier New"/>
              </a:rPr>
              <a:t>pub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art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Stag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pri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ary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tage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473835" marR="2470150">
              <a:lnSpc>
                <a:spcPct val="101699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Butt</a:t>
            </a:r>
            <a:r>
              <a:rPr dirty="0" sz="900" spc="-75">
                <a:latin typeface="Courier New"/>
                <a:cs typeface="Courier New"/>
              </a:rPr>
              <a:t>on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bt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tton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);  btn.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etTe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t("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y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'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ell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Wor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d'");</a:t>
            </a:r>
            <a:endParaRPr sz="900">
              <a:latin typeface="Courier New"/>
              <a:cs typeface="Courier New"/>
            </a:endParaRPr>
          </a:p>
          <a:p>
            <a:pPr marL="1473835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btn.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etOn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cti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n(ne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Eve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tHa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dler</a:t>
            </a:r>
            <a:r>
              <a:rPr dirty="0" sz="900" spc="-75">
                <a:latin typeface="Courier New"/>
                <a:cs typeface="Courier New"/>
              </a:rPr>
              <a:t>&lt;</a:t>
            </a:r>
            <a:r>
              <a:rPr dirty="0" sz="900" spc="-85">
                <a:latin typeface="Courier New"/>
                <a:cs typeface="Courier New"/>
              </a:rPr>
              <a:t>Acti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nEve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t&gt;(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1708785">
              <a:lnSpc>
                <a:spcPct val="100000"/>
              </a:lnSpc>
            </a:pPr>
            <a:r>
              <a:rPr dirty="0" sz="900" spc="-80">
                <a:latin typeface="Courier New"/>
                <a:cs typeface="Courier New"/>
              </a:rPr>
              <a:t>@Override</a:t>
            </a:r>
            <a:endParaRPr sz="900">
              <a:latin typeface="Courier New"/>
              <a:cs typeface="Courier New"/>
            </a:endParaRPr>
          </a:p>
          <a:p>
            <a:pPr marL="1943735" marR="1880870" indent="-235585">
              <a:lnSpc>
                <a:spcPct val="101699"/>
              </a:lnSpc>
              <a:spcBef>
                <a:spcPts val="5"/>
              </a:spcBef>
            </a:pP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ubli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vo</a:t>
            </a:r>
            <a:r>
              <a:rPr dirty="0" sz="900" spc="-75">
                <a:latin typeface="Courier New"/>
                <a:cs typeface="Courier New"/>
              </a:rPr>
              <a:t>id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ha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dle(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cti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nEve</a:t>
            </a:r>
            <a:r>
              <a:rPr dirty="0" sz="900" spc="-75">
                <a:latin typeface="Courier New"/>
                <a:cs typeface="Courier New"/>
              </a:rPr>
              <a:t>nt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ev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nt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y</a:t>
            </a:r>
            <a:r>
              <a:rPr dirty="0" sz="900" spc="-85">
                <a:latin typeface="Courier New"/>
                <a:cs typeface="Courier New"/>
              </a:rPr>
              <a:t>ste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.out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prin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ln(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Hell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Wor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d!");</a:t>
            </a:r>
            <a:endParaRPr sz="900">
              <a:latin typeface="Courier New"/>
              <a:cs typeface="Courier New"/>
            </a:endParaRPr>
          </a:p>
          <a:p>
            <a:pPr marL="1708785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473835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});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473835">
              <a:lnSpc>
                <a:spcPct val="100000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Stac</a:t>
            </a:r>
            <a:r>
              <a:rPr dirty="0" sz="900" spc="-75">
                <a:latin typeface="Courier New"/>
                <a:cs typeface="Courier New"/>
              </a:rPr>
              <a:t>k</a:t>
            </a:r>
            <a:r>
              <a:rPr dirty="0" sz="900" spc="-85">
                <a:latin typeface="Courier New"/>
                <a:cs typeface="Courier New"/>
              </a:rPr>
              <a:t>Pan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roo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ew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St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ckP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ne();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">
                <a:latin typeface="Arial MT"/>
                <a:cs typeface="Arial MT"/>
              </a:rPr>
              <a:t>Hello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World,</a:t>
            </a:r>
            <a:r>
              <a:rPr dirty="0" sz="900" spc="-15">
                <a:latin typeface="Arial MT"/>
                <a:cs typeface="Arial MT"/>
              </a:rPr>
              <a:t> JavaFX</a:t>
            </a:r>
            <a:r>
              <a:rPr dirty="0" sz="900" spc="-5">
                <a:latin typeface="Arial MT"/>
                <a:cs typeface="Arial MT"/>
              </a:rPr>
              <a:t> Style</a:t>
            </a:r>
            <a:r>
              <a:rPr dirty="0" sz="900" spc="61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3-1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63950" y="2027936"/>
            <a:ext cx="335915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Hello</a:t>
            </a:r>
            <a:r>
              <a:rPr dirty="0" spc="-60"/>
              <a:t> </a:t>
            </a:r>
            <a:r>
              <a:rPr dirty="0" spc="-45"/>
              <a:t>World,</a:t>
            </a:r>
            <a:r>
              <a:rPr dirty="0" spc="-55"/>
              <a:t> </a:t>
            </a:r>
            <a:r>
              <a:rPr dirty="0" spc="-40"/>
              <a:t>JavaFX</a:t>
            </a:r>
            <a:r>
              <a:rPr dirty="0" spc="-55"/>
              <a:t> </a:t>
            </a:r>
            <a:r>
              <a:rPr dirty="0" spc="-30"/>
              <a:t>Style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2647056"/>
            <a:ext cx="5894070" cy="700913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860"/>
              </a:spcBef>
            </a:pPr>
            <a:r>
              <a:rPr dirty="0" sz="1200" spc="-5" b="1">
                <a:latin typeface="Arial"/>
                <a:cs typeface="Arial"/>
                <a:hlinkClick r:id="rId2" action="ppaction://hlinksldjump"/>
              </a:rPr>
              <a:t>Preface</a:t>
            </a:r>
            <a:r>
              <a:rPr dirty="0" sz="1200" spc="-130" b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................................................................................................................................................................</a:t>
            </a:r>
            <a:r>
              <a:rPr dirty="0" sz="1000" spc="254">
                <a:latin typeface="Palatino Linotype"/>
                <a:cs typeface="Palatino Linotype"/>
              </a:rPr>
              <a:t>  </a:t>
            </a:r>
            <a:r>
              <a:rPr dirty="0" sz="1000" spc="-5">
                <a:latin typeface="Arial MT"/>
                <a:cs typeface="Arial MT"/>
              </a:rPr>
              <a:t>vii</a:t>
            </a:r>
            <a:endParaRPr sz="10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  <a:spcBef>
                <a:spcPts val="625"/>
              </a:spcBef>
              <a:tabLst>
                <a:tab pos="5442585" algn="l"/>
              </a:tabLst>
            </a:pP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About</a:t>
            </a:r>
            <a:r>
              <a:rPr dirty="0" sz="1000" spc="85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This</a:t>
            </a:r>
            <a:r>
              <a:rPr dirty="0" sz="1000" spc="85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Tutorial....................................................................................................................................</a:t>
            </a:r>
            <a:r>
              <a:rPr dirty="0" sz="1000" spc="-5">
                <a:latin typeface="Palatino Linotype"/>
                <a:cs typeface="Palatino Linotype"/>
              </a:rPr>
              <a:t>	</a:t>
            </a:r>
            <a:r>
              <a:rPr dirty="0" sz="1000" spc="-5">
                <a:latin typeface="Arial MT"/>
                <a:cs typeface="Arial MT"/>
              </a:rPr>
              <a:t>vii</a:t>
            </a:r>
            <a:endParaRPr sz="10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  <a:spcBef>
                <a:spcPts val="195"/>
              </a:spcBef>
              <a:tabLst>
                <a:tab pos="5442585" algn="l"/>
              </a:tabLst>
            </a:pP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Audience......................................................................................................................................................</a:t>
            </a:r>
            <a:r>
              <a:rPr dirty="0" sz="1000" spc="-5">
                <a:latin typeface="Palatino Linotype"/>
                <a:cs typeface="Palatino Linotype"/>
              </a:rPr>
              <a:t>	</a:t>
            </a:r>
            <a:r>
              <a:rPr dirty="0" sz="1000" spc="-5">
                <a:latin typeface="Arial MT"/>
                <a:cs typeface="Arial MT"/>
              </a:rPr>
              <a:t>vii</a:t>
            </a:r>
            <a:endParaRPr sz="10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  <a:spcBef>
                <a:spcPts val="200"/>
              </a:spcBef>
              <a:tabLst>
                <a:tab pos="5442585" algn="l"/>
              </a:tabLst>
            </a:pP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Documentation</a:t>
            </a:r>
            <a:r>
              <a:rPr dirty="0" sz="1000" spc="12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Accessibility....................................................................................................................</a:t>
            </a:r>
            <a:r>
              <a:rPr dirty="0" sz="1000" spc="-5">
                <a:latin typeface="Palatino Linotype"/>
                <a:cs typeface="Palatino Linotype"/>
              </a:rPr>
              <a:t>	</a:t>
            </a:r>
            <a:r>
              <a:rPr dirty="0" sz="1000" spc="-5">
                <a:latin typeface="Arial MT"/>
                <a:cs typeface="Arial MT"/>
              </a:rPr>
              <a:t>vii</a:t>
            </a:r>
            <a:endParaRPr sz="10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  <a:spcBef>
                <a:spcPts val="204"/>
              </a:spcBef>
              <a:tabLst>
                <a:tab pos="5442585" algn="l"/>
              </a:tabLst>
            </a:pP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Related</a:t>
            </a:r>
            <a:r>
              <a:rPr dirty="0" sz="1000" spc="7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Documents</a:t>
            </a:r>
            <a:r>
              <a:rPr dirty="0" sz="1000" spc="-2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....................................................................................................................................</a:t>
            </a:r>
            <a:r>
              <a:rPr dirty="0" sz="1000" spc="-5">
                <a:latin typeface="Palatino Linotype"/>
                <a:cs typeface="Palatino Linotype"/>
              </a:rPr>
              <a:t>	</a:t>
            </a:r>
            <a:r>
              <a:rPr dirty="0" sz="1000" spc="-5">
                <a:latin typeface="Arial MT"/>
                <a:cs typeface="Arial MT"/>
              </a:rPr>
              <a:t>vii</a:t>
            </a:r>
            <a:endParaRPr sz="10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  <a:spcBef>
                <a:spcPts val="195"/>
              </a:spcBef>
              <a:tabLst>
                <a:tab pos="5414645" algn="l"/>
              </a:tabLst>
            </a:pPr>
            <a:r>
              <a:rPr dirty="0" sz="1000" spc="-5">
                <a:latin typeface="Palatino Linotype"/>
                <a:cs typeface="Palatino Linotype"/>
                <a:hlinkClick r:id="rId3" action="ppaction://hlinksldjump"/>
              </a:rPr>
              <a:t>Conventions</a:t>
            </a:r>
            <a:r>
              <a:rPr dirty="0" sz="1000" spc="4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  <a:hlinkClick r:id="rId3" action="ppaction://hlinksldjump"/>
              </a:rPr>
              <a:t>...............................................................................................................................................</a:t>
            </a:r>
            <a:r>
              <a:rPr dirty="0" sz="1000" spc="-5">
                <a:latin typeface="Palatino Linotype"/>
                <a:cs typeface="Palatino Linotype"/>
              </a:rPr>
              <a:t>	</a:t>
            </a:r>
            <a:r>
              <a:rPr dirty="0" sz="1000" spc="-5">
                <a:latin typeface="Arial MT"/>
                <a:cs typeface="Arial MT"/>
              </a:rPr>
              <a:t>viii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</a:pPr>
            <a:r>
              <a:rPr dirty="0" sz="1200" b="1">
                <a:latin typeface="Arial"/>
                <a:cs typeface="Arial"/>
                <a:hlinkClick r:id="rId4" action="ppaction://hlinksldjump"/>
              </a:rPr>
              <a:t>What’s</a:t>
            </a:r>
            <a:r>
              <a:rPr dirty="0" sz="1200" spc="50" b="1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4" action="ppaction://hlinksldjump"/>
              </a:rPr>
              <a:t>New</a:t>
            </a:r>
            <a:r>
              <a:rPr dirty="0" sz="1200" spc="250" b="1">
                <a:latin typeface="Arial"/>
                <a:cs typeface="Arial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......................................................................................................................................................</a:t>
            </a:r>
            <a:r>
              <a:rPr dirty="0" sz="1000" spc="6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ix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6100" algn="l"/>
              </a:tabLst>
            </a:pPr>
            <a:r>
              <a:rPr dirty="0" sz="1200" spc="-5" b="1">
                <a:latin typeface="Arial"/>
                <a:cs typeface="Arial"/>
                <a:hlinkClick r:id="rId5" action="ppaction://hlinksldjump"/>
              </a:rPr>
              <a:t>Part </a:t>
            </a:r>
            <a:r>
              <a:rPr dirty="0" sz="1200" b="1">
                <a:latin typeface="Arial"/>
                <a:cs typeface="Arial"/>
                <a:hlinkClick r:id="rId5" action="ppaction://hlinksldjump"/>
              </a:rPr>
              <a:t>I	</a:t>
            </a:r>
            <a:r>
              <a:rPr dirty="0" sz="1200" spc="-5" b="1">
                <a:latin typeface="Arial"/>
                <a:cs typeface="Arial"/>
                <a:hlinkClick r:id="rId5" action="ppaction://hlinksldjump"/>
              </a:rPr>
              <a:t>What</a:t>
            </a:r>
            <a:r>
              <a:rPr dirty="0" sz="1200" spc="-50" b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5" action="ppaction://hlinksldjump"/>
              </a:rPr>
              <a:t>Is</a:t>
            </a:r>
            <a:r>
              <a:rPr dirty="0" sz="1200" spc="-50" b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5" action="ppaction://hlinksldjump"/>
              </a:rPr>
              <a:t>JavaFX?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249554" indent="-237490">
              <a:lnSpc>
                <a:spcPct val="100000"/>
              </a:lnSpc>
              <a:buAutoNum type="arabicPlain"/>
              <a:tabLst>
                <a:tab pos="249554" algn="l"/>
                <a:tab pos="250190" algn="l"/>
              </a:tabLst>
            </a:pPr>
            <a:r>
              <a:rPr dirty="0" sz="1200" spc="-10" b="1">
                <a:latin typeface="Arial"/>
                <a:cs typeface="Arial"/>
                <a:hlinkClick r:id="rId6" action="ppaction://hlinksldjump"/>
              </a:rPr>
              <a:t>JavaF</a:t>
            </a:r>
            <a:r>
              <a:rPr dirty="0" sz="1200" spc="-5" b="1">
                <a:latin typeface="Arial"/>
                <a:cs typeface="Arial"/>
                <a:hlinkClick r:id="rId6" action="ppaction://hlinksldjump"/>
              </a:rPr>
              <a:t>X</a:t>
            </a:r>
            <a:r>
              <a:rPr dirty="0" sz="1200" spc="-5" b="1">
                <a:latin typeface="Arial"/>
                <a:cs typeface="Arial"/>
                <a:hlinkClick r:id="rId6" action="ppaction://hlinksldjump"/>
              </a:rPr>
              <a:t> Overview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625"/>
              </a:spcBef>
            </a:pPr>
            <a:r>
              <a:rPr dirty="0" sz="1000" spc="-5" b="1">
                <a:latin typeface="Palatino Linotype"/>
                <a:cs typeface="Palatino Linotype"/>
                <a:hlinkClick r:id="rId6" action="ppaction://hlinksldjump"/>
              </a:rPr>
              <a:t>JavaFX</a:t>
            </a:r>
            <a:r>
              <a:rPr dirty="0" sz="1000" spc="135" b="1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6" action="ppaction://hlinksldjump"/>
              </a:rPr>
              <a:t>Applications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</a:t>
            </a:r>
            <a:r>
              <a:rPr dirty="0" sz="1000" spc="18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1-1</a:t>
            </a:r>
            <a:endParaRPr sz="1000">
              <a:latin typeface="Arial MT"/>
              <a:cs typeface="Arial MT"/>
            </a:endParaRPr>
          </a:p>
          <a:p>
            <a:pPr marL="316865">
              <a:lnSpc>
                <a:spcPct val="100000"/>
              </a:lnSpc>
              <a:spcBef>
                <a:spcPts val="200"/>
              </a:spcBef>
            </a:pPr>
            <a:r>
              <a:rPr dirty="0" sz="1000" spc="-10" b="1">
                <a:latin typeface="Palatino Linotype"/>
                <a:cs typeface="Palatino Linotype"/>
                <a:hlinkClick r:id="rId7" action="ppaction://hlinksldjump"/>
              </a:rPr>
              <a:t>Availability</a:t>
            </a:r>
            <a:r>
              <a:rPr dirty="0" sz="1000" spc="-5" b="1">
                <a:latin typeface="Palatino Linotype"/>
                <a:cs typeface="Palatino Linotype"/>
                <a:hlinkClick r:id="rId7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..................................................................................................................................................</a:t>
            </a:r>
            <a:r>
              <a:rPr dirty="0" sz="1000" spc="19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1-2</a:t>
            </a:r>
            <a:endParaRPr sz="1000">
              <a:latin typeface="Arial MT"/>
              <a:cs typeface="Arial MT"/>
            </a:endParaRPr>
          </a:p>
          <a:p>
            <a:pPr marL="316865">
              <a:lnSpc>
                <a:spcPct val="100000"/>
              </a:lnSpc>
              <a:spcBef>
                <a:spcPts val="204"/>
              </a:spcBef>
            </a:pPr>
            <a:r>
              <a:rPr dirty="0" sz="1000" b="1">
                <a:latin typeface="Palatino Linotype"/>
                <a:cs typeface="Palatino Linotype"/>
                <a:hlinkClick r:id="rId7" action="ppaction://hlinksldjump"/>
              </a:rPr>
              <a:t>Key</a:t>
            </a:r>
            <a:r>
              <a:rPr dirty="0" sz="1000" spc="90" b="1">
                <a:latin typeface="Palatino Linotype"/>
                <a:cs typeface="Palatino Linotype"/>
                <a:hlinkClick r:id="rId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7" action="ppaction://hlinksldjump"/>
              </a:rPr>
              <a:t>Features</a:t>
            </a:r>
            <a:r>
              <a:rPr dirty="0" sz="1000" spc="-10" b="1">
                <a:latin typeface="Palatino Linotype"/>
                <a:cs typeface="Palatino Linotype"/>
                <a:hlinkClick r:id="rId7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</a:t>
            </a:r>
            <a:r>
              <a:rPr dirty="0" sz="1000" spc="14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1-2</a:t>
            </a:r>
            <a:endParaRPr sz="1000">
              <a:latin typeface="Arial MT"/>
              <a:cs typeface="Arial MT"/>
            </a:endParaRPr>
          </a:p>
          <a:p>
            <a:pPr marL="316865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What</a:t>
            </a:r>
            <a:r>
              <a:rPr dirty="0" sz="1000" spc="35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Can</a:t>
            </a:r>
            <a:r>
              <a:rPr dirty="0" sz="1000" spc="40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I</a:t>
            </a:r>
            <a:r>
              <a:rPr dirty="0" sz="1000" spc="25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Build</a:t>
            </a:r>
            <a:r>
              <a:rPr dirty="0" sz="1000" spc="25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with</a:t>
            </a:r>
            <a:r>
              <a:rPr dirty="0" sz="1000" spc="30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JavaFX?</a:t>
            </a:r>
            <a:r>
              <a:rPr dirty="0" sz="1000" spc="-85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</a:t>
            </a:r>
            <a:r>
              <a:rPr dirty="0" sz="1000" spc="7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1-3</a:t>
            </a:r>
            <a:endParaRPr sz="1000">
              <a:latin typeface="Arial MT"/>
              <a:cs typeface="Arial MT"/>
            </a:endParaRPr>
          </a:p>
          <a:p>
            <a:pPr marL="316865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How</a:t>
            </a:r>
            <a:r>
              <a:rPr dirty="0" sz="1000" spc="30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Do</a:t>
            </a:r>
            <a:r>
              <a:rPr dirty="0" sz="1000" spc="40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I</a:t>
            </a:r>
            <a:r>
              <a:rPr dirty="0" sz="1000" spc="30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b="1">
                <a:latin typeface="Palatino Linotype"/>
                <a:cs typeface="Palatino Linotype"/>
                <a:hlinkClick r:id="rId9" action="ppaction://hlinksldjump"/>
              </a:rPr>
              <a:t>Run</a:t>
            </a:r>
            <a:r>
              <a:rPr dirty="0" sz="1000" spc="35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a</a:t>
            </a:r>
            <a:r>
              <a:rPr dirty="0" sz="1000" spc="35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Sample</a:t>
            </a:r>
            <a:r>
              <a:rPr dirty="0" sz="1000" spc="30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Application?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</a:t>
            </a:r>
            <a:r>
              <a:rPr dirty="0" sz="1000" spc="7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1-4</a:t>
            </a:r>
            <a:endParaRPr sz="1000">
              <a:latin typeface="Arial MT"/>
              <a:cs typeface="Arial MT"/>
            </a:endParaRPr>
          </a:p>
          <a:p>
            <a:pPr marL="316865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How</a:t>
            </a:r>
            <a:r>
              <a:rPr dirty="0" sz="1000" spc="1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Do</a:t>
            </a:r>
            <a:r>
              <a:rPr dirty="0" sz="1000" spc="2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I</a:t>
            </a:r>
            <a:r>
              <a:rPr dirty="0" sz="1000" spc="1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b="1">
                <a:latin typeface="Palatino Linotype"/>
                <a:cs typeface="Palatino Linotype"/>
                <a:hlinkClick r:id="rId10" action="ppaction://hlinksldjump"/>
              </a:rPr>
              <a:t>Run</a:t>
            </a:r>
            <a:r>
              <a:rPr dirty="0" sz="1000" spc="20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a</a:t>
            </a:r>
            <a:r>
              <a:rPr dirty="0" sz="1000" spc="20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Sample</a:t>
            </a:r>
            <a:r>
              <a:rPr dirty="0" sz="1000" spc="20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in</a:t>
            </a:r>
            <a:r>
              <a:rPr dirty="0" sz="1000" spc="2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an</a:t>
            </a:r>
            <a:r>
              <a:rPr dirty="0" sz="1000" spc="1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IDE?</a:t>
            </a:r>
            <a:r>
              <a:rPr dirty="0" sz="1000" spc="-120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</a:t>
            </a:r>
            <a:r>
              <a:rPr dirty="0" sz="1000" spc="5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1-5</a:t>
            </a:r>
            <a:endParaRPr sz="1000">
              <a:latin typeface="Arial MT"/>
              <a:cs typeface="Arial MT"/>
            </a:endParaRPr>
          </a:p>
          <a:p>
            <a:pPr marL="316865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How</a:t>
            </a:r>
            <a:r>
              <a:rPr dirty="0" sz="1000" spc="2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Do</a:t>
            </a:r>
            <a:r>
              <a:rPr dirty="0" sz="1000" spc="2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I</a:t>
            </a:r>
            <a:r>
              <a:rPr dirty="0" sz="1000" spc="2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Create</a:t>
            </a:r>
            <a:r>
              <a:rPr dirty="0" sz="1000" spc="2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a</a:t>
            </a:r>
            <a:r>
              <a:rPr dirty="0" sz="1000" spc="2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JavaFX</a:t>
            </a:r>
            <a:r>
              <a:rPr dirty="0" sz="1000" spc="20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Application?</a:t>
            </a:r>
            <a:r>
              <a:rPr dirty="0" sz="1000" spc="14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</a:t>
            </a:r>
            <a:r>
              <a:rPr dirty="0" sz="1000" spc="6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1-5</a:t>
            </a:r>
            <a:endParaRPr sz="1000">
              <a:latin typeface="Arial MT"/>
              <a:cs typeface="Arial MT"/>
            </a:endParaRPr>
          </a:p>
          <a:p>
            <a:pPr marL="316865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11" action="ppaction://hlinksldjump"/>
              </a:rPr>
              <a:t>Resources</a:t>
            </a:r>
            <a:r>
              <a:rPr dirty="0" sz="1000" spc="105" b="1">
                <a:latin typeface="Palatino Linotype"/>
                <a:cs typeface="Palatino Linotype"/>
                <a:hlinkClick r:id="rId11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.....................................................................................................................................................</a:t>
            </a:r>
            <a:r>
              <a:rPr dirty="0" sz="1000" spc="19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1-6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249554" indent="-237490">
              <a:lnSpc>
                <a:spcPct val="100000"/>
              </a:lnSpc>
              <a:buAutoNum type="arabicPlain" startAt="2"/>
              <a:tabLst>
                <a:tab pos="249554" algn="l"/>
                <a:tab pos="250190" algn="l"/>
              </a:tabLst>
            </a:pPr>
            <a:r>
              <a:rPr dirty="0" sz="1200" spc="-5" b="1">
                <a:latin typeface="Arial"/>
                <a:cs typeface="Arial"/>
                <a:hlinkClick r:id="rId12" action="ppaction://hlinksldjump"/>
              </a:rPr>
              <a:t>Understanding</a:t>
            </a:r>
            <a:r>
              <a:rPr dirty="0" sz="1200" spc="-25" b="1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12" action="ppaction://hlinksldjump"/>
              </a:rPr>
              <a:t>the</a:t>
            </a:r>
            <a:r>
              <a:rPr dirty="0" sz="1200" spc="-25" b="1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12" action="ppaction://hlinksldjump"/>
              </a:rPr>
              <a:t>JavaFX</a:t>
            </a:r>
            <a:r>
              <a:rPr dirty="0" sz="1200" spc="-15" b="1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12" action="ppaction://hlinksldjump"/>
              </a:rPr>
              <a:t>Architecture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630"/>
              </a:spcBef>
            </a:pP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Scene</a:t>
            </a:r>
            <a:r>
              <a:rPr dirty="0" sz="1000" spc="80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Graph</a:t>
            </a:r>
            <a:r>
              <a:rPr dirty="0" sz="1000" spc="65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</a:t>
            </a:r>
            <a:r>
              <a:rPr dirty="0" sz="1000" spc="1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2-2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Java</a:t>
            </a:r>
            <a:r>
              <a:rPr dirty="0" sz="1000" spc="25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Public</a:t>
            </a:r>
            <a:r>
              <a:rPr dirty="0" sz="1000" spc="25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APIs</a:t>
            </a:r>
            <a:r>
              <a:rPr dirty="0" sz="1000" spc="30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for</a:t>
            </a:r>
            <a:r>
              <a:rPr dirty="0" sz="1000" spc="25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JavaFX</a:t>
            </a:r>
            <a:r>
              <a:rPr dirty="0" sz="1000" spc="25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Features</a:t>
            </a:r>
            <a:r>
              <a:rPr dirty="0" sz="1000" spc="-80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</a:t>
            </a:r>
            <a:r>
              <a:rPr dirty="0" sz="1000" spc="7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2-2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14" action="ppaction://hlinksldjump"/>
              </a:rPr>
              <a:t>Graphics</a:t>
            </a:r>
            <a:r>
              <a:rPr dirty="0" sz="1000" spc="90" b="1">
                <a:latin typeface="Palatino Linotype"/>
                <a:cs typeface="Palatino Linotype"/>
                <a:hlinkClick r:id="rId14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4" action="ppaction://hlinksldjump"/>
              </a:rPr>
              <a:t>System</a:t>
            </a:r>
            <a:r>
              <a:rPr dirty="0" sz="1000" spc="-114" b="1">
                <a:latin typeface="Palatino Linotype"/>
                <a:cs typeface="Palatino Linotype"/>
                <a:hlinkClick r:id="rId14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</a:t>
            </a:r>
            <a:r>
              <a:rPr dirty="0" sz="1000" spc="15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2-3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14" action="ppaction://hlinksldjump"/>
              </a:rPr>
              <a:t>Glass</a:t>
            </a:r>
            <a:r>
              <a:rPr dirty="0" sz="1000" spc="65" b="1">
                <a:latin typeface="Palatino Linotype"/>
                <a:cs typeface="Palatino Linotype"/>
                <a:hlinkClick r:id="rId14" action="ppaction://hlinksldjump"/>
              </a:rPr>
              <a:t> </a:t>
            </a:r>
            <a:r>
              <a:rPr dirty="0" sz="1000" spc="-10" b="1">
                <a:latin typeface="Palatino Linotype"/>
                <a:cs typeface="Palatino Linotype"/>
                <a:hlinkClick r:id="rId14" action="ppaction://hlinksldjump"/>
              </a:rPr>
              <a:t>Windowing</a:t>
            </a:r>
            <a:r>
              <a:rPr dirty="0" sz="1000" spc="55" b="1">
                <a:latin typeface="Palatino Linotype"/>
                <a:cs typeface="Palatino Linotype"/>
                <a:hlinkClick r:id="rId14" action="ppaction://hlinksldjump"/>
              </a:rPr>
              <a:t> </a:t>
            </a:r>
            <a:r>
              <a:rPr dirty="0" sz="1000" spc="-20" b="1">
                <a:latin typeface="Palatino Linotype"/>
                <a:cs typeface="Palatino Linotype"/>
                <a:hlinkClick r:id="rId14" action="ppaction://hlinksldjump"/>
              </a:rPr>
              <a:t>Toolkit</a:t>
            </a:r>
            <a:r>
              <a:rPr dirty="0" sz="1000" spc="-120" b="1">
                <a:latin typeface="Palatino Linotype"/>
                <a:cs typeface="Palatino Linotype"/>
                <a:hlinkClick r:id="rId14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</a:t>
            </a:r>
            <a:r>
              <a:rPr dirty="0" sz="1000" spc="1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2-3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Palatino Linotype"/>
                <a:cs typeface="Palatino Linotype"/>
                <a:hlinkClick r:id="rId15" action="ppaction://hlinksldjump"/>
              </a:rPr>
              <a:t>Threads</a:t>
            </a:r>
            <a:r>
              <a:rPr dirty="0" sz="1000" spc="470">
                <a:latin typeface="Palatino Linotype"/>
                <a:cs typeface="Palatino Linotype"/>
                <a:hlinkClick r:id="rId15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  <a:hlinkClick r:id="rId15" action="ppaction://hlinksldjump"/>
              </a:rPr>
              <a:t>..................................................................................................................................................</a:t>
            </a:r>
            <a:r>
              <a:rPr dirty="0" sz="1000" spc="-5">
                <a:latin typeface="Arial MT"/>
                <a:cs typeface="Arial MT"/>
              </a:rPr>
              <a:t>2-4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000" spc="-5">
                <a:latin typeface="Palatino Linotype"/>
                <a:cs typeface="Palatino Linotype"/>
                <a:hlinkClick r:id="rId15" action="ppaction://hlinksldjump"/>
              </a:rPr>
              <a:t>Pulse</a:t>
            </a:r>
            <a:r>
              <a:rPr dirty="0" sz="1000" spc="434">
                <a:latin typeface="Palatino Linotype"/>
                <a:cs typeface="Palatino Linotype"/>
                <a:hlinkClick r:id="rId15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  <a:hlinkClick r:id="rId15" action="ppaction://hlinksldjump"/>
              </a:rPr>
              <a:t>.......................................................................................................................................................</a:t>
            </a:r>
            <a:r>
              <a:rPr dirty="0" sz="1000" spc="-5">
                <a:latin typeface="Arial MT"/>
                <a:cs typeface="Arial MT"/>
              </a:rPr>
              <a:t>2-4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15" action="ppaction://hlinksldjump"/>
              </a:rPr>
              <a:t>Media</a:t>
            </a:r>
            <a:r>
              <a:rPr dirty="0" sz="1000" spc="65" b="1">
                <a:latin typeface="Palatino Linotype"/>
                <a:cs typeface="Palatino Linotype"/>
                <a:hlinkClick r:id="rId1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5" action="ppaction://hlinksldjump"/>
              </a:rPr>
              <a:t>and</a:t>
            </a:r>
            <a:r>
              <a:rPr dirty="0" sz="1000" spc="65" b="1">
                <a:latin typeface="Palatino Linotype"/>
                <a:cs typeface="Palatino Linotype"/>
                <a:hlinkClick r:id="rId1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5" action="ppaction://hlinksldjump"/>
              </a:rPr>
              <a:t>Images</a:t>
            </a:r>
            <a:r>
              <a:rPr dirty="0" sz="1000" spc="-55" b="1">
                <a:latin typeface="Palatino Linotype"/>
                <a:cs typeface="Palatino Linotype"/>
                <a:hlinkClick r:id="rId15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</a:t>
            </a:r>
            <a:r>
              <a:rPr dirty="0" sz="1000" spc="1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2-4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1000" spc="-30" b="1">
                <a:latin typeface="Palatino Linotype"/>
                <a:cs typeface="Palatino Linotype"/>
                <a:hlinkClick r:id="rId16" action="ppaction://hlinksldjump"/>
              </a:rPr>
              <a:t>Web</a:t>
            </a:r>
            <a:r>
              <a:rPr dirty="0" sz="1000" spc="85" b="1">
                <a:latin typeface="Palatino Linotype"/>
                <a:cs typeface="Palatino Linotype"/>
                <a:hlinkClick r:id="rId1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6" action="ppaction://hlinksldjump"/>
              </a:rPr>
              <a:t>Component</a:t>
            </a:r>
            <a:r>
              <a:rPr dirty="0" sz="1000" spc="-25" b="1">
                <a:latin typeface="Palatino Linotype"/>
                <a:cs typeface="Palatino Linotype"/>
                <a:hlinkClick r:id="rId16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</a:t>
            </a:r>
            <a:r>
              <a:rPr dirty="0" sz="1000" spc="1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2-5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16" action="ppaction://hlinksldjump"/>
              </a:rPr>
              <a:t>CSS</a:t>
            </a:r>
            <a:r>
              <a:rPr dirty="0" sz="1000" spc="-10" b="1">
                <a:latin typeface="Palatino Linotype"/>
                <a:cs typeface="Palatino Linotype"/>
                <a:hlinkClick r:id="rId16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................................................................................................................................................................</a:t>
            </a:r>
            <a:r>
              <a:rPr dirty="0" sz="1000" spc="2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2-5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17" action="ppaction://hlinksldjump"/>
              </a:rPr>
              <a:t>UI</a:t>
            </a:r>
            <a:r>
              <a:rPr dirty="0" sz="1000" spc="85" b="1">
                <a:latin typeface="Palatino Linotype"/>
                <a:cs typeface="Palatino Linotype"/>
                <a:hlinkClick r:id="rId1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7" action="ppaction://hlinksldjump"/>
              </a:rPr>
              <a:t>Controls</a:t>
            </a:r>
            <a:r>
              <a:rPr dirty="0" sz="1000" spc="60" b="1">
                <a:latin typeface="Palatino Linotype"/>
                <a:cs typeface="Palatino Linotype"/>
                <a:hlinkClick r:id="rId17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..................................................................................................................................................</a:t>
            </a:r>
            <a:r>
              <a:rPr dirty="0" sz="1000" spc="1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2-6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Layout</a:t>
            </a:r>
            <a:r>
              <a:rPr dirty="0" sz="1000" spc="25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...........................................................................................................................................................</a:t>
            </a:r>
            <a:r>
              <a:rPr dirty="0" sz="1000" spc="204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2-7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2-D</a:t>
            </a:r>
            <a:r>
              <a:rPr dirty="0" sz="1000" spc="40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and</a:t>
            </a:r>
            <a:r>
              <a:rPr dirty="0" sz="1000" spc="35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3-D</a:t>
            </a:r>
            <a:r>
              <a:rPr dirty="0" sz="1000" spc="40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Transformations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</a:t>
            </a:r>
            <a:r>
              <a:rPr dirty="0" sz="1000" spc="8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2-8</a:t>
            </a:r>
            <a:endParaRPr sz="1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1000" spc="-15" b="1">
                <a:latin typeface="Palatino Linotype"/>
                <a:cs typeface="Palatino Linotype"/>
                <a:hlinkClick r:id="rId19" action="ppaction://hlinksldjump"/>
              </a:rPr>
              <a:t>Visual</a:t>
            </a:r>
            <a:r>
              <a:rPr dirty="0" sz="1000" spc="145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Effects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</a:t>
            </a:r>
            <a:r>
              <a:rPr dirty="0" sz="1000" spc="2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2-8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700"/>
              </a:spcBef>
            </a:pPr>
            <a:r>
              <a:rPr dirty="0" sz="900" spc="-5">
                <a:latin typeface="Arial MT"/>
                <a:cs typeface="Arial MT"/>
              </a:rPr>
              <a:t>iii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05079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Contents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855970" cy="6259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65">
                <a:latin typeface="Arial MT"/>
                <a:cs typeface="Arial MT"/>
              </a:rPr>
              <a:t>Construct</a:t>
            </a:r>
            <a:r>
              <a:rPr dirty="0" sz="950" spc="-60">
                <a:latin typeface="Arial MT"/>
                <a:cs typeface="Arial MT"/>
              </a:rPr>
              <a:t> </a:t>
            </a:r>
            <a:r>
              <a:rPr dirty="0" sz="950" spc="-40">
                <a:latin typeface="Arial MT"/>
                <a:cs typeface="Arial MT"/>
              </a:rPr>
              <a:t>the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65">
                <a:latin typeface="Arial MT"/>
                <a:cs typeface="Arial MT"/>
              </a:rPr>
              <a:t>Application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054735" marR="2439670" indent="412115">
              <a:lnSpc>
                <a:spcPct val="203300"/>
              </a:lnSpc>
            </a:pPr>
            <a:r>
              <a:rPr dirty="0" sz="900" spc="-85">
                <a:latin typeface="Courier New"/>
                <a:cs typeface="Courier New"/>
              </a:rPr>
              <a:t>root.getChildren().add(btn);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cen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ne(r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ot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3</a:t>
            </a:r>
            <a:r>
              <a:rPr dirty="0" sz="900" spc="-85">
                <a:latin typeface="Courier New"/>
                <a:cs typeface="Courier New"/>
              </a:rPr>
              <a:t>00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2</a:t>
            </a:r>
            <a:r>
              <a:rPr dirty="0" sz="900" spc="-85">
                <a:latin typeface="Courier New"/>
                <a:cs typeface="Courier New"/>
              </a:rPr>
              <a:t>50);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urier New"/>
              <a:cs typeface="Courier New"/>
            </a:endParaRPr>
          </a:p>
          <a:p>
            <a:pPr marL="1466850" marR="2145665">
              <a:lnSpc>
                <a:spcPct val="101899"/>
              </a:lnSpc>
            </a:pPr>
            <a:r>
              <a:rPr dirty="0" sz="900" spc="-85">
                <a:latin typeface="Courier New"/>
                <a:cs typeface="Courier New"/>
              </a:rPr>
              <a:t>prim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rySt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ge.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etTi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le("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ell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Wor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d!");  </a:t>
            </a:r>
            <a:r>
              <a:rPr dirty="0" sz="900" spc="-85">
                <a:latin typeface="Courier New"/>
                <a:cs typeface="Courier New"/>
              </a:rPr>
              <a:t>primaryStage.setScene(scene); </a:t>
            </a:r>
            <a:r>
              <a:rPr dirty="0" sz="900" spc="-80">
                <a:latin typeface="Courier New"/>
                <a:cs typeface="Courier New"/>
              </a:rPr>
              <a:t> primaryStage.show();</a:t>
            </a:r>
            <a:endParaRPr sz="9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466850" marR="2439035" indent="-412750">
              <a:lnSpc>
                <a:spcPct val="101699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pu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li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stat</a:t>
            </a:r>
            <a:r>
              <a:rPr dirty="0" sz="900" spc="-75">
                <a:latin typeface="Courier New"/>
                <a:cs typeface="Courier New"/>
              </a:rPr>
              <a:t>ic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vo</a:t>
            </a:r>
            <a:r>
              <a:rPr dirty="0" sz="900" spc="-75">
                <a:latin typeface="Courier New"/>
                <a:cs typeface="Courier New"/>
              </a:rPr>
              <a:t>id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m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in(S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ring</a:t>
            </a:r>
            <a:r>
              <a:rPr dirty="0" sz="900" spc="-75">
                <a:latin typeface="Courier New"/>
                <a:cs typeface="Courier New"/>
              </a:rPr>
              <a:t>[]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ar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launch(args);</a:t>
            </a:r>
            <a:endParaRPr sz="9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96315">
              <a:lnSpc>
                <a:spcPct val="100000"/>
              </a:lnSpc>
              <a:spcBef>
                <a:spcPts val="2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urier New"/>
              <a:cs typeface="Courier New"/>
            </a:endParaRPr>
          </a:p>
          <a:p>
            <a:pPr marL="996315" marR="617855">
              <a:lnSpc>
                <a:spcPct val="100000"/>
              </a:lnSpc>
            </a:pPr>
            <a:r>
              <a:rPr dirty="0" sz="1000" spc="-10">
                <a:latin typeface="Palatino Linotype"/>
                <a:cs typeface="Palatino Linotype"/>
              </a:rPr>
              <a:t>Here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important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things</a:t>
            </a:r>
            <a:r>
              <a:rPr dirty="0" sz="1000">
                <a:latin typeface="Palatino Linotype"/>
                <a:cs typeface="Palatino Linotype"/>
              </a:rPr>
              <a:t> to </a:t>
            </a:r>
            <a:r>
              <a:rPr dirty="0" sz="1000" spc="-5">
                <a:latin typeface="Palatino Linotype"/>
                <a:cs typeface="Palatino Linotype"/>
              </a:rPr>
              <a:t>know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basic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structure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application:</a:t>
            </a:r>
            <a:endParaRPr sz="1000">
              <a:latin typeface="Palatino Linotype"/>
              <a:cs typeface="Palatino Linotype"/>
            </a:endParaRPr>
          </a:p>
          <a:p>
            <a:pPr marL="1224915" marR="15176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24915" algn="l"/>
                <a:tab pos="122555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 for a 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extends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javafx.application.Application</a:t>
            </a:r>
            <a:r>
              <a:rPr dirty="0" sz="1000" spc="-33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class.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start()</a:t>
            </a:r>
            <a:r>
              <a:rPr dirty="0" sz="1000" spc="-33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main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entry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endParaRPr sz="1000">
              <a:latin typeface="Palatino Linotype"/>
              <a:cs typeface="Palatino Linotype"/>
            </a:endParaRPr>
          </a:p>
          <a:p>
            <a:pPr marL="1224915" marR="50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24915" algn="l"/>
                <a:tab pos="122555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defines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container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means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stage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scene.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Stage</a:t>
            </a:r>
            <a:r>
              <a:rPr dirty="0" sz="1000" spc="-33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top-level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container.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Scene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 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3–1 </a:t>
            </a:r>
            <a:r>
              <a:rPr dirty="0" sz="1000" spc="-5">
                <a:latin typeface="Palatino Linotype"/>
                <a:cs typeface="Palatino Linotype"/>
              </a:rPr>
              <a:t>creates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stage and scene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visible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given pixel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size.</a:t>
            </a:r>
            <a:endParaRPr sz="1000">
              <a:latin typeface="Palatino Linotype"/>
              <a:cs typeface="Palatino Linotype"/>
            </a:endParaRPr>
          </a:p>
          <a:p>
            <a:pPr marL="1224915" marR="104139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24915" algn="l"/>
                <a:tab pos="122555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represented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hierarchical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nodes. In this example, the </a:t>
            </a:r>
            <a:r>
              <a:rPr dirty="0" sz="1000" spc="-10">
                <a:latin typeface="Palatino Linotype"/>
                <a:cs typeface="Palatino Linotype"/>
              </a:rPr>
              <a:t>root </a:t>
            </a:r>
            <a:r>
              <a:rPr dirty="0" sz="1000" spc="-5">
                <a:latin typeface="Palatino Linotype"/>
                <a:cs typeface="Palatino Linotype"/>
              </a:rPr>
              <a:t>node is a </a:t>
            </a:r>
            <a:r>
              <a:rPr dirty="0" sz="1000" spc="-90">
                <a:latin typeface="Courier New"/>
                <a:cs typeface="Courier New"/>
              </a:rPr>
              <a:t>StackPane </a:t>
            </a:r>
            <a:r>
              <a:rPr dirty="0" sz="1000" spc="-5">
                <a:latin typeface="Palatino Linotype"/>
                <a:cs typeface="Palatino Linotype"/>
              </a:rPr>
              <a:t>object, which is a resizable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means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node's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size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tracks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scene's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size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resized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 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user.</a:t>
            </a:r>
            <a:endParaRPr sz="1000">
              <a:latin typeface="Palatino Linotype"/>
              <a:cs typeface="Palatino Linotype"/>
            </a:endParaRPr>
          </a:p>
          <a:p>
            <a:pPr marL="1224915" marR="16827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24915" algn="l"/>
                <a:tab pos="122555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child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control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plus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handler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print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message when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pressed.</a:t>
            </a:r>
            <a:endParaRPr sz="1000">
              <a:latin typeface="Palatino Linotype"/>
              <a:cs typeface="Palatino Linotype"/>
            </a:endParaRPr>
          </a:p>
          <a:p>
            <a:pPr marL="1224915" marR="50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24915" algn="l"/>
                <a:tab pos="122555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85">
                <a:latin typeface="Courier New"/>
                <a:cs typeface="Courier New"/>
              </a:rPr>
              <a:t>main() </a:t>
            </a:r>
            <a:r>
              <a:rPr dirty="0" sz="1000" spc="-5">
                <a:latin typeface="Palatino Linotype"/>
                <a:cs typeface="Palatino Linotype"/>
              </a:rPr>
              <a:t>method is not </a:t>
            </a:r>
            <a:r>
              <a:rPr dirty="0" sz="1000" spc="-10">
                <a:latin typeface="Palatino Linotype"/>
                <a:cs typeface="Palatino Linotype"/>
              </a:rPr>
              <a:t>required </a:t>
            </a:r>
            <a:r>
              <a:rPr dirty="0" sz="1000" spc="-5">
                <a:latin typeface="Palatino Linotype"/>
                <a:cs typeface="Palatino Linotype"/>
              </a:rPr>
              <a:t>for JavaFX applications when the JAR file for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application 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created with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Packager tool, which embeds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Launcher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JAR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file.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However,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useful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main()</a:t>
            </a:r>
            <a:r>
              <a:rPr dirty="0" sz="1000" spc="-33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run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JAR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were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Launcher,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fully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integrated.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Swing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 </a:t>
            </a:r>
            <a:r>
              <a:rPr dirty="0" sz="1000" spc="-10">
                <a:latin typeface="Palatino Linotype"/>
                <a:cs typeface="Palatino Linotype"/>
              </a:rPr>
              <a:t>require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90">
                <a:latin typeface="Courier New"/>
                <a:cs typeface="Courier New"/>
              </a:rPr>
              <a:t>main()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method.</a:t>
            </a:r>
            <a:endParaRPr sz="1000">
              <a:latin typeface="Palatino Linotype"/>
              <a:cs typeface="Palatino Linotype"/>
            </a:endParaRPr>
          </a:p>
          <a:p>
            <a:pPr marL="996315" marR="605155">
              <a:lnSpc>
                <a:spcPct val="100000"/>
              </a:lnSpc>
              <a:spcBef>
                <a:spcPts val="605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3–1</a:t>
            </a:r>
            <a:r>
              <a:rPr dirty="0" sz="1000" spc="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Hello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World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 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Working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3-2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0929" y="327913"/>
            <a:ext cx="85598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N</a:t>
            </a:r>
            <a:r>
              <a:rPr dirty="0" sz="950" spc="-100">
                <a:latin typeface="Arial MT"/>
                <a:cs typeface="Arial MT"/>
              </a:rPr>
              <a:t>e</a:t>
            </a:r>
            <a:r>
              <a:rPr dirty="0" sz="950" spc="-75">
                <a:latin typeface="Arial MT"/>
                <a:cs typeface="Arial MT"/>
              </a:rPr>
              <a:t>x</a:t>
            </a:r>
            <a:r>
              <a:rPr dirty="0" sz="950" spc="-5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8152710"/>
            <a:ext cx="5893435" cy="150368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75" b="1">
                <a:latin typeface="Arial"/>
                <a:cs typeface="Arial"/>
              </a:rPr>
              <a:t>W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50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N</a:t>
            </a:r>
            <a:r>
              <a:rPr dirty="0" sz="1600" spc="-185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x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3300" marR="172085">
              <a:lnSpc>
                <a:spcPct val="100000"/>
              </a:lnSpc>
              <a:spcBef>
                <a:spcPts val="375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concludes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basic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Hello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World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continue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reading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lessons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developing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applications:</a:t>
            </a:r>
            <a:endParaRPr sz="1000">
              <a:latin typeface="Palatino Linotype"/>
              <a:cs typeface="Palatino Linotype"/>
            </a:endParaRPr>
          </a:p>
          <a:p>
            <a:pPr marL="1231265" marR="48895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Creating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a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Form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in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JavaFX</a:t>
            </a:r>
            <a:r>
              <a:rPr dirty="0" sz="1000" spc="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teaches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basics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screen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 </a:t>
            </a:r>
            <a:r>
              <a:rPr dirty="0" sz="1000">
                <a:latin typeface="Palatino Linotype"/>
                <a:cs typeface="Palatino Linotype"/>
              </a:rPr>
              <a:t>to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input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Palatino Linotype"/>
              <a:cs typeface="Palatino Linotype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 MT"/>
                <a:cs typeface="Arial MT"/>
              </a:rPr>
              <a:t>Hello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World,</a:t>
            </a:r>
            <a:r>
              <a:rPr dirty="0" sz="900" spc="-15">
                <a:latin typeface="Arial MT"/>
                <a:cs typeface="Arial MT"/>
              </a:rPr>
              <a:t> JavaFX</a:t>
            </a:r>
            <a:r>
              <a:rPr dirty="0" sz="900" spc="-5">
                <a:latin typeface="Arial MT"/>
                <a:cs typeface="Arial MT"/>
              </a:rPr>
              <a:t> Style</a:t>
            </a:r>
            <a:r>
              <a:rPr dirty="0" sz="900" spc="61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3-3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0896" y="787396"/>
            <a:ext cx="207263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3–1</a:t>
            </a:r>
            <a:r>
              <a:rPr dirty="0" sz="900" spc="6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Hello </a:t>
            </a:r>
            <a:r>
              <a:rPr dirty="0" sz="900" spc="-15" b="1" i="1">
                <a:latin typeface="Arial"/>
                <a:cs typeface="Arial"/>
              </a:rPr>
              <a:t>World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Scene Graph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3543554"/>
            <a:ext cx="1608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15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pp</a:t>
            </a:r>
            <a:r>
              <a:rPr dirty="0" sz="1600" spc="-85" b="1">
                <a:latin typeface="Arial"/>
                <a:cs typeface="Arial"/>
              </a:rPr>
              <a:t>li</a:t>
            </a:r>
            <a:r>
              <a:rPr dirty="0" sz="1600" spc="-165" b="1">
                <a:latin typeface="Arial"/>
                <a:cs typeface="Arial"/>
              </a:rPr>
              <a:t>ca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0900" y="3759352"/>
            <a:ext cx="4791710" cy="12084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SzPct val="90000"/>
              <a:buFont typeface="Arial"/>
              <a:buAutoNum type="arabicPeriod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window,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right-click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 b="1">
                <a:latin typeface="Palatino Linotype"/>
                <a:cs typeface="Palatino Linotype"/>
              </a:rPr>
              <a:t>HelloWorld</a:t>
            </a:r>
            <a:r>
              <a:rPr dirty="0" sz="1000" spc="10" b="1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project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Run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Hello </a:t>
            </a:r>
            <a:r>
              <a:rPr dirty="0" sz="1000" spc="-25">
                <a:latin typeface="Palatino Linotype"/>
                <a:cs typeface="Palatino Linotype"/>
              </a:rPr>
              <a:t>World</a:t>
            </a:r>
            <a:r>
              <a:rPr dirty="0" sz="1000" spc="-5">
                <a:latin typeface="Palatino Linotype"/>
                <a:cs typeface="Palatino Linotype"/>
              </a:rPr>
              <a:t> button.</a:t>
            </a:r>
            <a:endParaRPr sz="1000">
              <a:latin typeface="Palatino Linotype"/>
              <a:cs typeface="Palatino Linotype"/>
            </a:endParaRPr>
          </a:p>
          <a:p>
            <a:pPr marL="241300" marR="19558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240665" algn="l"/>
                <a:tab pos="241300" algn="l"/>
              </a:tabLst>
            </a:pPr>
            <a:r>
              <a:rPr dirty="0" sz="1000" spc="-25">
                <a:latin typeface="Palatino Linotype"/>
                <a:cs typeface="Palatino Linotype"/>
              </a:rPr>
              <a:t>Verify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“Hello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World!”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printed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output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window.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3–2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Hello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World</a:t>
            </a:r>
            <a:r>
              <a:rPr dirty="0" sz="1000" spc="-5">
                <a:latin typeface="Palatino Linotype"/>
                <a:cs typeface="Palatino Linotype"/>
              </a:rPr>
              <a:t> application,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style.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 3–2</a:t>
            </a:r>
            <a:r>
              <a:rPr dirty="0" sz="900" spc="65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Hello </a:t>
            </a:r>
            <a:r>
              <a:rPr dirty="0" sz="900" spc="-15" b="1" i="1">
                <a:latin typeface="Arial"/>
                <a:cs typeface="Arial"/>
              </a:rPr>
              <a:t>World,</a:t>
            </a:r>
            <a:r>
              <a:rPr dirty="0" sz="900" spc="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JavaFX</a:t>
            </a:r>
            <a:r>
              <a:rPr dirty="0" sz="900" spc="-5" b="1" i="1">
                <a:latin typeface="Arial"/>
                <a:cs typeface="Arial"/>
              </a:rPr>
              <a:t> style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3620" y="1175766"/>
            <a:ext cx="2499360" cy="2057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1750" y="5236464"/>
            <a:ext cx="30099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840730" cy="1699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Ne</a:t>
            </a:r>
            <a:r>
              <a:rPr dirty="0" sz="950" spc="-75">
                <a:latin typeface="Arial MT"/>
                <a:cs typeface="Arial MT"/>
              </a:rPr>
              <a:t>x</a:t>
            </a:r>
            <a:r>
              <a:rPr dirty="0" sz="950" spc="-5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224915" marR="121920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24915" algn="l"/>
                <a:tab pos="122555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Fancy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Forms</a:t>
            </a:r>
            <a:r>
              <a:rPr dirty="0" sz="1000" spc="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with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JavaFX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CSS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simple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tricks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enhancing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text.</a:t>
            </a:r>
            <a:endParaRPr sz="1000">
              <a:latin typeface="Palatino Linotype"/>
              <a:cs typeface="Palatino Linotype"/>
            </a:endParaRPr>
          </a:p>
          <a:p>
            <a:pPr marL="1224915" marR="508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24915" algn="l"/>
                <a:tab pos="122555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Using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FXML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to Create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a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User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Interface</a:t>
            </a:r>
            <a:r>
              <a:rPr dirty="0" sz="1000" spc="1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 alternate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 interface.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 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XML-based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 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structure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code.</a:t>
            </a:r>
            <a:endParaRPr sz="1000">
              <a:latin typeface="Palatino Linotype"/>
              <a:cs typeface="Palatino Linotype"/>
            </a:endParaRPr>
          </a:p>
          <a:p>
            <a:pPr marL="1224915" marR="6731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24915" algn="l"/>
                <a:tab pos="122555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Animation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and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1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Visual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Effects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in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JavaFX</a:t>
            </a:r>
            <a:r>
              <a:rPr dirty="0" sz="1000" spc="2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5">
                <a:latin typeface="Palatino Linotype"/>
                <a:cs typeface="Palatino Linotype"/>
              </a:rPr>
              <a:t>bring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life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timeline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animation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blend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3-4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1280" y="1332992"/>
            <a:ext cx="3225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1">
                <a:latin typeface="Arial"/>
                <a:cs typeface="Arial"/>
              </a:rPr>
              <a:t>4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3209" y="9493250"/>
            <a:ext cx="1660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Creating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Form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in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61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4-1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1749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Creating</a:t>
            </a:r>
            <a:r>
              <a:rPr dirty="0" spc="-65"/>
              <a:t> </a:t>
            </a:r>
            <a:r>
              <a:rPr dirty="0" spc="-5"/>
              <a:t>a</a:t>
            </a:r>
            <a:r>
              <a:rPr dirty="0" spc="-60"/>
              <a:t> </a:t>
            </a:r>
            <a:r>
              <a:rPr dirty="0" spc="-25"/>
              <a:t>Form</a:t>
            </a:r>
            <a:r>
              <a:rPr dirty="0" spc="-60"/>
              <a:t> </a:t>
            </a:r>
            <a:r>
              <a:rPr dirty="0" spc="-15"/>
              <a:t>in</a:t>
            </a:r>
            <a:r>
              <a:rPr dirty="0" spc="-65"/>
              <a:t> </a:t>
            </a:r>
            <a:r>
              <a:rPr dirty="0" spc="-40"/>
              <a:t>JavaFX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0900" y="2853943"/>
            <a:ext cx="4855845" cy="1055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Creating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activity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teaches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basics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screen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create input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events.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4–1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4–1</a:t>
            </a:r>
            <a:r>
              <a:rPr dirty="0" sz="900" spc="62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Login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Form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7320786"/>
            <a:ext cx="5864860" cy="182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33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The tool used in this Getting Started tutorial is NetBeans IDE. </a:t>
            </a:r>
            <a:r>
              <a:rPr dirty="0" sz="1000" spc="-10">
                <a:latin typeface="Palatino Linotype"/>
                <a:cs typeface="Palatino Linotype"/>
              </a:rPr>
              <a:t>Before </a:t>
            </a:r>
            <a:r>
              <a:rPr dirty="0" sz="1000" spc="-5">
                <a:latin typeface="Palatino Linotype"/>
                <a:cs typeface="Palatino Linotype"/>
              </a:rPr>
              <a:t>you begin, </a:t>
            </a:r>
            <a:r>
              <a:rPr dirty="0" sz="1000" spc="-10">
                <a:latin typeface="Palatino Linotype"/>
                <a:cs typeface="Palatino Linotype"/>
              </a:rPr>
              <a:t>ensure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 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8.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Certified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Configurations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SE </a:t>
            </a:r>
            <a:r>
              <a:rPr dirty="0" sz="1000" spc="-5">
                <a:latin typeface="Palatino Linotype"/>
                <a:cs typeface="Palatino Linotype"/>
              </a:rPr>
              <a:t>Downloads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0" b="1">
                <a:latin typeface="Arial"/>
                <a:cs typeface="Arial"/>
              </a:rPr>
              <a:t>C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ea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95" b="1">
                <a:latin typeface="Arial"/>
                <a:cs typeface="Arial"/>
              </a:rPr>
              <a:t>P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90" b="1">
                <a:latin typeface="Arial"/>
                <a:cs typeface="Arial"/>
              </a:rPr>
              <a:t>j</a:t>
            </a:r>
            <a:r>
              <a:rPr dirty="0" sz="1600" spc="-165" b="1">
                <a:latin typeface="Arial"/>
                <a:cs typeface="Arial"/>
              </a:rPr>
              <a:t>ec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80"/>
              </a:spcBef>
            </a:pPr>
            <a:r>
              <a:rPr dirty="0" sz="1000" spc="-2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first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task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Login: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-5">
                <a:latin typeface="Palatino Linotype"/>
                <a:cs typeface="Palatino Linotype"/>
              </a:rPr>
              <a:t> the </a:t>
            </a:r>
            <a:r>
              <a:rPr dirty="0" sz="1000" spc="-5" b="1">
                <a:latin typeface="Palatino Linotype"/>
                <a:cs typeface="Palatino Linotype"/>
              </a:rPr>
              <a:t>File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menu, choose </a:t>
            </a:r>
            <a:r>
              <a:rPr dirty="0" sz="1000" spc="-5" b="1">
                <a:latin typeface="Palatino Linotype"/>
                <a:cs typeface="Palatino Linotype"/>
              </a:rPr>
              <a:t>New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Project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JavaFX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category,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JavaFX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Application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Next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Name the project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Login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 </a:t>
            </a:r>
            <a:r>
              <a:rPr dirty="0" sz="1000" spc="-5" b="1">
                <a:latin typeface="Palatino Linotype"/>
                <a:cs typeface="Palatino Linotype"/>
              </a:rPr>
              <a:t>Finish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50" y="4178046"/>
            <a:ext cx="3009900" cy="29817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327913"/>
            <a:ext cx="5862320" cy="8431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dirty="0" sz="950" spc="-110">
                <a:latin typeface="Arial MT"/>
                <a:cs typeface="Arial MT"/>
              </a:rPr>
              <a:t>C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a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30">
                <a:latin typeface="Arial MT"/>
                <a:cs typeface="Arial MT"/>
              </a:rPr>
              <a:t>r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130">
                <a:latin typeface="Arial MT"/>
                <a:cs typeface="Arial MT"/>
              </a:rPr>
              <a:t>P</a:t>
            </a:r>
            <a:r>
              <a:rPr dirty="0" sz="950" spc="-85">
                <a:latin typeface="Arial MT"/>
                <a:cs typeface="Arial MT"/>
              </a:rPr>
              <a:t>an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L</a:t>
            </a:r>
            <a:r>
              <a:rPr dirty="0" sz="950" spc="-100">
                <a:latin typeface="Arial MT"/>
                <a:cs typeface="Arial MT"/>
              </a:rPr>
              <a:t>a</a:t>
            </a:r>
            <a:r>
              <a:rPr dirty="0" sz="950" spc="-90">
                <a:latin typeface="Arial MT"/>
                <a:cs typeface="Arial MT"/>
              </a:rPr>
              <a:t>y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80">
                <a:latin typeface="Arial MT"/>
                <a:cs typeface="Arial MT"/>
              </a:rPr>
              <a:t>u</a:t>
            </a:r>
            <a:r>
              <a:rPr dirty="0" sz="950" spc="-5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231900" marR="16192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 IDE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Hello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World </a:t>
            </a:r>
            <a:r>
              <a:rPr dirty="0" sz="1000" spc="-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already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Hello </a:t>
            </a:r>
            <a:r>
              <a:rPr dirty="0" sz="1000" spc="-25">
                <a:latin typeface="Palatino Linotype"/>
                <a:cs typeface="Palatino Linotype"/>
              </a:rPr>
              <a:t>World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tutorial.</a:t>
            </a:r>
            <a:endParaRPr sz="1000">
              <a:latin typeface="Palatino Linotype"/>
              <a:cs typeface="Palatino Linotype"/>
            </a:endParaRPr>
          </a:p>
          <a:p>
            <a:pPr marL="1231900" marR="46355" indent="-228600">
              <a:lnSpc>
                <a:spcPct val="100000"/>
              </a:lnSpc>
              <a:spcBef>
                <a:spcPts val="600"/>
              </a:spcBef>
              <a:tabLst>
                <a:tab pos="1231265" algn="l"/>
              </a:tabLst>
            </a:pPr>
            <a:r>
              <a:rPr dirty="0" sz="900" spc="-5" b="1">
                <a:latin typeface="Arial"/>
                <a:cs typeface="Arial"/>
              </a:rPr>
              <a:t>4.	</a:t>
            </a:r>
            <a:r>
              <a:rPr dirty="0" sz="1000" spc="-5">
                <a:latin typeface="Palatino Linotype"/>
                <a:cs typeface="Palatino Linotype"/>
              </a:rPr>
              <a:t>Remove the </a:t>
            </a:r>
            <a:r>
              <a:rPr dirty="0" sz="1000" spc="-85">
                <a:latin typeface="Courier New"/>
                <a:cs typeface="Courier New"/>
              </a:rPr>
              <a:t>start() </a:t>
            </a:r>
            <a:r>
              <a:rPr dirty="0" sz="1000" spc="-5">
                <a:latin typeface="Palatino Linotype"/>
                <a:cs typeface="Palatino Linotype"/>
              </a:rPr>
              <a:t>method that NetBeans IDE generated and </a:t>
            </a:r>
            <a:r>
              <a:rPr dirty="0" sz="1000" spc="-10">
                <a:latin typeface="Palatino Linotype"/>
                <a:cs typeface="Palatino Linotype"/>
              </a:rPr>
              <a:t>replace </a:t>
            </a:r>
            <a:r>
              <a:rPr dirty="0" sz="1000" spc="-5">
                <a:latin typeface="Palatino Linotype"/>
                <a:cs typeface="Palatino Linotype"/>
              </a:rPr>
              <a:t>it with 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 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4–1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4–1</a:t>
            </a:r>
            <a:r>
              <a:rPr dirty="0" sz="900" spc="6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Application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Stage</a:t>
            </a:r>
            <a:endParaRPr sz="9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0">
                <a:latin typeface="Courier New"/>
                <a:cs typeface="Courier New"/>
              </a:rPr>
              <a:t>@Override</a:t>
            </a:r>
            <a:endParaRPr sz="900">
              <a:latin typeface="Courier New"/>
              <a:cs typeface="Courier New"/>
            </a:endParaRPr>
          </a:p>
          <a:p>
            <a:pPr marL="1473835" marR="2026920" indent="-235585">
              <a:lnSpc>
                <a:spcPct val="101699"/>
              </a:lnSpc>
            </a:pPr>
            <a:r>
              <a:rPr dirty="0" sz="900" spc="-85">
                <a:latin typeface="Courier New"/>
                <a:cs typeface="Courier New"/>
              </a:rPr>
              <a:t>pub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art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Stag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pri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aryS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age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prim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rySt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ge.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etTi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le("</a:t>
            </a:r>
            <a:r>
              <a:rPr dirty="0" sz="900" spc="-75">
                <a:latin typeface="Courier New"/>
                <a:cs typeface="Courier New"/>
              </a:rPr>
              <a:t>J</a:t>
            </a:r>
            <a:r>
              <a:rPr dirty="0" sz="900" spc="-85">
                <a:latin typeface="Courier New"/>
                <a:cs typeface="Courier New"/>
              </a:rPr>
              <a:t>avaF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We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come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1473835">
              <a:lnSpc>
                <a:spcPct val="100000"/>
              </a:lnSpc>
            </a:pPr>
            <a:r>
              <a:rPr dirty="0" sz="900" spc="-80">
                <a:latin typeface="Courier New"/>
                <a:cs typeface="Courier New"/>
              </a:rPr>
              <a:t>primaryStage.show();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5080" indent="-635">
              <a:lnSpc>
                <a:spcPct val="100000"/>
              </a:lnSpc>
            </a:pPr>
            <a:r>
              <a:rPr dirty="0" sz="1000" spc="-20" b="1">
                <a:latin typeface="Palatino Linotype"/>
                <a:cs typeface="Palatino Linotype"/>
              </a:rPr>
              <a:t>Tip: </a:t>
            </a:r>
            <a:r>
              <a:rPr dirty="0" sz="1000" spc="-5">
                <a:latin typeface="Palatino Linotype"/>
                <a:cs typeface="Palatino Linotype"/>
              </a:rPr>
              <a:t>After you add sample code into a NetBeans project, </a:t>
            </a:r>
            <a:r>
              <a:rPr dirty="0" sz="1000" spc="-10">
                <a:latin typeface="Palatino Linotype"/>
                <a:cs typeface="Palatino Linotype"/>
              </a:rPr>
              <a:t>press </a:t>
            </a:r>
            <a:r>
              <a:rPr dirty="0" sz="1000" spc="-5">
                <a:latin typeface="Palatino Linotype"/>
                <a:cs typeface="Palatino Linotype"/>
              </a:rPr>
              <a:t>Ctrl (or Cmd) </a:t>
            </a:r>
            <a:r>
              <a:rPr dirty="0" sz="1000" spc="100">
                <a:latin typeface="Palatino Linotype"/>
                <a:cs typeface="Palatino Linotype"/>
              </a:rPr>
              <a:t>+ </a:t>
            </a:r>
            <a:r>
              <a:rPr dirty="0" sz="1000" spc="-5">
                <a:latin typeface="Palatino Linotype"/>
                <a:cs typeface="Palatino Linotype"/>
              </a:rPr>
              <a:t>Shift </a:t>
            </a:r>
            <a:r>
              <a:rPr dirty="0" sz="1000" spc="100">
                <a:latin typeface="Palatino Linotype"/>
                <a:cs typeface="Palatino Linotype"/>
              </a:rPr>
              <a:t>+ </a:t>
            </a:r>
            <a:r>
              <a:rPr dirty="0" sz="1000" spc="-5">
                <a:latin typeface="Palatino Linotype"/>
                <a:cs typeface="Palatino Linotype"/>
              </a:rPr>
              <a:t>I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required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there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choice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statements,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one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starts with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75">
                <a:latin typeface="Courier New"/>
                <a:cs typeface="Courier New"/>
              </a:rPr>
              <a:t>javafx</a:t>
            </a:r>
            <a:r>
              <a:rPr dirty="0" sz="1000" spc="-7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ea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d</a:t>
            </a:r>
            <a:r>
              <a:rPr dirty="0" sz="1600" spc="-229" b="1">
                <a:latin typeface="Arial"/>
                <a:cs typeface="Arial"/>
              </a:rPr>
              <a:t>P</a:t>
            </a:r>
            <a:r>
              <a:rPr dirty="0" sz="1600" spc="-170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L</a:t>
            </a:r>
            <a:r>
              <a:rPr dirty="0" sz="1600" spc="-195" b="1">
                <a:latin typeface="Arial"/>
                <a:cs typeface="Arial"/>
              </a:rPr>
              <a:t>a</a:t>
            </a:r>
            <a:r>
              <a:rPr dirty="0" sz="1600" spc="-200" b="1">
                <a:latin typeface="Arial"/>
                <a:cs typeface="Arial"/>
              </a:rPr>
              <a:t>y</a:t>
            </a:r>
            <a:r>
              <a:rPr dirty="0" sz="1600" spc="-180" b="1">
                <a:latin typeface="Arial"/>
                <a:cs typeface="Arial"/>
              </a:rPr>
              <a:t>ou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2665" marR="146685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Palatino Linotype"/>
                <a:cs typeface="Palatino Linotype"/>
              </a:rPr>
              <a:t>For the login form, use a </a:t>
            </a:r>
            <a:r>
              <a:rPr dirty="0" sz="1000" spc="-90">
                <a:latin typeface="Courier New"/>
                <a:cs typeface="Courier New"/>
              </a:rPr>
              <a:t>GridPane </a:t>
            </a:r>
            <a:r>
              <a:rPr dirty="0" sz="1000" spc="-5">
                <a:latin typeface="Palatino Linotype"/>
                <a:cs typeface="Palatino Linotype"/>
              </a:rPr>
              <a:t>layout because it enables you to create a flexible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the grid, 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can make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controls</a:t>
            </a:r>
            <a:r>
              <a:rPr dirty="0" sz="1000" spc="-5">
                <a:latin typeface="Palatino Linotype"/>
                <a:cs typeface="Palatino Linotype"/>
              </a:rPr>
              <a:t> span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cells as needed.</a:t>
            </a:r>
            <a:endParaRPr sz="1000">
              <a:latin typeface="Palatino Linotype"/>
              <a:cs typeface="Palatino Linotype"/>
            </a:endParaRPr>
          </a:p>
          <a:p>
            <a:pPr marL="10026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GridPane</a:t>
            </a:r>
            <a:r>
              <a:rPr dirty="0" sz="1000" spc="-34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4–2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</a:t>
            </a: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1000" spc="-90">
                <a:latin typeface="Courier New"/>
                <a:cs typeface="Courier New"/>
              </a:rPr>
              <a:t>primaryStage.show();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4–2</a:t>
            </a:r>
            <a:r>
              <a:rPr dirty="0" sz="900" spc="65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GridPane</a:t>
            </a:r>
            <a:r>
              <a:rPr dirty="0" sz="900" spc="-5" b="1" i="1">
                <a:latin typeface="Arial"/>
                <a:cs typeface="Arial"/>
              </a:rPr>
              <a:t> with</a:t>
            </a:r>
            <a:r>
              <a:rPr dirty="0" sz="900" spc="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Gap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and</a:t>
            </a:r>
            <a:r>
              <a:rPr dirty="0" sz="900" spc="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Padding</a:t>
            </a:r>
            <a:r>
              <a:rPr dirty="0" sz="900" spc="-5" b="1" i="1">
                <a:latin typeface="Arial"/>
                <a:cs typeface="Arial"/>
              </a:rPr>
              <a:t> Properties</a:t>
            </a:r>
            <a:endParaRPr sz="900">
              <a:latin typeface="Arial"/>
              <a:cs typeface="Arial"/>
            </a:endParaRPr>
          </a:p>
          <a:p>
            <a:pPr marL="1003300" marR="3027045">
              <a:lnSpc>
                <a:spcPct val="101899"/>
              </a:lnSpc>
              <a:spcBef>
                <a:spcPts val="400"/>
              </a:spcBef>
            </a:pPr>
            <a:r>
              <a:rPr dirty="0" sz="900" spc="-85">
                <a:latin typeface="Courier New"/>
                <a:cs typeface="Courier New"/>
              </a:rPr>
              <a:t>Gri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Pan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ew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idPa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e();  </a:t>
            </a:r>
            <a:r>
              <a:rPr dirty="0" sz="900" spc="-85">
                <a:latin typeface="Courier New"/>
                <a:cs typeface="Courier New"/>
              </a:rPr>
              <a:t>grid.setAlignment(Pos.CENTER);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grid.setHgap(10);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grid.setVgap(10);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gri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.se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Padd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ng(n</a:t>
            </a:r>
            <a:r>
              <a:rPr dirty="0" sz="900" spc="-75">
                <a:latin typeface="Courier New"/>
                <a:cs typeface="Courier New"/>
              </a:rPr>
              <a:t>ew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sets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25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2</a:t>
            </a:r>
            <a:r>
              <a:rPr dirty="0" sz="900" spc="-85">
                <a:latin typeface="Courier New"/>
                <a:cs typeface="Courier New"/>
              </a:rPr>
              <a:t>5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2</a:t>
            </a:r>
            <a:r>
              <a:rPr dirty="0" sz="900" spc="-75">
                <a:latin typeface="Courier New"/>
                <a:cs typeface="Courier New"/>
              </a:rPr>
              <a:t>5,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2</a:t>
            </a:r>
            <a:r>
              <a:rPr dirty="0" sz="900" spc="-75">
                <a:latin typeface="Courier New"/>
                <a:cs typeface="Courier New"/>
              </a:rPr>
              <a:t>5</a:t>
            </a:r>
            <a:r>
              <a:rPr dirty="0" sz="900" spc="-85">
                <a:latin typeface="Courier New"/>
                <a:cs typeface="Courier New"/>
              </a:rPr>
              <a:t>));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2497455">
              <a:lnSpc>
                <a:spcPct val="102200"/>
              </a:lnSpc>
            </a:pPr>
            <a:r>
              <a:rPr dirty="0" sz="900" spc="-85">
                <a:latin typeface="Courier New"/>
                <a:cs typeface="Courier New"/>
              </a:rPr>
              <a:t>Sce</a:t>
            </a:r>
            <a:r>
              <a:rPr dirty="0" sz="900" spc="-75">
                <a:latin typeface="Courier New"/>
                <a:cs typeface="Courier New"/>
              </a:rPr>
              <a:t>ne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en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Sce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e(gr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3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2</a:t>
            </a:r>
            <a:r>
              <a:rPr dirty="0" sz="900" spc="-75">
                <a:latin typeface="Courier New"/>
                <a:cs typeface="Courier New"/>
              </a:rPr>
              <a:t>7</a:t>
            </a:r>
            <a:r>
              <a:rPr dirty="0" sz="900" spc="-85">
                <a:latin typeface="Courier New"/>
                <a:cs typeface="Courier New"/>
              </a:rPr>
              <a:t>5);  </a:t>
            </a:r>
            <a:r>
              <a:rPr dirty="0" sz="900" spc="-80">
                <a:latin typeface="Courier New"/>
                <a:cs typeface="Courier New"/>
              </a:rPr>
              <a:t>primaryStage.setScene(scene);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50800">
              <a:lnSpc>
                <a:spcPct val="100000"/>
              </a:lnSpc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4–2 </a:t>
            </a:r>
            <a:r>
              <a:rPr dirty="0" sz="1000" spc="-10">
                <a:latin typeface="Palatino Linotype"/>
                <a:cs typeface="Palatino Linotype"/>
              </a:rPr>
              <a:t>creates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90">
                <a:latin typeface="Courier New"/>
                <a:cs typeface="Courier New"/>
              </a:rPr>
              <a:t>GridPane </a:t>
            </a:r>
            <a:r>
              <a:rPr dirty="0" sz="1000" spc="-5">
                <a:latin typeface="Palatino Linotype"/>
                <a:cs typeface="Palatino Linotype"/>
              </a:rPr>
              <a:t>object and assigns it to the variable named </a:t>
            </a:r>
            <a:r>
              <a:rPr dirty="0" sz="1000" spc="-70">
                <a:latin typeface="Courier New"/>
                <a:cs typeface="Courier New"/>
              </a:rPr>
              <a:t>grid</a:t>
            </a:r>
            <a:r>
              <a:rPr dirty="0" sz="1000" spc="-70">
                <a:latin typeface="Palatino Linotype"/>
                <a:cs typeface="Palatino Linotype"/>
              </a:rPr>
              <a:t>.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alignment </a:t>
            </a:r>
            <a:r>
              <a:rPr dirty="0" sz="1000" spc="-10">
                <a:latin typeface="Palatino Linotype"/>
                <a:cs typeface="Palatino Linotype"/>
              </a:rPr>
              <a:t>property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default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position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left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15">
                <a:latin typeface="Palatino Linotype"/>
                <a:cs typeface="Palatino Linotype"/>
              </a:rPr>
              <a:t>center.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gap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properties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manage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spacing between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10">
                <a:latin typeface="Palatino Linotype"/>
                <a:cs typeface="Palatino Linotype"/>
              </a:rPr>
              <a:t>rows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columns,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padding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manages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space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around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edges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insets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order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bottom,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left.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there 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25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pixels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padding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</a:t>
            </a:r>
            <a:r>
              <a:rPr dirty="0" sz="1000" spc="-5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de.</a:t>
            </a:r>
            <a:endParaRPr sz="1000">
              <a:latin typeface="Palatino Linotype"/>
              <a:cs typeface="Palatino Linotype"/>
            </a:endParaRPr>
          </a:p>
          <a:p>
            <a:pPr marL="1002665" marR="4889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</a:t>
            </a:r>
            <a:r>
              <a:rPr dirty="0" sz="1000">
                <a:latin typeface="Palatino Linotype"/>
                <a:cs typeface="Palatino Linotype"/>
              </a:rPr>
              <a:t> 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node, 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practice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 working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containers.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Thus, 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window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resized,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nodes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resized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according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their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constraints.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remains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center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</a:t>
            </a:r>
            <a:r>
              <a:rPr dirty="0" sz="1000" spc="-10">
                <a:latin typeface="Palatino Linotype"/>
                <a:cs typeface="Palatino Linotype"/>
              </a:rPr>
              <a:t>grow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shrink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window.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padding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properties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ensure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there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padding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around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window </a:t>
            </a:r>
            <a:r>
              <a:rPr dirty="0" sz="1000" spc="-15">
                <a:latin typeface="Palatino Linotype"/>
                <a:cs typeface="Palatino Linotype"/>
              </a:rPr>
              <a:t>smaller.</a:t>
            </a:r>
            <a:endParaRPr sz="1000">
              <a:latin typeface="Palatino Linotype"/>
              <a:cs typeface="Palatino Linotype"/>
            </a:endParaRPr>
          </a:p>
          <a:p>
            <a:pPr marL="1002665" marR="21971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width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height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300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275.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dimensions,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defaults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minimum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size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needed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display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contents.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4-2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327913"/>
            <a:ext cx="5901690" cy="7110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85">
                <a:latin typeface="Arial MT"/>
                <a:cs typeface="Arial MT"/>
              </a:rPr>
              <a:t>T</a:t>
            </a:r>
            <a:r>
              <a:rPr dirty="0" sz="950" spc="-110">
                <a:latin typeface="Arial MT"/>
                <a:cs typeface="Arial MT"/>
              </a:rPr>
              <a:t>e</a:t>
            </a:r>
            <a:r>
              <a:rPr dirty="0" sz="950" spc="-75">
                <a:latin typeface="Arial MT"/>
                <a:cs typeface="Arial MT"/>
              </a:rPr>
              <a:t>x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,</a:t>
            </a:r>
            <a:r>
              <a:rPr dirty="0" sz="950" spc="-60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L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be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75">
                <a:latin typeface="Arial MT"/>
                <a:cs typeface="Arial MT"/>
              </a:rPr>
              <a:t>s</a:t>
            </a:r>
            <a:r>
              <a:rPr dirty="0" sz="950" spc="-5">
                <a:latin typeface="Arial MT"/>
                <a:cs typeface="Arial MT"/>
              </a:rPr>
              <a:t>,</a:t>
            </a:r>
            <a:r>
              <a:rPr dirty="0" sz="950" spc="-60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85">
                <a:latin typeface="Arial MT"/>
                <a:cs typeface="Arial MT"/>
              </a:rPr>
              <a:t>T</a:t>
            </a:r>
            <a:r>
              <a:rPr dirty="0" sz="950" spc="-100">
                <a:latin typeface="Arial MT"/>
                <a:cs typeface="Arial MT"/>
              </a:rPr>
              <a:t>e</a:t>
            </a:r>
            <a:r>
              <a:rPr dirty="0" sz="950" spc="-75">
                <a:latin typeface="Arial MT"/>
                <a:cs typeface="Arial MT"/>
              </a:rPr>
              <a:t>x</a:t>
            </a:r>
            <a:r>
              <a:rPr dirty="0" sz="950" spc="-5">
                <a:latin typeface="Arial MT"/>
                <a:cs typeface="Arial MT"/>
              </a:rPr>
              <a:t>t</a:t>
            </a:r>
            <a:r>
              <a:rPr dirty="0" sz="950" spc="-60">
                <a:latin typeface="Arial MT"/>
                <a:cs typeface="Arial MT"/>
              </a:rPr>
              <a:t> </a:t>
            </a:r>
            <a:r>
              <a:rPr dirty="0" sz="950" spc="-90">
                <a:latin typeface="Arial MT"/>
                <a:cs typeface="Arial MT"/>
              </a:rPr>
              <a:t>F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65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x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,</a:t>
            </a:r>
            <a:r>
              <a:rPr dirty="0" sz="1600" spc="-160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L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b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165" b="1">
                <a:latin typeface="Arial"/>
                <a:cs typeface="Arial"/>
              </a:rPr>
              <a:t>s</a:t>
            </a:r>
            <a:r>
              <a:rPr dirty="0" sz="1600" spc="-5" b="1">
                <a:latin typeface="Arial"/>
                <a:cs typeface="Arial"/>
              </a:rPr>
              <a:t>,</a:t>
            </a:r>
            <a:r>
              <a:rPr dirty="0" sz="1600" spc="-160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54" b="1">
                <a:latin typeface="Arial"/>
                <a:cs typeface="Arial"/>
              </a:rPr>
              <a:t>T</a:t>
            </a:r>
            <a:r>
              <a:rPr dirty="0" sz="1600" spc="-185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x</a:t>
            </a:r>
            <a:r>
              <a:rPr dirty="0" sz="1600" spc="-5" b="1">
                <a:latin typeface="Arial"/>
                <a:cs typeface="Arial"/>
              </a:rPr>
              <a:t>t</a:t>
            </a:r>
            <a:r>
              <a:rPr dirty="0" sz="1600" spc="-175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180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002665" marR="45085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Looking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4–1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requires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title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“Welcome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“and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password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fields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gathering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user.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Example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4–3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after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padding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property.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4–3</a:t>
            </a:r>
            <a:r>
              <a:rPr dirty="0" sz="900" spc="60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Controls</a:t>
            </a:r>
            <a:endParaRPr sz="900">
              <a:latin typeface="Arial"/>
              <a:cs typeface="Arial"/>
            </a:endParaRPr>
          </a:p>
          <a:p>
            <a:pPr marL="1003300" marR="1183640">
              <a:lnSpc>
                <a:spcPct val="101699"/>
              </a:lnSpc>
              <a:spcBef>
                <a:spcPts val="400"/>
              </a:spcBef>
            </a:pPr>
            <a:r>
              <a:rPr dirty="0" sz="900" spc="-80">
                <a:latin typeface="Courier New"/>
                <a:cs typeface="Courier New"/>
              </a:rPr>
              <a:t>Text scenetitle </a:t>
            </a:r>
            <a:r>
              <a:rPr dirty="0" sz="900" spc="-75">
                <a:latin typeface="Courier New"/>
                <a:cs typeface="Courier New"/>
              </a:rPr>
              <a:t>= </a:t>
            </a:r>
            <a:r>
              <a:rPr dirty="0" sz="900" spc="-80">
                <a:latin typeface="Courier New"/>
                <a:cs typeface="Courier New"/>
              </a:rPr>
              <a:t>new </a:t>
            </a:r>
            <a:r>
              <a:rPr dirty="0" sz="900" spc="-85">
                <a:latin typeface="Courier New"/>
                <a:cs typeface="Courier New"/>
              </a:rPr>
              <a:t>Text("Welcome");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neti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le.s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tFon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(Fo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t.fo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t("T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hom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"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ntWe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ght.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ORM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L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2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));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d.ad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(sce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etit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0,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2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</a:t>
            </a:r>
            <a:r>
              <a:rPr dirty="0" sz="900" spc="-7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2478405">
              <a:lnSpc>
                <a:spcPct val="101699"/>
              </a:lnSpc>
            </a:pPr>
            <a:r>
              <a:rPr dirty="0" sz="900" spc="-85">
                <a:latin typeface="Courier New"/>
                <a:cs typeface="Courier New"/>
              </a:rPr>
              <a:t>La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u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erNa</a:t>
            </a:r>
            <a:r>
              <a:rPr dirty="0" sz="900" spc="-75">
                <a:latin typeface="Courier New"/>
                <a:cs typeface="Courier New"/>
              </a:rPr>
              <a:t>me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abel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"Use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Na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e:");  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d.ad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(use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Name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2418080">
              <a:lnSpc>
                <a:spcPct val="101699"/>
              </a:lnSpc>
            </a:pPr>
            <a:r>
              <a:rPr dirty="0" sz="900" spc="-85">
                <a:latin typeface="Courier New"/>
                <a:cs typeface="Courier New"/>
              </a:rPr>
              <a:t>Te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tFie</a:t>
            </a:r>
            <a:r>
              <a:rPr dirty="0" sz="900" spc="-75">
                <a:latin typeface="Courier New"/>
                <a:cs typeface="Courier New"/>
              </a:rPr>
              <a:t>ld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us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rTex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Fie</a:t>
            </a:r>
            <a:r>
              <a:rPr dirty="0" sz="900" spc="-75">
                <a:latin typeface="Courier New"/>
                <a:cs typeface="Courier New"/>
              </a:rPr>
              <a:t>ld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xtF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eld(</a:t>
            </a:r>
            <a:r>
              <a:rPr dirty="0" sz="900" spc="-75">
                <a:latin typeface="Courier New"/>
                <a:cs typeface="Courier New"/>
              </a:rPr>
              <a:t>);  </a:t>
            </a:r>
            <a:r>
              <a:rPr dirty="0" sz="900" spc="-85">
                <a:latin typeface="Courier New"/>
                <a:cs typeface="Courier New"/>
              </a:rPr>
              <a:t>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d.ad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(use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Text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iel</a:t>
            </a:r>
            <a:r>
              <a:rPr dirty="0" sz="900" spc="-75">
                <a:latin typeface="Courier New"/>
                <a:cs typeface="Courier New"/>
              </a:rPr>
              <a:t>d,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2889885">
              <a:lnSpc>
                <a:spcPct val="101699"/>
              </a:lnSpc>
            </a:pPr>
            <a:r>
              <a:rPr dirty="0" sz="900" spc="-85">
                <a:latin typeface="Courier New"/>
                <a:cs typeface="Courier New"/>
              </a:rPr>
              <a:t>La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ew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La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el(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Pass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ord: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);  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d.ad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(pw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2</a:t>
            </a:r>
            <a:r>
              <a:rPr dirty="0" sz="900" spc="-7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2418080">
              <a:lnSpc>
                <a:spcPct val="101699"/>
              </a:lnSpc>
            </a:pPr>
            <a:r>
              <a:rPr dirty="0" sz="900" spc="-85">
                <a:latin typeface="Courier New"/>
                <a:cs typeface="Courier New"/>
              </a:rPr>
              <a:t>Pa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swor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Fiel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pwB</a:t>
            </a:r>
            <a:r>
              <a:rPr dirty="0" sz="900" spc="-75">
                <a:latin typeface="Courier New"/>
                <a:cs typeface="Courier New"/>
              </a:rPr>
              <a:t>ox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assw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rdF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eld(</a:t>
            </a:r>
            <a:r>
              <a:rPr dirty="0" sz="900" spc="-75">
                <a:latin typeface="Courier New"/>
                <a:cs typeface="Courier New"/>
              </a:rPr>
              <a:t>);  </a:t>
            </a:r>
            <a:r>
              <a:rPr dirty="0" sz="900" spc="-85">
                <a:latin typeface="Courier New"/>
                <a:cs typeface="Courier New"/>
              </a:rPr>
              <a:t>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d.ad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(pwB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x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2665" marR="4508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The first line creates a </a:t>
            </a:r>
            <a:r>
              <a:rPr dirty="0" sz="1000" spc="-85">
                <a:latin typeface="Courier New"/>
                <a:cs typeface="Courier New"/>
              </a:rPr>
              <a:t>Text </a:t>
            </a:r>
            <a:r>
              <a:rPr dirty="0" sz="1000" spc="-5">
                <a:latin typeface="Palatino Linotype"/>
                <a:cs typeface="Palatino Linotype"/>
              </a:rPr>
              <a:t>object that cannot be edited, sets the text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75">
                <a:latin typeface="Courier New"/>
                <a:cs typeface="Courier New"/>
              </a:rPr>
              <a:t>Welcome</a:t>
            </a:r>
            <a:r>
              <a:rPr dirty="0" sz="1000" spc="-75">
                <a:latin typeface="Palatino Linotype"/>
                <a:cs typeface="Palatino Linotype"/>
              </a:rPr>
              <a:t>,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assigns it to a variable named </a:t>
            </a:r>
            <a:r>
              <a:rPr dirty="0" sz="1000" spc="-80">
                <a:latin typeface="Courier New"/>
                <a:cs typeface="Courier New"/>
              </a:rPr>
              <a:t>scenetitle</a:t>
            </a:r>
            <a:r>
              <a:rPr dirty="0" sz="1000" spc="-80">
                <a:latin typeface="Palatino Linotype"/>
                <a:cs typeface="Palatino Linotype"/>
              </a:rPr>
              <a:t>. </a:t>
            </a:r>
            <a:r>
              <a:rPr dirty="0" sz="1000" spc="-5">
                <a:latin typeface="Palatino Linotype"/>
                <a:cs typeface="Palatino Linotype"/>
              </a:rPr>
              <a:t>The next line uses the </a:t>
            </a:r>
            <a:r>
              <a:rPr dirty="0" sz="1000" spc="-90">
                <a:latin typeface="Courier New"/>
                <a:cs typeface="Courier New"/>
              </a:rPr>
              <a:t>setFont() </a:t>
            </a:r>
            <a:r>
              <a:rPr dirty="0" sz="1000" spc="-5">
                <a:latin typeface="Palatino Linotype"/>
                <a:cs typeface="Palatino Linotype"/>
              </a:rPr>
              <a:t>method to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 the font </a:t>
            </a:r>
            <a:r>
              <a:rPr dirty="0" sz="1000" spc="-20">
                <a:latin typeface="Palatino Linotype"/>
                <a:cs typeface="Palatino Linotype"/>
              </a:rPr>
              <a:t>family, </a:t>
            </a:r>
            <a:r>
              <a:rPr dirty="0" sz="1000" spc="-5">
                <a:latin typeface="Palatino Linotype"/>
                <a:cs typeface="Palatino Linotype"/>
              </a:rPr>
              <a:t>weight, and size of the </a:t>
            </a:r>
            <a:r>
              <a:rPr dirty="0" sz="1000" spc="-90">
                <a:latin typeface="Courier New"/>
                <a:cs typeface="Courier New"/>
              </a:rPr>
              <a:t>scenetitle </a:t>
            </a:r>
            <a:r>
              <a:rPr dirty="0" sz="1000" spc="-5">
                <a:latin typeface="Palatino Linotype"/>
                <a:cs typeface="Palatino Linotype"/>
              </a:rPr>
              <a:t>variable. Using </a:t>
            </a:r>
            <a:r>
              <a:rPr dirty="0" sz="1000">
                <a:latin typeface="Palatino Linotype"/>
                <a:cs typeface="Palatino Linotype"/>
              </a:rPr>
              <a:t>an </a:t>
            </a:r>
            <a:r>
              <a:rPr dirty="0" sz="1000" spc="-5">
                <a:latin typeface="Palatino Linotype"/>
                <a:cs typeface="Palatino Linotype"/>
              </a:rPr>
              <a:t>inline style is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appropriate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where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bound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variable,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better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technique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elements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Fancy 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Forms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with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JavaFX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CSS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replace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inline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 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style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sheet.</a:t>
            </a:r>
            <a:endParaRPr sz="1000">
              <a:latin typeface="Palatino Linotype"/>
              <a:cs typeface="Palatino Linotype"/>
            </a:endParaRPr>
          </a:p>
          <a:p>
            <a:pPr marL="1002665" marR="4381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85">
                <a:latin typeface="Courier New"/>
                <a:cs typeface="Courier New"/>
              </a:rPr>
              <a:t>grid.add() </a:t>
            </a:r>
            <a:r>
              <a:rPr dirty="0" sz="1000" spc="-5">
                <a:latin typeface="Palatino Linotype"/>
                <a:cs typeface="Palatino Linotype"/>
              </a:rPr>
              <a:t>method adds the </a:t>
            </a:r>
            <a:r>
              <a:rPr dirty="0" sz="1000" spc="-85">
                <a:latin typeface="Courier New"/>
                <a:cs typeface="Courier New"/>
              </a:rPr>
              <a:t>scenetitle </a:t>
            </a:r>
            <a:r>
              <a:rPr dirty="0" sz="1000" spc="-5">
                <a:latin typeface="Palatino Linotype"/>
                <a:cs typeface="Palatino Linotype"/>
              </a:rPr>
              <a:t>variable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10">
                <a:latin typeface="Palatino Linotype"/>
                <a:cs typeface="Palatino Linotype"/>
              </a:rPr>
              <a:t>the </a:t>
            </a:r>
            <a:r>
              <a:rPr dirty="0" sz="1000" spc="-5">
                <a:latin typeface="Palatino Linotype"/>
                <a:cs typeface="Palatino Linotype"/>
              </a:rPr>
              <a:t>layout </a:t>
            </a:r>
            <a:r>
              <a:rPr dirty="0" sz="1000" spc="-70">
                <a:latin typeface="Courier New"/>
                <a:cs typeface="Courier New"/>
              </a:rPr>
              <a:t>grid</a:t>
            </a:r>
            <a:r>
              <a:rPr dirty="0" sz="1000" spc="-70">
                <a:latin typeface="Palatino Linotype"/>
                <a:cs typeface="Palatino Linotype"/>
              </a:rPr>
              <a:t>.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numbering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10">
                <a:latin typeface="Palatino Linotype"/>
                <a:cs typeface="Palatino Linotype"/>
              </a:rPr>
              <a:t>rows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the grid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zero,</a:t>
            </a:r>
            <a:r>
              <a:rPr dirty="0" sz="1000" spc="-5">
                <a:latin typeface="Palatino Linotype"/>
                <a:cs typeface="Palatino Linotype"/>
              </a:rPr>
              <a:t>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scenetitle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 0, </a:t>
            </a:r>
            <a:r>
              <a:rPr dirty="0" sz="1000" spc="-10">
                <a:latin typeface="Palatino Linotype"/>
                <a:cs typeface="Palatino Linotype"/>
              </a:rPr>
              <a:t>row </a:t>
            </a:r>
            <a:r>
              <a:rPr dirty="0" sz="1000" spc="-5">
                <a:latin typeface="Palatino Linotype"/>
                <a:cs typeface="Palatino Linotype"/>
              </a:rPr>
              <a:t>0. The last two arguments of the </a:t>
            </a:r>
            <a:r>
              <a:rPr dirty="0" sz="1000" spc="-90">
                <a:latin typeface="Courier New"/>
                <a:cs typeface="Courier New"/>
              </a:rPr>
              <a:t>grid.add() </a:t>
            </a:r>
            <a:r>
              <a:rPr dirty="0" sz="1000" spc="-5">
                <a:latin typeface="Palatino Linotype"/>
                <a:cs typeface="Palatino Linotype"/>
              </a:rPr>
              <a:t>method set the column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span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</a:t>
            </a:r>
            <a:r>
              <a:rPr dirty="0" sz="1000" spc="-5">
                <a:latin typeface="Palatino Linotype"/>
                <a:cs typeface="Palatino Linotype"/>
              </a:rPr>
              <a:t> 2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row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1.</a:t>
            </a:r>
            <a:endParaRPr sz="1000">
              <a:latin typeface="Palatino Linotype"/>
              <a:cs typeface="Palatino Linotype"/>
            </a:endParaRPr>
          </a:p>
          <a:p>
            <a:pPr marL="1002665" marR="7810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next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-5">
                <a:latin typeface="Palatino Linotype"/>
                <a:cs typeface="Palatino Linotype"/>
              </a:rPr>
              <a:t> 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Label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User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Name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at</a:t>
            </a:r>
            <a:r>
              <a:rPr dirty="0" sz="1000" spc="-5">
                <a:latin typeface="Palatino Linotype"/>
                <a:cs typeface="Palatino Linotype"/>
              </a:rPr>
              <a:t> column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0,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1 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Text </a:t>
            </a:r>
            <a:r>
              <a:rPr dirty="0" sz="1000" spc="-585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Field </a:t>
            </a:r>
            <a:r>
              <a:rPr dirty="0" sz="1000" spc="-5">
                <a:latin typeface="Palatino Linotype"/>
                <a:cs typeface="Palatino Linotype"/>
              </a:rPr>
              <a:t>object that can be edited. The text field is added to the grid pane at column </a:t>
            </a:r>
            <a:r>
              <a:rPr dirty="0" sz="1000">
                <a:latin typeface="Palatino Linotype"/>
                <a:cs typeface="Palatino Linotype"/>
              </a:rPr>
              <a:t>1, 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row</a:t>
            </a:r>
            <a:r>
              <a:rPr dirty="0" sz="1000" spc="-5">
                <a:latin typeface="Palatino Linotype"/>
                <a:cs typeface="Palatino Linotype"/>
              </a:rPr>
              <a:t> 1.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password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field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label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added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similar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fashion.</a:t>
            </a:r>
            <a:endParaRPr sz="1000">
              <a:latin typeface="Palatino Linotype"/>
              <a:cs typeface="Palatino Linotype"/>
            </a:endParaRPr>
          </a:p>
          <a:p>
            <a:pPr marL="1002665" marR="12128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 display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 lines,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useful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debugging purposes.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this case, 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 </a:t>
            </a:r>
            <a:r>
              <a:rPr dirty="0" sz="1000" spc="-85">
                <a:latin typeface="Courier New"/>
                <a:cs typeface="Courier New"/>
              </a:rPr>
              <a:t>grid.setGridLinesVisible(true) 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after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password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field.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lines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grid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10">
                <a:latin typeface="Palatino Linotype"/>
                <a:cs typeface="Palatino Linotype"/>
              </a:rPr>
              <a:t>rows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gap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properties, 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Figure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4–2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3209" y="9493250"/>
            <a:ext cx="1660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Creating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Form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in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61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4-3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104902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a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B</a:t>
            </a:r>
            <a:r>
              <a:rPr dirty="0" sz="950" spc="-85">
                <a:latin typeface="Arial MT"/>
                <a:cs typeface="Arial MT"/>
              </a:rPr>
              <a:t>u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n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an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85">
                <a:latin typeface="Arial MT"/>
                <a:cs typeface="Arial MT"/>
              </a:rPr>
              <a:t>T</a:t>
            </a:r>
            <a:r>
              <a:rPr dirty="0" sz="950" spc="-110">
                <a:latin typeface="Arial MT"/>
                <a:cs typeface="Arial MT"/>
              </a:rPr>
              <a:t>e</a:t>
            </a:r>
            <a:r>
              <a:rPr dirty="0" sz="950" spc="-75">
                <a:latin typeface="Arial MT"/>
                <a:cs typeface="Arial MT"/>
              </a:rPr>
              <a:t>x</a:t>
            </a:r>
            <a:r>
              <a:rPr dirty="0" sz="950" spc="-5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4253559"/>
            <a:ext cx="5862955" cy="540258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B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100" b="1">
                <a:latin typeface="Arial"/>
                <a:cs typeface="Arial"/>
              </a:rPr>
              <a:t>tt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54" b="1">
                <a:latin typeface="Arial"/>
                <a:cs typeface="Arial"/>
              </a:rPr>
              <a:t>T</a:t>
            </a:r>
            <a:r>
              <a:rPr dirty="0" sz="1600" spc="-185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x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2665" marR="5080">
              <a:lnSpc>
                <a:spcPct val="100000"/>
              </a:lnSpc>
              <a:spcBef>
                <a:spcPts val="375"/>
              </a:spcBef>
            </a:pPr>
            <a:r>
              <a:rPr dirty="0" sz="1000" spc="-5">
                <a:latin typeface="Palatino Linotype"/>
                <a:cs typeface="Palatino Linotype"/>
              </a:rPr>
              <a:t>The final two controls </a:t>
            </a:r>
            <a:r>
              <a:rPr dirty="0" sz="1000" spc="-10">
                <a:latin typeface="Palatino Linotype"/>
                <a:cs typeface="Palatino Linotype"/>
              </a:rPr>
              <a:t>required </a:t>
            </a:r>
            <a:r>
              <a:rPr dirty="0" sz="1000" spc="-5">
                <a:latin typeface="Palatino Linotype"/>
                <a:cs typeface="Palatino Linotype"/>
              </a:rPr>
              <a:t>for the application </a:t>
            </a:r>
            <a:r>
              <a:rPr dirty="0" sz="1000" spc="-10">
                <a:latin typeface="Palatino Linotype"/>
                <a:cs typeface="Palatino Linotype"/>
              </a:rPr>
              <a:t>are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85">
                <a:latin typeface="Courier New"/>
                <a:cs typeface="Courier New"/>
              </a:rPr>
              <a:t>Button </a:t>
            </a:r>
            <a:r>
              <a:rPr dirty="0" sz="1000" spc="-5">
                <a:latin typeface="Palatino Linotype"/>
                <a:cs typeface="Palatino Linotype"/>
              </a:rPr>
              <a:t>control for submitting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data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85">
                <a:latin typeface="Courier New"/>
                <a:cs typeface="Courier New"/>
              </a:rPr>
              <a:t>Text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displaying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message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presses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button.</a:t>
            </a:r>
            <a:endParaRPr sz="1000">
              <a:latin typeface="Palatino Linotype"/>
              <a:cs typeface="Palatino Linotype"/>
            </a:endParaRPr>
          </a:p>
          <a:p>
            <a:pPr marL="1003300" marR="10985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First,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position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bottom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common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placement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perform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action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affecting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entire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4–4</a:t>
            </a:r>
            <a:r>
              <a:rPr dirty="0" sz="1000" spc="-5">
                <a:latin typeface="Palatino Linotype"/>
                <a:cs typeface="Palatino Linotype"/>
              </a:rPr>
              <a:t>. Add this code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the scene.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2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4–4</a:t>
            </a:r>
            <a:r>
              <a:rPr dirty="0" sz="900" spc="57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Button</a:t>
            </a:r>
            <a:endParaRPr sz="900">
              <a:latin typeface="Arial"/>
              <a:cs typeface="Arial"/>
            </a:endParaRPr>
          </a:p>
          <a:p>
            <a:pPr marL="1003300" marR="2675255">
              <a:lnSpc>
                <a:spcPct val="101800"/>
              </a:lnSpc>
              <a:spcBef>
                <a:spcPts val="400"/>
              </a:spcBef>
            </a:pPr>
            <a:r>
              <a:rPr dirty="0" sz="900" spc="-85">
                <a:latin typeface="Courier New"/>
                <a:cs typeface="Courier New"/>
              </a:rPr>
              <a:t>But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utt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n("S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g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");  HBo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hb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Box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10);  </a:t>
            </a:r>
            <a:r>
              <a:rPr dirty="0" sz="900" spc="-85">
                <a:latin typeface="Courier New"/>
                <a:cs typeface="Courier New"/>
              </a:rPr>
              <a:t>hbBtn.setAlignment(Pos.BOTTOM_RIGHT); </a:t>
            </a:r>
            <a:r>
              <a:rPr dirty="0" sz="900" spc="-530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hbBtn.getChildren().add(btn); 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.ad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(hbB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4);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2665" marR="571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The first line creates a button named </a:t>
            </a:r>
            <a:r>
              <a:rPr dirty="0" sz="1000" spc="-85">
                <a:latin typeface="Courier New"/>
                <a:cs typeface="Courier New"/>
              </a:rPr>
              <a:t>btn </a:t>
            </a:r>
            <a:r>
              <a:rPr dirty="0" sz="1000" spc="-5">
                <a:latin typeface="Palatino Linotype"/>
                <a:cs typeface="Palatino Linotype"/>
              </a:rPr>
              <a:t>with the label </a:t>
            </a:r>
            <a:r>
              <a:rPr dirty="0" sz="1000" spc="-90">
                <a:latin typeface="Courier New"/>
                <a:cs typeface="Courier New"/>
              </a:rPr>
              <a:t>Sign </a:t>
            </a:r>
            <a:r>
              <a:rPr dirty="0" sz="1000" spc="-85">
                <a:latin typeface="Courier New"/>
                <a:cs typeface="Courier New"/>
              </a:rPr>
              <a:t>in, </a:t>
            </a:r>
            <a:r>
              <a:rPr dirty="0" sz="1000" spc="-5">
                <a:latin typeface="Palatino Linotype"/>
                <a:cs typeface="Palatino Linotype"/>
              </a:rPr>
              <a:t>and the second line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HBox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 named </a:t>
            </a:r>
            <a:r>
              <a:rPr dirty="0" sz="1000" spc="-85">
                <a:latin typeface="Courier New"/>
                <a:cs typeface="Courier New"/>
              </a:rPr>
              <a:t>hbBtn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spacing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10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pixels.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HBox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 sets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alignment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different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-5">
                <a:latin typeface="Palatino Linotype"/>
                <a:cs typeface="Palatino Linotype"/>
              </a:rPr>
              <a:t>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alignment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applied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other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 in the grid pane. The </a:t>
            </a:r>
            <a:r>
              <a:rPr dirty="0" sz="1000" spc="-90">
                <a:latin typeface="Courier New"/>
                <a:cs typeface="Courier New"/>
              </a:rPr>
              <a:t>alignment </a:t>
            </a:r>
            <a:r>
              <a:rPr dirty="0" sz="1000" spc="-10">
                <a:latin typeface="Palatino Linotype"/>
                <a:cs typeface="Palatino Linotype"/>
              </a:rPr>
              <a:t>property </a:t>
            </a:r>
            <a:r>
              <a:rPr dirty="0" sz="1000" spc="-5">
                <a:latin typeface="Palatino Linotype"/>
                <a:cs typeface="Palatino Linotype"/>
              </a:rPr>
              <a:t>has a value of </a:t>
            </a:r>
            <a:r>
              <a:rPr dirty="0" sz="1000" spc="-85">
                <a:latin typeface="Courier New"/>
                <a:cs typeface="Courier New"/>
              </a:rPr>
              <a:t>Pos.BOTTOM_RIGHT</a:t>
            </a:r>
            <a:r>
              <a:rPr dirty="0" sz="1000" spc="-85">
                <a:latin typeface="Palatino Linotype"/>
                <a:cs typeface="Palatino Linotype"/>
              </a:rPr>
              <a:t>, </a:t>
            </a:r>
            <a:r>
              <a:rPr dirty="0" sz="1000" spc="-8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positions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bottom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space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vertically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edge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space </a:t>
            </a:r>
            <a:r>
              <a:rPr dirty="0" sz="1000" spc="-15">
                <a:latin typeface="Palatino Linotype"/>
                <a:cs typeface="Palatino Linotype"/>
              </a:rPr>
              <a:t>horizontally. </a:t>
            </a:r>
            <a:r>
              <a:rPr dirty="0" sz="1000" spc="-5">
                <a:latin typeface="Palatino Linotype"/>
                <a:cs typeface="Palatino Linotype"/>
              </a:rPr>
              <a:t>The button is added as a child of the </a:t>
            </a:r>
            <a:r>
              <a:rPr dirty="0" sz="1000" spc="-85">
                <a:latin typeface="Courier New"/>
                <a:cs typeface="Courier New"/>
              </a:rPr>
              <a:t>HBox </a:t>
            </a:r>
            <a:r>
              <a:rPr dirty="0" sz="1000" spc="-5">
                <a:latin typeface="Palatino Linotype"/>
                <a:cs typeface="Palatino Linotype"/>
              </a:rPr>
              <a:t>pane, and the </a:t>
            </a:r>
            <a:r>
              <a:rPr dirty="0" sz="1000" spc="-85">
                <a:latin typeface="Courier New"/>
                <a:cs typeface="Courier New"/>
              </a:rPr>
              <a:t>HBox 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added to the grid in column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1,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row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4.</a:t>
            </a:r>
            <a:endParaRPr sz="1000">
              <a:latin typeface="Palatino Linotype"/>
              <a:cs typeface="Palatino Linotype"/>
            </a:endParaRPr>
          </a:p>
          <a:p>
            <a:pPr marL="1002665" marR="152400">
              <a:lnSpc>
                <a:spcPct val="100000"/>
              </a:lnSpc>
              <a:spcBef>
                <a:spcPts val="600"/>
              </a:spcBef>
            </a:pPr>
            <a:r>
              <a:rPr dirty="0" sz="1000" spc="-25">
                <a:latin typeface="Palatino Linotype"/>
                <a:cs typeface="Palatino Linotype"/>
              </a:rPr>
              <a:t>Now, </a:t>
            </a:r>
            <a:r>
              <a:rPr dirty="0" sz="1000" spc="-5">
                <a:latin typeface="Palatino Linotype"/>
                <a:cs typeface="Palatino Linotype"/>
              </a:rPr>
              <a:t>add a </a:t>
            </a:r>
            <a:r>
              <a:rPr dirty="0" sz="1000" spc="-90">
                <a:latin typeface="Courier New"/>
                <a:cs typeface="Courier New"/>
              </a:rPr>
              <a:t>Text </a:t>
            </a:r>
            <a:r>
              <a:rPr dirty="0" sz="1000" spc="-5">
                <a:latin typeface="Palatino Linotype"/>
                <a:cs typeface="Palatino Linotype"/>
              </a:rPr>
              <a:t>control for displaying the message, as shown in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4–5</a:t>
            </a:r>
            <a:r>
              <a:rPr dirty="0" sz="1000" spc="-5">
                <a:latin typeface="Palatino Linotype"/>
                <a:cs typeface="Palatino Linotype"/>
              </a:rPr>
              <a:t>. Add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code for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2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4–5</a:t>
            </a:r>
            <a:r>
              <a:rPr dirty="0" sz="900" spc="590" b="1" i="1">
                <a:latin typeface="Arial"/>
                <a:cs typeface="Arial"/>
              </a:rPr>
              <a:t> </a:t>
            </a:r>
            <a:r>
              <a:rPr dirty="0" sz="900" spc="-25" b="1" i="1">
                <a:latin typeface="Arial"/>
                <a:cs typeface="Arial"/>
              </a:rPr>
              <a:t>Text</a:t>
            </a:r>
            <a:endParaRPr sz="900">
              <a:latin typeface="Arial"/>
              <a:cs typeface="Arial"/>
            </a:endParaRPr>
          </a:p>
          <a:p>
            <a:pPr marL="1473835" marR="2675255" indent="-471170">
              <a:lnSpc>
                <a:spcPct val="101699"/>
              </a:lnSpc>
              <a:spcBef>
                <a:spcPts val="405"/>
              </a:spcBef>
            </a:pPr>
            <a:r>
              <a:rPr dirty="0" sz="900" spc="-85">
                <a:latin typeface="Courier New"/>
                <a:cs typeface="Courier New"/>
              </a:rPr>
              <a:t>fin</a:t>
            </a:r>
            <a:r>
              <a:rPr dirty="0" sz="900" spc="-75">
                <a:latin typeface="Courier New"/>
                <a:cs typeface="Courier New"/>
              </a:rPr>
              <a:t>al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tion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arg</a:t>
            </a:r>
            <a:r>
              <a:rPr dirty="0" sz="900" spc="-75">
                <a:latin typeface="Courier New"/>
                <a:cs typeface="Courier New"/>
              </a:rPr>
              <a:t>et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xt();  grid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add(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cti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ntar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et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1,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6);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312420">
              <a:lnSpc>
                <a:spcPct val="100000"/>
              </a:lnSpc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4–3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form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now.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text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message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until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through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next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tutorial,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Add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Code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to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Handle an Event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4-4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3" y="787396"/>
            <a:ext cx="597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5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4–2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5246" y="787396"/>
            <a:ext cx="1510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Login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Form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b="1" i="1">
                <a:latin typeface="Arial"/>
                <a:cs typeface="Arial"/>
              </a:rPr>
              <a:t>with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Grid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Lines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3708" y="1219200"/>
            <a:ext cx="4443984" cy="28620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94729" y="327913"/>
            <a:ext cx="93027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10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u</a:t>
            </a:r>
            <a:r>
              <a:rPr dirty="0" sz="950" spc="-5">
                <a:latin typeface="Arial MT"/>
                <a:cs typeface="Arial MT"/>
              </a:rPr>
              <a:t>n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80">
                <a:latin typeface="Arial MT"/>
                <a:cs typeface="Arial MT"/>
              </a:rPr>
              <a:t>h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0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pp</a:t>
            </a:r>
            <a:r>
              <a:rPr dirty="0" sz="950" spc="-25">
                <a:latin typeface="Arial MT"/>
                <a:cs typeface="Arial MT"/>
              </a:rPr>
              <a:t>li</a:t>
            </a:r>
            <a:r>
              <a:rPr dirty="0" sz="950" spc="-75">
                <a:latin typeface="Arial MT"/>
                <a:cs typeface="Arial MT"/>
              </a:rPr>
              <a:t>c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0">
                <a:latin typeface="Arial MT"/>
                <a:cs typeface="Arial MT"/>
              </a:rPr>
              <a:t>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3209" y="9493250"/>
            <a:ext cx="1660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Creating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Form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in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61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4-5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0896" y="787396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5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4–3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6067" y="787396"/>
            <a:ext cx="1313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Login</a:t>
            </a:r>
            <a:r>
              <a:rPr dirty="0" sz="900" spc="-2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Form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b="1" i="1">
                <a:latin typeface="Arial"/>
                <a:cs typeface="Arial"/>
              </a:rPr>
              <a:t>with</a:t>
            </a:r>
            <a:r>
              <a:rPr dirty="0" sz="900" spc="-2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Button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373193"/>
            <a:ext cx="5808980" cy="392493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80" b="1">
                <a:latin typeface="Arial"/>
                <a:cs typeface="Arial"/>
              </a:rPr>
              <a:t>od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5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nd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95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ve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2665" marR="135255">
              <a:lnSpc>
                <a:spcPct val="100000"/>
              </a:lnSpc>
              <a:spcBef>
                <a:spcPts val="375"/>
              </a:spcBef>
            </a:pPr>
            <a:r>
              <a:rPr dirty="0" sz="1000" spc="-20">
                <a:latin typeface="Palatino Linotype"/>
                <a:cs typeface="Palatino Linotype"/>
              </a:rPr>
              <a:t>Finally,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display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 message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presses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4–6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 spc="-5">
                <a:latin typeface="Palatino Linotype"/>
                <a:cs typeface="Palatino Linotype"/>
              </a:rPr>
              <a:t> the code for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  <a:tabLst>
                <a:tab pos="1840864" algn="l"/>
              </a:tabLst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4–6	Button</a:t>
            </a:r>
            <a:r>
              <a:rPr dirty="0" sz="900" spc="-3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Event</a:t>
            </a:r>
            <a:endParaRPr sz="9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bt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.set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nAct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on(n</a:t>
            </a:r>
            <a:r>
              <a:rPr dirty="0" sz="900" spc="-75">
                <a:latin typeface="Courier New"/>
                <a:cs typeface="Courier New"/>
              </a:rPr>
              <a:t>ew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v</a:t>
            </a:r>
            <a:r>
              <a:rPr dirty="0" sz="900" spc="-85">
                <a:latin typeface="Courier New"/>
                <a:cs typeface="Courier New"/>
              </a:rPr>
              <a:t>entH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ndle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&lt;Ac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ionE</a:t>
            </a:r>
            <a:r>
              <a:rPr dirty="0" sz="900" spc="-75">
                <a:latin typeface="Courier New"/>
                <a:cs typeface="Courier New"/>
              </a:rPr>
              <a:t>v</a:t>
            </a:r>
            <a:r>
              <a:rPr dirty="0" sz="900" spc="-85">
                <a:latin typeface="Courier New"/>
                <a:cs typeface="Courier New"/>
              </a:rPr>
              <a:t>ent&gt;</a:t>
            </a:r>
            <a:r>
              <a:rPr dirty="0" sz="900" spc="-75">
                <a:latin typeface="Courier New"/>
                <a:cs typeface="Courier New"/>
              </a:rPr>
              <a:t>()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@Override</a:t>
            </a:r>
            <a:endParaRPr sz="900">
              <a:latin typeface="Courier New"/>
              <a:cs typeface="Courier New"/>
            </a:endParaRPr>
          </a:p>
          <a:p>
            <a:pPr marL="1473835" marR="1562100" indent="-235585">
              <a:lnSpc>
                <a:spcPct val="101699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pub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ndl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(Act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onEv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e)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actiontarget.setFill(Color.FIREBRICK);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acti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ntar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et.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etTe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t("S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g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bu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to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ress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d");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});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2665" marR="12763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85">
                <a:latin typeface="Courier New"/>
                <a:cs typeface="Courier New"/>
              </a:rPr>
              <a:t>setOnAction() </a:t>
            </a:r>
            <a:r>
              <a:rPr dirty="0" sz="1000" spc="-5">
                <a:latin typeface="Palatino Linotype"/>
                <a:cs typeface="Palatino Linotype"/>
              </a:rPr>
              <a:t>method is used to register an event handler that sets 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actiontarget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</a:t>
            </a:r>
            <a:r>
              <a:rPr dirty="0" sz="1000" spc="-85">
                <a:latin typeface="Courier New"/>
                <a:cs typeface="Courier New"/>
              </a:rPr>
              <a:t>Sign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in</a:t>
            </a:r>
            <a:r>
              <a:rPr dirty="0" sz="1000" spc="-90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button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pressed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presses</a:t>
            </a:r>
            <a:r>
              <a:rPr dirty="0" sz="1000" spc="-5">
                <a:latin typeface="Palatino Linotype"/>
                <a:cs typeface="Palatino Linotype"/>
              </a:rPr>
              <a:t>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button.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</a:t>
            </a:r>
            <a:r>
              <a:rPr dirty="0" sz="1000" spc="-10">
                <a:latin typeface="Palatino Linotype"/>
                <a:cs typeface="Palatino Linotype"/>
              </a:rPr>
              <a:t>h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acti</a:t>
            </a:r>
            <a:r>
              <a:rPr dirty="0" sz="1000" spc="-95">
                <a:latin typeface="Courier New"/>
                <a:cs typeface="Courier New"/>
              </a:rPr>
              <a:t>o</a:t>
            </a:r>
            <a:r>
              <a:rPr dirty="0" sz="1000" spc="-85">
                <a:latin typeface="Courier New"/>
                <a:cs typeface="Courier New"/>
              </a:rPr>
              <a:t>ntarget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</a:t>
            </a:r>
            <a:r>
              <a:rPr dirty="0" sz="1000" spc="-10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ct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</a:t>
            </a:r>
            <a:r>
              <a:rPr dirty="0" sz="1000" spc="-10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t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br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c</a:t>
            </a:r>
            <a:r>
              <a:rPr dirty="0" sz="1000" spc="-5">
                <a:latin typeface="Palatino Linotype"/>
                <a:cs typeface="Palatino Linotype"/>
              </a:rPr>
              <a:t>k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d.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5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pp</a:t>
            </a:r>
            <a:r>
              <a:rPr dirty="0" sz="1600" spc="-85" b="1">
                <a:latin typeface="Arial"/>
                <a:cs typeface="Arial"/>
              </a:rPr>
              <a:t>li</a:t>
            </a:r>
            <a:r>
              <a:rPr dirty="0" sz="1600" spc="-165" b="1">
                <a:latin typeface="Arial"/>
                <a:cs typeface="Arial"/>
              </a:rPr>
              <a:t>ca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algn="just" marL="1002665" marR="5080">
              <a:lnSpc>
                <a:spcPct val="100000"/>
              </a:lnSpc>
              <a:spcBef>
                <a:spcPts val="375"/>
              </a:spcBef>
            </a:pPr>
            <a:r>
              <a:rPr dirty="0" sz="1000" spc="-5">
                <a:latin typeface="Palatino Linotype"/>
                <a:cs typeface="Palatino Linotype"/>
              </a:rPr>
              <a:t>Right-click the </a:t>
            </a:r>
            <a:r>
              <a:rPr dirty="0" sz="1000" spc="-5" b="1">
                <a:latin typeface="Palatino Linotype"/>
                <a:cs typeface="Palatino Linotype"/>
              </a:rPr>
              <a:t>Login </a:t>
            </a:r>
            <a:r>
              <a:rPr dirty="0" sz="1000" spc="-10">
                <a:latin typeface="Palatino Linotype"/>
                <a:cs typeface="Palatino Linotype"/>
              </a:rPr>
              <a:t>project </a:t>
            </a:r>
            <a:r>
              <a:rPr dirty="0" sz="1000" spc="-5">
                <a:latin typeface="Palatino Linotype"/>
                <a:cs typeface="Palatino Linotype"/>
              </a:rPr>
              <a:t>node in the Projects </a:t>
            </a:r>
            <a:r>
              <a:rPr dirty="0" sz="1000" spc="-20">
                <a:latin typeface="Palatino Linotype"/>
                <a:cs typeface="Palatino Linotype"/>
              </a:rPr>
              <a:t>window, </a:t>
            </a:r>
            <a:r>
              <a:rPr dirty="0" sz="1000" spc="-5">
                <a:latin typeface="Palatino Linotype"/>
                <a:cs typeface="Palatino Linotype"/>
              </a:rPr>
              <a:t>choose </a:t>
            </a:r>
            <a:r>
              <a:rPr dirty="0" sz="1000" spc="-5" b="1">
                <a:latin typeface="Palatino Linotype"/>
                <a:cs typeface="Palatino Linotype"/>
              </a:rPr>
              <a:t>Run</a:t>
            </a:r>
            <a:r>
              <a:rPr dirty="0" sz="1000" spc="-5">
                <a:latin typeface="Palatino Linotype"/>
                <a:cs typeface="Palatino Linotype"/>
              </a:rPr>
              <a:t>, and then </a:t>
            </a:r>
            <a:r>
              <a:rPr dirty="0" sz="1000" spc="-10">
                <a:latin typeface="Palatino Linotype"/>
                <a:cs typeface="Palatino Linotype"/>
              </a:rPr>
              <a:t>click </a:t>
            </a:r>
            <a:r>
              <a:rPr dirty="0" sz="1000" spc="-5">
                <a:latin typeface="Palatino Linotype"/>
                <a:cs typeface="Palatino Linotype"/>
              </a:rPr>
              <a:t> the Sign in button.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4–4 </a:t>
            </a:r>
            <a:r>
              <a:rPr dirty="0" sz="1000" spc="-5">
                <a:latin typeface="Palatino Linotype"/>
                <a:cs typeface="Palatino Linotype"/>
              </a:rPr>
              <a:t>shows the results. If you run into problems, then take 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 at the code in the </a:t>
            </a:r>
            <a:r>
              <a:rPr dirty="0" sz="1000" spc="-85">
                <a:latin typeface="Courier New"/>
                <a:cs typeface="Courier New"/>
              </a:rPr>
              <a:t>Login.java </a:t>
            </a:r>
            <a:r>
              <a:rPr dirty="0" sz="1000" spc="-5">
                <a:latin typeface="Palatino Linotype"/>
                <a:cs typeface="Palatino Linotype"/>
              </a:rPr>
              <a:t>file that is included in the downloadable Login.zip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file.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1750" y="1219200"/>
            <a:ext cx="3009900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111379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f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m</a:t>
            </a:r>
            <a:r>
              <a:rPr dirty="0" sz="950" spc="-15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4-6</a:t>
            </a:r>
            <a:r>
              <a:rPr dirty="0" sz="900" spc="62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3" y="787396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5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4–4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960" y="787396"/>
            <a:ext cx="951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Final</a:t>
            </a:r>
            <a:r>
              <a:rPr dirty="0" sz="900" spc="-2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Login</a:t>
            </a:r>
            <a:r>
              <a:rPr dirty="0" sz="900" spc="-2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Form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4373193"/>
            <a:ext cx="5847715" cy="268097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75" b="1">
                <a:latin typeface="Arial"/>
                <a:cs typeface="Arial"/>
              </a:rPr>
              <a:t>W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f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m</a:t>
            </a:r>
            <a:r>
              <a:rPr dirty="0" sz="1600" spc="-335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03300" marR="234950">
              <a:lnSpc>
                <a:spcPct val="100000"/>
              </a:lnSpc>
              <a:spcBef>
                <a:spcPts val="375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concludes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basic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continue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reading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tutorials 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endParaRPr sz="1000">
              <a:latin typeface="Palatino Linotype"/>
              <a:cs typeface="Palatino Linotype"/>
            </a:endParaRPr>
          </a:p>
          <a:p>
            <a:pPr marL="1231900" marR="118745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Fancy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Forms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with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JavaFX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CSS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tips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radically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text, label,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button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form.</a:t>
            </a:r>
            <a:endParaRPr sz="1000">
              <a:latin typeface="Palatino Linotype"/>
              <a:cs typeface="Palatino Linotype"/>
            </a:endParaRPr>
          </a:p>
          <a:p>
            <a:pPr marL="1231900" marR="508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Using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FXML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to Create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a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User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Interface</a:t>
            </a:r>
            <a:r>
              <a:rPr dirty="0" sz="1000" spc="1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 alternate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 interface.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 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XML-based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 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structure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code.</a:t>
            </a:r>
            <a:endParaRPr sz="1000">
              <a:latin typeface="Palatino Linotype"/>
              <a:cs typeface="Palatino Linotype"/>
            </a:endParaRPr>
          </a:p>
          <a:p>
            <a:pPr marL="1231900" marR="15113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20">
                <a:latin typeface="Palatino Linotype"/>
                <a:cs typeface="Palatino Linotype"/>
              </a:rPr>
              <a:t>Working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explains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built-in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tips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tricks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them.</a:t>
            </a:r>
            <a:endParaRPr sz="1000">
              <a:latin typeface="Palatino Linotype"/>
              <a:cs typeface="Palatino Linotype"/>
            </a:endParaRPr>
          </a:p>
          <a:p>
            <a:pPr marL="1003300" marR="1016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Also try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 Demos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 section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 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htt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p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://www.orac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l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e.com/tech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n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etwork/jav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a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/javase/do</a:t>
            </a:r>
            <a:r>
              <a:rPr dirty="0" sz="1000" spc="-9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w</a:t>
            </a:r>
            <a:r>
              <a:rPr dirty="0" sz="1000" spc="-8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nloads/</a:t>
            </a:r>
            <a:r>
              <a:rPr dirty="0" sz="1000" spc="-5">
                <a:latin typeface="Palatino Linotype"/>
                <a:cs typeface="Palatino Linotype"/>
                <a:hlinkClick r:id="rId4"/>
              </a:rPr>
              <a:t>.</a:t>
            </a:r>
            <a:r>
              <a:rPr dirty="0" sz="1000">
                <a:latin typeface="Palatino Linotype"/>
                <a:cs typeface="Palatino Linotype"/>
                <a:hlinkClick r:id="rId4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</a:t>
            </a:r>
            <a:r>
              <a:rPr dirty="0" sz="1000" spc="-5">
                <a:latin typeface="Palatino Linotype"/>
                <a:cs typeface="Palatino Linotype"/>
              </a:rPr>
              <a:t>h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n</a:t>
            </a:r>
            <a:r>
              <a:rPr dirty="0" sz="1000" spc="-5">
                <a:latin typeface="Palatino Linotype"/>
                <a:cs typeface="Palatino Linotype"/>
              </a:rPr>
              <a:t>s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m</a:t>
            </a:r>
            <a:r>
              <a:rPr dirty="0" sz="1000" spc="-5">
                <a:latin typeface="Palatino Linotype"/>
                <a:cs typeface="Palatino Linotype"/>
              </a:rPr>
              <a:t>b</a:t>
            </a:r>
            <a:r>
              <a:rPr dirty="0" sz="1000" spc="-10">
                <a:latin typeface="Palatino Linotype"/>
                <a:cs typeface="Palatino Linotype"/>
              </a:rPr>
              <a:t>le  </a:t>
            </a:r>
            <a:r>
              <a:rPr dirty="0" sz="1000" spc="-5">
                <a:latin typeface="Palatino Linotype"/>
                <a:cs typeface="Palatino Linotype"/>
              </a:rPr>
              <a:t>sample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layouts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their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 spc="-5">
                <a:latin typeface="Palatino Linotype"/>
                <a:cs typeface="Palatino Linotype"/>
              </a:rPr>
              <a:t> code.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0750" y="1219200"/>
            <a:ext cx="3009900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1280" y="1332992"/>
            <a:ext cx="3225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1">
                <a:latin typeface="Arial"/>
                <a:cs typeface="Arial"/>
              </a:rPr>
              <a:t>5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6802" y="9493250"/>
            <a:ext cx="1877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 MT"/>
                <a:cs typeface="Arial MT"/>
              </a:rPr>
              <a:t>Fancy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Forms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CSS</a:t>
            </a:r>
            <a:r>
              <a:rPr dirty="0" sz="900" spc="62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5-1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72665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Fancy</a:t>
            </a:r>
            <a:r>
              <a:rPr dirty="0" spc="-60"/>
              <a:t> </a:t>
            </a:r>
            <a:r>
              <a:rPr dirty="0" spc="-20"/>
              <a:t>Forms</a:t>
            </a:r>
            <a:r>
              <a:rPr dirty="0" spc="-60"/>
              <a:t> </a:t>
            </a:r>
            <a:r>
              <a:rPr dirty="0" spc="-20"/>
              <a:t>with</a:t>
            </a:r>
            <a:r>
              <a:rPr dirty="0" spc="-60"/>
              <a:t> </a:t>
            </a:r>
            <a:r>
              <a:rPr dirty="0" spc="-35"/>
              <a:t>JavaFX</a:t>
            </a:r>
            <a:r>
              <a:rPr dirty="0" spc="-60"/>
              <a:t> </a:t>
            </a:r>
            <a:r>
              <a:rPr dirty="0" spc="-25"/>
              <a:t>CSS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0894" y="2853943"/>
            <a:ext cx="4870450" cy="1360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907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attractive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Cascading Style Sheet (CSS). </a:t>
            </a:r>
            <a:r>
              <a:rPr dirty="0" sz="1000" spc="-35">
                <a:latin typeface="Palatino Linotype"/>
                <a:cs typeface="Palatino Linotype"/>
              </a:rPr>
              <a:t>You </a:t>
            </a:r>
            <a:r>
              <a:rPr dirty="0" sz="1000" spc="-5">
                <a:latin typeface="Palatino Linotype"/>
                <a:cs typeface="Palatino Linotype"/>
              </a:rPr>
              <a:t>develop a design, </a:t>
            </a:r>
            <a:r>
              <a:rPr dirty="0" sz="1000" spc="-10">
                <a:latin typeface="Palatino Linotype"/>
                <a:cs typeface="Palatino Linotype"/>
              </a:rPr>
              <a:t>create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90">
                <a:latin typeface="Courier New"/>
                <a:cs typeface="Courier New"/>
              </a:rPr>
              <a:t>.css </a:t>
            </a:r>
            <a:r>
              <a:rPr dirty="0" sz="1000" spc="-5">
                <a:latin typeface="Palatino Linotype"/>
                <a:cs typeface="Palatino Linotype"/>
              </a:rPr>
              <a:t>file, and apply 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styles.</a:t>
            </a:r>
            <a:endParaRPr sz="10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default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labels,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buttons,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background </a:t>
            </a:r>
            <a:r>
              <a:rPr dirty="0" sz="1000" spc="-15">
                <a:latin typeface="Palatino Linotype"/>
                <a:cs typeface="Palatino Linotype"/>
              </a:rPr>
              <a:t>color,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simple CSS modifications, turn it into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stylized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 in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5–1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 5–1</a:t>
            </a:r>
            <a:r>
              <a:rPr dirty="0" sz="900" spc="64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Login Form With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and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Without</a:t>
            </a:r>
            <a:r>
              <a:rPr dirty="0" sz="900" b="1" i="1">
                <a:latin typeface="Arial"/>
                <a:cs typeface="Arial"/>
              </a:rPr>
              <a:t> CSS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7029702"/>
            <a:ext cx="5864860" cy="160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33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The tool used in this Getting Started tutorial is NetBeans IDE. </a:t>
            </a:r>
            <a:r>
              <a:rPr dirty="0" sz="1000" spc="-10">
                <a:latin typeface="Palatino Linotype"/>
                <a:cs typeface="Palatino Linotype"/>
              </a:rPr>
              <a:t>Before </a:t>
            </a:r>
            <a:r>
              <a:rPr dirty="0" sz="1000" spc="-5">
                <a:latin typeface="Palatino Linotype"/>
                <a:cs typeface="Palatino Linotype"/>
              </a:rPr>
              <a:t>you begin, </a:t>
            </a:r>
            <a:r>
              <a:rPr dirty="0" sz="1000" spc="-10">
                <a:latin typeface="Palatino Linotype"/>
                <a:cs typeface="Palatino Linotype"/>
              </a:rPr>
              <a:t>ensure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 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8.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Certified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Configurations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SE </a:t>
            </a:r>
            <a:r>
              <a:rPr dirty="0" sz="1000" spc="-5">
                <a:latin typeface="Palatino Linotype"/>
                <a:cs typeface="Palatino Linotype"/>
              </a:rPr>
              <a:t>Downloads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0" b="1">
                <a:latin typeface="Arial"/>
                <a:cs typeface="Arial"/>
              </a:rPr>
              <a:t>C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ea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95" b="1">
                <a:latin typeface="Arial"/>
                <a:cs typeface="Arial"/>
              </a:rPr>
              <a:t>P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90" b="1">
                <a:latin typeface="Arial"/>
                <a:cs typeface="Arial"/>
              </a:rPr>
              <a:t>j</a:t>
            </a:r>
            <a:r>
              <a:rPr dirty="0" sz="1600" spc="-165" b="1">
                <a:latin typeface="Arial"/>
                <a:cs typeface="Arial"/>
              </a:rPr>
              <a:t>ec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3300" marR="87630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Getting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guide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from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already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 project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required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 not,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Login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project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endParaRPr sz="1000">
              <a:latin typeface="Palatino Linotype"/>
              <a:cs typeface="Palatino Linotype"/>
            </a:endParaRPr>
          </a:p>
          <a:p>
            <a:pPr marL="1002665" marR="4889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right-clicking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Login.zip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saving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Extract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zip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file, and then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project</a:t>
            </a:r>
            <a:r>
              <a:rPr dirty="0" sz="1000" spc="-5">
                <a:latin typeface="Palatino Linotype"/>
                <a:cs typeface="Palatino Linotype"/>
              </a:rPr>
              <a:t> in NetBeans IDE.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4489" y="4482846"/>
            <a:ext cx="488442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774445"/>
            <a:ext cx="5892800" cy="888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375" algn="l"/>
              </a:tabLst>
            </a:pPr>
            <a:r>
              <a:rPr dirty="0" sz="1200" spc="-5" b="1">
                <a:latin typeface="Arial"/>
                <a:cs typeface="Arial"/>
                <a:hlinkClick r:id="rId2" action="ppaction://hlinksldjump"/>
              </a:rPr>
              <a:t>Part II	Getting</a:t>
            </a:r>
            <a:r>
              <a:rPr dirty="0" sz="1200" spc="-15" b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2" action="ppaction://hlinksldjump"/>
              </a:rPr>
              <a:t>Started</a:t>
            </a:r>
            <a:r>
              <a:rPr dirty="0" sz="1200" spc="-20" b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2" action="ppaction://hlinksldjump"/>
              </a:rPr>
              <a:t>with</a:t>
            </a:r>
            <a:r>
              <a:rPr dirty="0" sz="1200" spc="-10" b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2" action="ppaction://hlinksldjump"/>
              </a:rPr>
              <a:t>JavaFX</a:t>
            </a:r>
            <a:r>
              <a:rPr dirty="0" sz="1200" spc="-10" b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2" action="ppaction://hlinksldjump"/>
              </a:rPr>
              <a:t>Sample</a:t>
            </a:r>
            <a:r>
              <a:rPr dirty="0" sz="1200" spc="-15" b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2" action="ppaction://hlinksldjump"/>
              </a:rPr>
              <a:t>Applications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249554" indent="-237490">
              <a:lnSpc>
                <a:spcPct val="100000"/>
              </a:lnSpc>
              <a:buAutoNum type="arabicPlain" startAt="3"/>
              <a:tabLst>
                <a:tab pos="249554" algn="l"/>
                <a:tab pos="250190" algn="l"/>
              </a:tabLst>
            </a:pPr>
            <a:r>
              <a:rPr dirty="0" sz="1200" spc="-5" b="1">
                <a:latin typeface="Arial"/>
                <a:cs typeface="Arial"/>
                <a:hlinkClick r:id="rId3" action="ppaction://hlinksldjump"/>
              </a:rPr>
              <a:t>Hello</a:t>
            </a:r>
            <a:r>
              <a:rPr dirty="0" sz="1200" spc="-25" b="1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3" action="ppaction://hlinksldjump"/>
              </a:rPr>
              <a:t>World,</a:t>
            </a:r>
            <a:r>
              <a:rPr dirty="0" sz="1200" spc="-30" b="1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3" action="ppaction://hlinksldjump"/>
              </a:rPr>
              <a:t>JavaFX</a:t>
            </a:r>
            <a:r>
              <a:rPr dirty="0" sz="1200" spc="-25" b="1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3" action="ppaction://hlinksldjump"/>
              </a:rPr>
              <a:t>Style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625"/>
              </a:spcBef>
            </a:pPr>
            <a:r>
              <a:rPr dirty="0" sz="1000" spc="-5" b="1">
                <a:latin typeface="Palatino Linotype"/>
                <a:cs typeface="Palatino Linotype"/>
                <a:hlinkClick r:id="rId3" action="ppaction://hlinksldjump"/>
              </a:rPr>
              <a:t>Construct</a:t>
            </a:r>
            <a:r>
              <a:rPr dirty="0" sz="1000" spc="70" b="1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3" action="ppaction://hlinksldjump"/>
              </a:rPr>
              <a:t>the</a:t>
            </a:r>
            <a:r>
              <a:rPr dirty="0" sz="1000" spc="75" b="1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3" action="ppaction://hlinksldjump"/>
              </a:rPr>
              <a:t>Application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</a:t>
            </a:r>
            <a:r>
              <a:rPr dirty="0" sz="1000" spc="114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3-1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dirty="0" sz="1000" b="1">
                <a:latin typeface="Palatino Linotype"/>
                <a:cs typeface="Palatino Linotype"/>
                <a:hlinkClick r:id="rId4" action="ppaction://hlinksldjump"/>
              </a:rPr>
              <a:t>Run</a:t>
            </a:r>
            <a:r>
              <a:rPr dirty="0" sz="1000" spc="70" b="1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4" action="ppaction://hlinksldjump"/>
              </a:rPr>
              <a:t>the</a:t>
            </a:r>
            <a:r>
              <a:rPr dirty="0" sz="1000" spc="70" b="1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4" action="ppaction://hlinksldjump"/>
              </a:rPr>
              <a:t>Application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</a:t>
            </a:r>
            <a:r>
              <a:rPr dirty="0" sz="1000" spc="1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3-3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4" action="ppaction://hlinksldjump"/>
              </a:rPr>
              <a:t>Where</a:t>
            </a:r>
            <a:r>
              <a:rPr dirty="0" sz="1000" spc="50" b="1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4" action="ppaction://hlinksldjump"/>
              </a:rPr>
              <a:t>to</a:t>
            </a:r>
            <a:r>
              <a:rPr dirty="0" sz="1000" spc="50" b="1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4" action="ppaction://hlinksldjump"/>
              </a:rPr>
              <a:t>Go</a:t>
            </a:r>
            <a:r>
              <a:rPr dirty="0" sz="1000" spc="50" b="1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4" action="ppaction://hlinksldjump"/>
              </a:rPr>
              <a:t>Next</a:t>
            </a:r>
            <a:r>
              <a:rPr dirty="0" sz="1000" spc="-70" b="1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</a:t>
            </a:r>
            <a:r>
              <a:rPr dirty="0" sz="1000" spc="9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3-3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249554" indent="-237490">
              <a:lnSpc>
                <a:spcPct val="100000"/>
              </a:lnSpc>
              <a:spcBef>
                <a:spcPts val="5"/>
              </a:spcBef>
              <a:buAutoNum type="arabicPlain" startAt="4"/>
              <a:tabLst>
                <a:tab pos="249554" algn="l"/>
                <a:tab pos="250190" algn="l"/>
              </a:tabLst>
            </a:pPr>
            <a:r>
              <a:rPr dirty="0" sz="1200" spc="-5" b="1">
                <a:latin typeface="Arial"/>
                <a:cs typeface="Arial"/>
                <a:hlinkClick r:id="rId5" action="ppaction://hlinksldjump"/>
              </a:rPr>
              <a:t>Creating</a:t>
            </a:r>
            <a:r>
              <a:rPr dirty="0" sz="1200" spc="-15" b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5" action="ppaction://hlinksldjump"/>
              </a:rPr>
              <a:t>a</a:t>
            </a:r>
            <a:r>
              <a:rPr dirty="0" sz="1200" spc="-10" b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200" b="1">
                <a:latin typeface="Arial"/>
                <a:cs typeface="Arial"/>
                <a:hlinkClick r:id="rId5" action="ppaction://hlinksldjump"/>
              </a:rPr>
              <a:t>Form</a:t>
            </a:r>
            <a:r>
              <a:rPr dirty="0" sz="1200" spc="-10" b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200" b="1">
                <a:latin typeface="Arial"/>
                <a:cs typeface="Arial"/>
                <a:hlinkClick r:id="rId5" action="ppaction://hlinksldjump"/>
              </a:rPr>
              <a:t>in</a:t>
            </a:r>
            <a:r>
              <a:rPr dirty="0" sz="1200" spc="-10" b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5" action="ppaction://hlinksldjump"/>
              </a:rPr>
              <a:t>JavaFX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625"/>
              </a:spcBef>
            </a:pPr>
            <a:r>
              <a:rPr dirty="0" sz="1000" spc="-5" b="1">
                <a:latin typeface="Palatino Linotype"/>
                <a:cs typeface="Palatino Linotype"/>
                <a:hlinkClick r:id="rId5" action="ppaction://hlinksldjump"/>
              </a:rPr>
              <a:t>Create</a:t>
            </a:r>
            <a:r>
              <a:rPr dirty="0" sz="1000" spc="95" b="1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5" action="ppaction://hlinksldjump"/>
              </a:rPr>
              <a:t>the</a:t>
            </a:r>
            <a:r>
              <a:rPr dirty="0" sz="1000" spc="95" b="1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5" action="ppaction://hlinksldjump"/>
              </a:rPr>
              <a:t>Project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</a:t>
            </a:r>
            <a:r>
              <a:rPr dirty="0" sz="1000" spc="14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4-1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6" action="ppaction://hlinksldjump"/>
              </a:rPr>
              <a:t>Create</a:t>
            </a:r>
            <a:r>
              <a:rPr dirty="0" sz="1000" spc="50" b="1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6" action="ppaction://hlinksldjump"/>
              </a:rPr>
              <a:t>a</a:t>
            </a:r>
            <a:r>
              <a:rPr dirty="0" sz="1000" spc="55" b="1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6" action="ppaction://hlinksldjump"/>
              </a:rPr>
              <a:t>GridPane</a:t>
            </a:r>
            <a:r>
              <a:rPr dirty="0" sz="1000" spc="55" b="1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6" action="ppaction://hlinksldjump"/>
              </a:rPr>
              <a:t>Layout</a:t>
            </a:r>
            <a:r>
              <a:rPr dirty="0" sz="1000" spc="-125" b="1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</a:t>
            </a:r>
            <a:r>
              <a:rPr dirty="0" sz="1000" spc="1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4-2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7" action="ppaction://hlinksldjump"/>
              </a:rPr>
              <a:t>Add</a:t>
            </a:r>
            <a:r>
              <a:rPr dirty="0" sz="1000" spc="50" b="1">
                <a:latin typeface="Palatino Linotype"/>
                <a:cs typeface="Palatino Linotype"/>
                <a:hlinkClick r:id="rId7" action="ppaction://hlinksldjump"/>
              </a:rPr>
              <a:t> </a:t>
            </a:r>
            <a:r>
              <a:rPr dirty="0" sz="1000" spc="-30" b="1">
                <a:latin typeface="Palatino Linotype"/>
                <a:cs typeface="Palatino Linotype"/>
                <a:hlinkClick r:id="rId7" action="ppaction://hlinksldjump"/>
              </a:rPr>
              <a:t>Text,</a:t>
            </a:r>
            <a:r>
              <a:rPr dirty="0" sz="1000" spc="55" b="1">
                <a:latin typeface="Palatino Linotype"/>
                <a:cs typeface="Palatino Linotype"/>
                <a:hlinkClick r:id="rId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7" action="ppaction://hlinksldjump"/>
              </a:rPr>
              <a:t>Labels,</a:t>
            </a:r>
            <a:r>
              <a:rPr dirty="0" sz="1000" spc="45" b="1">
                <a:latin typeface="Palatino Linotype"/>
                <a:cs typeface="Palatino Linotype"/>
                <a:hlinkClick r:id="rId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7" action="ppaction://hlinksldjump"/>
              </a:rPr>
              <a:t>and</a:t>
            </a:r>
            <a:r>
              <a:rPr dirty="0" sz="1000" spc="45" b="1">
                <a:latin typeface="Palatino Linotype"/>
                <a:cs typeface="Palatino Linotype"/>
                <a:hlinkClick r:id="rId7" action="ppaction://hlinksldjump"/>
              </a:rPr>
              <a:t> </a:t>
            </a:r>
            <a:r>
              <a:rPr dirty="0" sz="1000" spc="-35" b="1">
                <a:latin typeface="Palatino Linotype"/>
                <a:cs typeface="Palatino Linotype"/>
                <a:hlinkClick r:id="rId7" action="ppaction://hlinksldjump"/>
              </a:rPr>
              <a:t>Text</a:t>
            </a:r>
            <a:r>
              <a:rPr dirty="0" sz="1000" spc="50" b="1">
                <a:latin typeface="Palatino Linotype"/>
                <a:cs typeface="Palatino Linotype"/>
                <a:hlinkClick r:id="rId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7" action="ppaction://hlinksldjump"/>
              </a:rPr>
              <a:t>Fields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</a:t>
            </a:r>
            <a:r>
              <a:rPr dirty="0" sz="1000" spc="9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4-3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Add</a:t>
            </a:r>
            <a:r>
              <a:rPr dirty="0" sz="1000" spc="40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a</a:t>
            </a:r>
            <a:r>
              <a:rPr dirty="0" sz="1000" spc="40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Button</a:t>
            </a:r>
            <a:r>
              <a:rPr dirty="0" sz="1000" spc="40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8" action="ppaction://hlinksldjump"/>
              </a:rPr>
              <a:t>and</a:t>
            </a:r>
            <a:r>
              <a:rPr dirty="0" sz="1000" spc="40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30" b="1">
                <a:latin typeface="Palatino Linotype"/>
                <a:cs typeface="Palatino Linotype"/>
                <a:hlinkClick r:id="rId8" action="ppaction://hlinksldjump"/>
              </a:rPr>
              <a:t>Text</a:t>
            </a:r>
            <a:r>
              <a:rPr dirty="0" sz="1000" spc="-105" b="1"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</a:t>
            </a:r>
            <a:r>
              <a:rPr dirty="0" sz="1000" spc="8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4-4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Add</a:t>
            </a:r>
            <a:r>
              <a:rPr dirty="0" sz="1000" spc="30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Code</a:t>
            </a:r>
            <a:r>
              <a:rPr dirty="0" sz="1000" spc="30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to</a:t>
            </a:r>
            <a:r>
              <a:rPr dirty="0" sz="1000" spc="35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Handle</a:t>
            </a:r>
            <a:r>
              <a:rPr dirty="0" sz="1000" spc="30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an</a:t>
            </a:r>
            <a:r>
              <a:rPr dirty="0" sz="1000" spc="35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Event</a:t>
            </a:r>
            <a:r>
              <a:rPr dirty="0" sz="1000" spc="-15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</a:t>
            </a:r>
            <a:r>
              <a:rPr dirty="0" sz="1000" spc="7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4-5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dirty="0" sz="1000" b="1">
                <a:latin typeface="Palatino Linotype"/>
                <a:cs typeface="Palatino Linotype"/>
                <a:hlinkClick r:id="rId9" action="ppaction://hlinksldjump"/>
              </a:rPr>
              <a:t>Run</a:t>
            </a:r>
            <a:r>
              <a:rPr dirty="0" sz="1000" spc="70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the</a:t>
            </a:r>
            <a:r>
              <a:rPr dirty="0" sz="1000" spc="70" b="1"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9" action="ppaction://hlinksldjump"/>
              </a:rPr>
              <a:t>Application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</a:t>
            </a:r>
            <a:r>
              <a:rPr dirty="0" sz="1000" spc="12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4-5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Where</a:t>
            </a:r>
            <a:r>
              <a:rPr dirty="0" sz="1000" spc="35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to</a:t>
            </a:r>
            <a:r>
              <a:rPr dirty="0" sz="1000" spc="40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Go</a:t>
            </a:r>
            <a:r>
              <a:rPr dirty="0" sz="1000" spc="40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from</a:t>
            </a:r>
            <a:r>
              <a:rPr dirty="0" sz="1000" spc="40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0" action="ppaction://hlinksldjump"/>
              </a:rPr>
              <a:t>Here</a:t>
            </a:r>
            <a:r>
              <a:rPr dirty="0" sz="1000" spc="-120" b="1">
                <a:latin typeface="Palatino Linotype"/>
                <a:cs typeface="Palatino Linotype"/>
                <a:hlinkClick r:id="rId10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</a:t>
            </a:r>
            <a:r>
              <a:rPr dirty="0" sz="1000" spc="8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4-6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L="249554" indent="-237490">
              <a:lnSpc>
                <a:spcPct val="100000"/>
              </a:lnSpc>
              <a:spcBef>
                <a:spcPts val="5"/>
              </a:spcBef>
              <a:buAutoNum type="arabicPlain" startAt="5"/>
              <a:tabLst>
                <a:tab pos="249554" algn="l"/>
                <a:tab pos="250190" algn="l"/>
              </a:tabLst>
            </a:pPr>
            <a:r>
              <a:rPr dirty="0" sz="1200" spc="-5" b="1">
                <a:latin typeface="Arial"/>
                <a:cs typeface="Arial"/>
                <a:hlinkClick r:id="rId11" action="ppaction://hlinksldjump"/>
              </a:rPr>
              <a:t>Fancy</a:t>
            </a:r>
            <a:r>
              <a:rPr dirty="0" sz="1200" spc="-20" b="1"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11" action="ppaction://hlinksldjump"/>
              </a:rPr>
              <a:t>Forms</a:t>
            </a:r>
            <a:r>
              <a:rPr dirty="0" sz="1200" spc="-15" b="1"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11" action="ppaction://hlinksldjump"/>
              </a:rPr>
              <a:t>with</a:t>
            </a:r>
            <a:r>
              <a:rPr dirty="0" sz="1200" spc="-15" b="1"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11" action="ppaction://hlinksldjump"/>
              </a:rPr>
              <a:t>JavaFX</a:t>
            </a:r>
            <a:r>
              <a:rPr dirty="0" sz="1200" spc="-15" b="1"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11" action="ppaction://hlinksldjump"/>
              </a:rPr>
              <a:t>CSS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625"/>
              </a:spcBef>
            </a:pPr>
            <a:r>
              <a:rPr dirty="0" sz="1000" spc="-5" b="1">
                <a:latin typeface="Palatino Linotype"/>
                <a:cs typeface="Palatino Linotype"/>
                <a:hlinkClick r:id="rId11" action="ppaction://hlinksldjump"/>
              </a:rPr>
              <a:t>Create</a:t>
            </a:r>
            <a:r>
              <a:rPr dirty="0" sz="1000" spc="95" b="1">
                <a:latin typeface="Palatino Linotype"/>
                <a:cs typeface="Palatino Linotype"/>
                <a:hlinkClick r:id="rId11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1" action="ppaction://hlinksldjump"/>
              </a:rPr>
              <a:t>the</a:t>
            </a:r>
            <a:r>
              <a:rPr dirty="0" sz="1000" spc="95" b="1">
                <a:latin typeface="Palatino Linotype"/>
                <a:cs typeface="Palatino Linotype"/>
                <a:hlinkClick r:id="rId11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1" action="ppaction://hlinksldjump"/>
              </a:rPr>
              <a:t>Project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</a:t>
            </a:r>
            <a:r>
              <a:rPr dirty="0" sz="1000" spc="14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5-1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12" action="ppaction://hlinksldjump"/>
              </a:rPr>
              <a:t>Create</a:t>
            </a:r>
            <a:r>
              <a:rPr dirty="0" sz="1000" spc="65" b="1">
                <a:latin typeface="Palatino Linotype"/>
                <a:cs typeface="Palatino Linotype"/>
                <a:hlinkClick r:id="rId1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2" action="ppaction://hlinksldjump"/>
              </a:rPr>
              <a:t>the</a:t>
            </a:r>
            <a:r>
              <a:rPr dirty="0" sz="1000" spc="70" b="1">
                <a:latin typeface="Palatino Linotype"/>
                <a:cs typeface="Palatino Linotype"/>
                <a:hlinkClick r:id="rId1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2" action="ppaction://hlinksldjump"/>
              </a:rPr>
              <a:t>CSS</a:t>
            </a:r>
            <a:r>
              <a:rPr dirty="0" sz="1000" spc="70" b="1">
                <a:latin typeface="Palatino Linotype"/>
                <a:cs typeface="Palatino Linotype"/>
                <a:hlinkClick r:id="rId1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2" action="ppaction://hlinksldjump"/>
              </a:rPr>
              <a:t>File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</a:t>
            </a:r>
            <a:r>
              <a:rPr dirty="0" sz="1000" spc="114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5-2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12" action="ppaction://hlinksldjump"/>
              </a:rPr>
              <a:t>Add</a:t>
            </a:r>
            <a:r>
              <a:rPr dirty="0" sz="1000" spc="40" b="1">
                <a:latin typeface="Palatino Linotype"/>
                <a:cs typeface="Palatino Linotype"/>
                <a:hlinkClick r:id="rId1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2" action="ppaction://hlinksldjump"/>
              </a:rPr>
              <a:t>a</a:t>
            </a:r>
            <a:r>
              <a:rPr dirty="0" sz="1000" spc="45" b="1">
                <a:latin typeface="Palatino Linotype"/>
                <a:cs typeface="Palatino Linotype"/>
                <a:hlinkClick r:id="rId1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2" action="ppaction://hlinksldjump"/>
              </a:rPr>
              <a:t>Background</a:t>
            </a:r>
            <a:r>
              <a:rPr dirty="0" sz="1000" spc="50" b="1">
                <a:latin typeface="Palatino Linotype"/>
                <a:cs typeface="Palatino Linotype"/>
                <a:hlinkClick r:id="rId1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2" action="ppaction://hlinksldjump"/>
              </a:rPr>
              <a:t>Image</a:t>
            </a:r>
            <a:r>
              <a:rPr dirty="0" sz="1000" spc="-15" b="1">
                <a:latin typeface="Palatino Linotype"/>
                <a:cs typeface="Palatino Linotype"/>
                <a:hlinkClick r:id="rId1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</a:t>
            </a:r>
            <a:r>
              <a:rPr dirty="0" sz="1000" spc="8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5-2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Style</a:t>
            </a:r>
            <a:r>
              <a:rPr dirty="0" sz="1000" spc="105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the</a:t>
            </a:r>
            <a:r>
              <a:rPr dirty="0" sz="1000" spc="95" b="1">
                <a:latin typeface="Palatino Linotype"/>
                <a:cs typeface="Palatino Linotype"/>
                <a:hlinkClick r:id="rId1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3" action="ppaction://hlinksldjump"/>
              </a:rPr>
              <a:t>Labels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</a:t>
            </a:r>
            <a:r>
              <a:rPr dirty="0" sz="1000" spc="14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5-3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14" action="ppaction://hlinksldjump"/>
              </a:rPr>
              <a:t>Style</a:t>
            </a:r>
            <a:r>
              <a:rPr dirty="0" sz="1000" spc="95" b="1">
                <a:latin typeface="Palatino Linotype"/>
                <a:cs typeface="Palatino Linotype"/>
                <a:hlinkClick r:id="rId14" action="ppaction://hlinksldjump"/>
              </a:rPr>
              <a:t> </a:t>
            </a:r>
            <a:r>
              <a:rPr dirty="0" sz="1000" spc="-30" b="1">
                <a:latin typeface="Palatino Linotype"/>
                <a:cs typeface="Palatino Linotype"/>
                <a:hlinkClick r:id="rId14" action="ppaction://hlinksldjump"/>
              </a:rPr>
              <a:t>Text</a:t>
            </a:r>
            <a:r>
              <a:rPr dirty="0" sz="1000" spc="-75" b="1">
                <a:latin typeface="Palatino Linotype"/>
                <a:cs typeface="Palatino Linotype"/>
                <a:hlinkClick r:id="rId14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......................................................................................................................................................</a:t>
            </a:r>
            <a:r>
              <a:rPr dirty="0" sz="1000" spc="14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5-4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15" action="ppaction://hlinksldjump"/>
              </a:rPr>
              <a:t>Style</a:t>
            </a:r>
            <a:r>
              <a:rPr dirty="0" sz="1000" spc="65" b="1">
                <a:latin typeface="Palatino Linotype"/>
                <a:cs typeface="Palatino Linotype"/>
                <a:hlinkClick r:id="rId1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5" action="ppaction://hlinksldjump"/>
              </a:rPr>
              <a:t>the</a:t>
            </a:r>
            <a:r>
              <a:rPr dirty="0" sz="1000" spc="55" b="1">
                <a:latin typeface="Palatino Linotype"/>
                <a:cs typeface="Palatino Linotype"/>
                <a:hlinkClick r:id="rId1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5" action="ppaction://hlinksldjump"/>
              </a:rPr>
              <a:t>Button</a:t>
            </a:r>
            <a:r>
              <a:rPr dirty="0" sz="1000" spc="5" b="1">
                <a:latin typeface="Palatino Linotype"/>
                <a:cs typeface="Palatino Linotype"/>
                <a:hlinkClick r:id="rId15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</a:t>
            </a:r>
            <a:r>
              <a:rPr dirty="0" sz="1000" spc="10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5-5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16" action="ppaction://hlinksldjump"/>
              </a:rPr>
              <a:t>Where</a:t>
            </a:r>
            <a:r>
              <a:rPr dirty="0" sz="1000" spc="35" b="1">
                <a:latin typeface="Palatino Linotype"/>
                <a:cs typeface="Palatino Linotype"/>
                <a:hlinkClick r:id="rId1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6" action="ppaction://hlinksldjump"/>
              </a:rPr>
              <a:t>to</a:t>
            </a:r>
            <a:r>
              <a:rPr dirty="0" sz="1000" spc="40" b="1">
                <a:latin typeface="Palatino Linotype"/>
                <a:cs typeface="Palatino Linotype"/>
                <a:hlinkClick r:id="rId1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6" action="ppaction://hlinksldjump"/>
              </a:rPr>
              <a:t>Go</a:t>
            </a:r>
            <a:r>
              <a:rPr dirty="0" sz="1000" spc="40" b="1">
                <a:latin typeface="Palatino Linotype"/>
                <a:cs typeface="Palatino Linotype"/>
                <a:hlinkClick r:id="rId1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6" action="ppaction://hlinksldjump"/>
              </a:rPr>
              <a:t>from</a:t>
            </a:r>
            <a:r>
              <a:rPr dirty="0" sz="1000" spc="40" b="1">
                <a:latin typeface="Palatino Linotype"/>
                <a:cs typeface="Palatino Linotype"/>
                <a:hlinkClick r:id="rId1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6" action="ppaction://hlinksldjump"/>
              </a:rPr>
              <a:t>Here</a:t>
            </a:r>
            <a:r>
              <a:rPr dirty="0" sz="1000" spc="-120" b="1">
                <a:latin typeface="Palatino Linotype"/>
                <a:cs typeface="Palatino Linotype"/>
                <a:hlinkClick r:id="rId16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</a:t>
            </a:r>
            <a:r>
              <a:rPr dirty="0" sz="1000" spc="8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5-7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 MT"/>
              <a:cs typeface="Arial MT"/>
            </a:endParaRPr>
          </a:p>
          <a:p>
            <a:pPr marL="249554" indent="-237490">
              <a:lnSpc>
                <a:spcPct val="100000"/>
              </a:lnSpc>
              <a:buAutoNum type="arabicPlain" startAt="6"/>
              <a:tabLst>
                <a:tab pos="249554" algn="l"/>
                <a:tab pos="250190" algn="l"/>
              </a:tabLst>
            </a:pPr>
            <a:r>
              <a:rPr dirty="0" sz="1200" spc="-5" b="1">
                <a:latin typeface="Arial"/>
                <a:cs typeface="Arial"/>
                <a:hlinkClick r:id="rId17" action="ppaction://hlinksldjump"/>
              </a:rPr>
              <a:t>Using FXML to Create</a:t>
            </a:r>
            <a:r>
              <a:rPr dirty="0" sz="1200" b="1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17" action="ppaction://hlinksldjump"/>
              </a:rPr>
              <a:t>a User </a:t>
            </a:r>
            <a:r>
              <a:rPr dirty="0" sz="1200" spc="-10" b="1">
                <a:latin typeface="Arial"/>
                <a:cs typeface="Arial"/>
                <a:hlinkClick r:id="rId17" action="ppaction://hlinksldjump"/>
              </a:rPr>
              <a:t>Interface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625"/>
              </a:spcBef>
            </a:pPr>
            <a:r>
              <a:rPr dirty="0" sz="1000" spc="-5" b="1">
                <a:latin typeface="Palatino Linotype"/>
                <a:cs typeface="Palatino Linotype"/>
                <a:hlinkClick r:id="rId17" action="ppaction://hlinksldjump"/>
              </a:rPr>
              <a:t>Set</a:t>
            </a:r>
            <a:r>
              <a:rPr dirty="0" sz="1000" spc="50" b="1">
                <a:latin typeface="Palatino Linotype"/>
                <a:cs typeface="Palatino Linotype"/>
                <a:hlinkClick r:id="rId1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7" action="ppaction://hlinksldjump"/>
              </a:rPr>
              <a:t>Up</a:t>
            </a:r>
            <a:r>
              <a:rPr dirty="0" sz="1000" spc="40" b="1">
                <a:latin typeface="Palatino Linotype"/>
                <a:cs typeface="Palatino Linotype"/>
                <a:hlinkClick r:id="rId1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7" action="ppaction://hlinksldjump"/>
              </a:rPr>
              <a:t>the</a:t>
            </a:r>
            <a:r>
              <a:rPr dirty="0" sz="1000" spc="50" b="1">
                <a:latin typeface="Palatino Linotype"/>
                <a:cs typeface="Palatino Linotype"/>
                <a:hlinkClick r:id="rId1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7" action="ppaction://hlinksldjump"/>
              </a:rPr>
              <a:t>Project</a:t>
            </a:r>
            <a:r>
              <a:rPr dirty="0" sz="1000" spc="-70" b="1">
                <a:latin typeface="Palatino Linotype"/>
                <a:cs typeface="Palatino Linotype"/>
                <a:hlinkClick r:id="rId17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</a:t>
            </a:r>
            <a:r>
              <a:rPr dirty="0" sz="1000" spc="9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6-1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Load</a:t>
            </a:r>
            <a:r>
              <a:rPr dirty="0" sz="1000" spc="35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the</a:t>
            </a:r>
            <a:r>
              <a:rPr dirty="0" sz="1000" spc="40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FXML</a:t>
            </a:r>
            <a:r>
              <a:rPr dirty="0" sz="1000" spc="40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Source</a:t>
            </a:r>
            <a:r>
              <a:rPr dirty="0" sz="1000" spc="40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File</a:t>
            </a:r>
            <a:r>
              <a:rPr dirty="0" sz="1000" spc="-15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</a:t>
            </a:r>
            <a:r>
              <a:rPr dirty="0" sz="1000" spc="8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6-2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Modify</a:t>
            </a:r>
            <a:r>
              <a:rPr dirty="0" sz="1000" spc="35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the</a:t>
            </a:r>
            <a:r>
              <a:rPr dirty="0" sz="1000" spc="45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Import</a:t>
            </a:r>
            <a:r>
              <a:rPr dirty="0" sz="1000" spc="45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8" action="ppaction://hlinksldjump"/>
              </a:rPr>
              <a:t>Statements</a:t>
            </a:r>
            <a:r>
              <a:rPr dirty="0" sz="1000" spc="25" b="1">
                <a:latin typeface="Palatino Linotype"/>
                <a:cs typeface="Palatino Linotype"/>
                <a:hlinkClick r:id="rId18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</a:t>
            </a:r>
            <a:r>
              <a:rPr dirty="0" sz="1000" spc="9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6-2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Create</a:t>
            </a:r>
            <a:r>
              <a:rPr dirty="0" sz="1000" spc="50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a</a:t>
            </a:r>
            <a:r>
              <a:rPr dirty="0" sz="1000" spc="55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GridPane</a:t>
            </a:r>
            <a:r>
              <a:rPr dirty="0" sz="1000" spc="55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Layout</a:t>
            </a:r>
            <a:r>
              <a:rPr dirty="0" sz="1000" spc="-125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</a:t>
            </a:r>
            <a:r>
              <a:rPr dirty="0" sz="1000" spc="1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6-3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Add</a:t>
            </a:r>
            <a:r>
              <a:rPr dirty="0" sz="1000" spc="50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30" b="1">
                <a:latin typeface="Palatino Linotype"/>
                <a:cs typeface="Palatino Linotype"/>
                <a:hlinkClick r:id="rId19" action="ppaction://hlinksldjump"/>
              </a:rPr>
              <a:t>Text</a:t>
            </a:r>
            <a:r>
              <a:rPr dirty="0" sz="1000" spc="55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and</a:t>
            </a:r>
            <a:r>
              <a:rPr dirty="0" sz="1000" spc="45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Password</a:t>
            </a:r>
            <a:r>
              <a:rPr dirty="0" sz="1000" spc="50" b="1">
                <a:latin typeface="Palatino Linotype"/>
                <a:cs typeface="Palatino Linotype"/>
                <a:hlinkClick r:id="rId1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19" action="ppaction://hlinksldjump"/>
              </a:rPr>
              <a:t>Fields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</a:t>
            </a:r>
            <a:r>
              <a:rPr dirty="0" sz="1000" spc="9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6-3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Add</a:t>
            </a:r>
            <a:r>
              <a:rPr dirty="0" sz="1000" spc="40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a</a:t>
            </a:r>
            <a:r>
              <a:rPr dirty="0" sz="1000" spc="40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Button</a:t>
            </a:r>
            <a:r>
              <a:rPr dirty="0" sz="1000" spc="40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and</a:t>
            </a:r>
            <a:r>
              <a:rPr dirty="0" sz="1000" spc="40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30" b="1">
                <a:latin typeface="Palatino Linotype"/>
                <a:cs typeface="Palatino Linotype"/>
                <a:hlinkClick r:id="rId20" action="ppaction://hlinksldjump"/>
              </a:rPr>
              <a:t>Text</a:t>
            </a:r>
            <a:r>
              <a:rPr dirty="0" sz="1000" spc="-105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</a:t>
            </a:r>
            <a:r>
              <a:rPr dirty="0" sz="1000" spc="8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6-5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Add</a:t>
            </a:r>
            <a:r>
              <a:rPr dirty="0" sz="1000" spc="30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Code</a:t>
            </a:r>
            <a:r>
              <a:rPr dirty="0" sz="1000" spc="30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to</a:t>
            </a:r>
            <a:r>
              <a:rPr dirty="0" sz="1000" spc="35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Handle</a:t>
            </a:r>
            <a:r>
              <a:rPr dirty="0" sz="1000" spc="30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an</a:t>
            </a:r>
            <a:r>
              <a:rPr dirty="0" sz="1000" spc="35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0" action="ppaction://hlinksldjump"/>
              </a:rPr>
              <a:t>Event</a:t>
            </a:r>
            <a:r>
              <a:rPr dirty="0" sz="1000" spc="-15" b="1">
                <a:latin typeface="Palatino Linotype"/>
                <a:cs typeface="Palatino Linotype"/>
                <a:hlinkClick r:id="rId20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</a:t>
            </a:r>
            <a:r>
              <a:rPr dirty="0" sz="1000" spc="7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6-5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21" action="ppaction://hlinksldjump"/>
              </a:rPr>
              <a:t>Use</a:t>
            </a:r>
            <a:r>
              <a:rPr dirty="0" sz="1000" spc="15" b="1">
                <a:latin typeface="Palatino Linotype"/>
                <a:cs typeface="Palatino Linotype"/>
                <a:hlinkClick r:id="rId21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1" action="ppaction://hlinksldjump"/>
              </a:rPr>
              <a:t>a</a:t>
            </a:r>
            <a:r>
              <a:rPr dirty="0" sz="1000" spc="20" b="1">
                <a:latin typeface="Palatino Linotype"/>
                <a:cs typeface="Palatino Linotype"/>
                <a:hlinkClick r:id="rId21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1" action="ppaction://hlinksldjump"/>
              </a:rPr>
              <a:t>Scripting</a:t>
            </a:r>
            <a:r>
              <a:rPr dirty="0" sz="1000" spc="25" b="1">
                <a:latin typeface="Palatino Linotype"/>
                <a:cs typeface="Palatino Linotype"/>
                <a:hlinkClick r:id="rId21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1" action="ppaction://hlinksldjump"/>
              </a:rPr>
              <a:t>Language</a:t>
            </a:r>
            <a:r>
              <a:rPr dirty="0" sz="1000" spc="25" b="1">
                <a:latin typeface="Palatino Linotype"/>
                <a:cs typeface="Palatino Linotype"/>
                <a:hlinkClick r:id="rId21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1" action="ppaction://hlinksldjump"/>
              </a:rPr>
              <a:t>to</a:t>
            </a:r>
            <a:r>
              <a:rPr dirty="0" sz="1000" spc="25" b="1">
                <a:latin typeface="Palatino Linotype"/>
                <a:cs typeface="Palatino Linotype"/>
                <a:hlinkClick r:id="rId21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1" action="ppaction://hlinksldjump"/>
              </a:rPr>
              <a:t>Handle</a:t>
            </a:r>
            <a:r>
              <a:rPr dirty="0" sz="1000" spc="30" b="1">
                <a:latin typeface="Palatino Linotype"/>
                <a:cs typeface="Palatino Linotype"/>
                <a:hlinkClick r:id="rId21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1" action="ppaction://hlinksldjump"/>
              </a:rPr>
              <a:t>Events</a:t>
            </a:r>
            <a:r>
              <a:rPr dirty="0" sz="1000" spc="-120" b="1">
                <a:latin typeface="Palatino Linotype"/>
                <a:cs typeface="Palatino Linotype"/>
                <a:hlinkClick r:id="rId21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</a:t>
            </a:r>
            <a:r>
              <a:rPr dirty="0" sz="1000" spc="6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6-6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22" action="ppaction://hlinksldjump"/>
              </a:rPr>
              <a:t>Style</a:t>
            </a:r>
            <a:r>
              <a:rPr dirty="0" sz="1000" spc="50" b="1">
                <a:latin typeface="Palatino Linotype"/>
                <a:cs typeface="Palatino Linotype"/>
                <a:hlinkClick r:id="rId2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2" action="ppaction://hlinksldjump"/>
              </a:rPr>
              <a:t>the</a:t>
            </a:r>
            <a:r>
              <a:rPr dirty="0" sz="1000" spc="50" b="1">
                <a:latin typeface="Palatino Linotype"/>
                <a:cs typeface="Palatino Linotype"/>
                <a:hlinkClick r:id="rId2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2" action="ppaction://hlinksldjump"/>
              </a:rPr>
              <a:t>Application</a:t>
            </a:r>
            <a:r>
              <a:rPr dirty="0" sz="1000" spc="55" b="1">
                <a:latin typeface="Palatino Linotype"/>
                <a:cs typeface="Palatino Linotype"/>
                <a:hlinkClick r:id="rId2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2" action="ppaction://hlinksldjump"/>
              </a:rPr>
              <a:t>with</a:t>
            </a:r>
            <a:r>
              <a:rPr dirty="0" sz="1000" spc="55" b="1">
                <a:latin typeface="Palatino Linotype"/>
                <a:cs typeface="Palatino Linotype"/>
                <a:hlinkClick r:id="rId2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2" action="ppaction://hlinksldjump"/>
              </a:rPr>
              <a:t>CSS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</a:t>
            </a:r>
            <a:r>
              <a:rPr dirty="0" sz="1000" spc="8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6-7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23" action="ppaction://hlinksldjump"/>
              </a:rPr>
              <a:t>Where</a:t>
            </a:r>
            <a:r>
              <a:rPr dirty="0" sz="1000" spc="35" b="1">
                <a:latin typeface="Palatino Linotype"/>
                <a:cs typeface="Palatino Linotype"/>
                <a:hlinkClick r:id="rId2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3" action="ppaction://hlinksldjump"/>
              </a:rPr>
              <a:t>to</a:t>
            </a:r>
            <a:r>
              <a:rPr dirty="0" sz="1000" spc="40" b="1">
                <a:latin typeface="Palatino Linotype"/>
                <a:cs typeface="Palatino Linotype"/>
                <a:hlinkClick r:id="rId2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3" action="ppaction://hlinksldjump"/>
              </a:rPr>
              <a:t>Go</a:t>
            </a:r>
            <a:r>
              <a:rPr dirty="0" sz="1000" spc="40" b="1">
                <a:latin typeface="Palatino Linotype"/>
                <a:cs typeface="Palatino Linotype"/>
                <a:hlinkClick r:id="rId2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3" action="ppaction://hlinksldjump"/>
              </a:rPr>
              <a:t>from</a:t>
            </a:r>
            <a:r>
              <a:rPr dirty="0" sz="1000" spc="40" b="1">
                <a:latin typeface="Palatino Linotype"/>
                <a:cs typeface="Palatino Linotype"/>
                <a:hlinkClick r:id="rId23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3" action="ppaction://hlinksldjump"/>
              </a:rPr>
              <a:t>Here</a:t>
            </a:r>
            <a:r>
              <a:rPr dirty="0" sz="1000" spc="-120" b="1">
                <a:latin typeface="Palatino Linotype"/>
                <a:cs typeface="Palatino Linotype"/>
                <a:hlinkClick r:id="rId2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</a:t>
            </a:r>
            <a:r>
              <a:rPr dirty="0" sz="1000" spc="8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6-8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 MT"/>
              <a:cs typeface="Arial MT"/>
            </a:endParaRPr>
          </a:p>
          <a:p>
            <a:pPr marL="249554" indent="-237490">
              <a:lnSpc>
                <a:spcPct val="100000"/>
              </a:lnSpc>
              <a:buAutoNum type="arabicPlain" startAt="7"/>
              <a:tabLst>
                <a:tab pos="249554" algn="l"/>
                <a:tab pos="250190" algn="l"/>
              </a:tabLst>
            </a:pPr>
            <a:r>
              <a:rPr dirty="0" sz="1200" spc="-5" b="1">
                <a:latin typeface="Arial"/>
                <a:cs typeface="Arial"/>
                <a:hlinkClick r:id="rId24" action="ppaction://hlinksldjump"/>
              </a:rPr>
              <a:t>Animation and Visual</a:t>
            </a:r>
            <a:r>
              <a:rPr dirty="0" sz="1200" b="1"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24" action="ppaction://hlinksldjump"/>
              </a:rPr>
              <a:t>Effects</a:t>
            </a:r>
            <a:r>
              <a:rPr dirty="0" sz="1200" spc="-10" b="1"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1200" b="1">
                <a:latin typeface="Arial"/>
                <a:cs typeface="Arial"/>
                <a:hlinkClick r:id="rId24" action="ppaction://hlinksldjump"/>
              </a:rPr>
              <a:t>in</a:t>
            </a:r>
            <a:r>
              <a:rPr dirty="0" sz="1200" spc="-10" b="1"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1200" spc="-5" b="1">
                <a:latin typeface="Arial"/>
                <a:cs typeface="Arial"/>
                <a:hlinkClick r:id="rId24" action="ppaction://hlinksldjump"/>
              </a:rPr>
              <a:t>JavaFX</a:t>
            </a:r>
            <a:endParaRPr sz="1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625"/>
              </a:spcBef>
            </a:pPr>
            <a:r>
              <a:rPr dirty="0" sz="1000" spc="-5" b="1">
                <a:latin typeface="Palatino Linotype"/>
                <a:cs typeface="Palatino Linotype"/>
                <a:hlinkClick r:id="rId25" action="ppaction://hlinksldjump"/>
              </a:rPr>
              <a:t>Set</a:t>
            </a:r>
            <a:r>
              <a:rPr dirty="0" sz="1000" spc="45" b="1">
                <a:latin typeface="Palatino Linotype"/>
                <a:cs typeface="Palatino Linotype"/>
                <a:hlinkClick r:id="rId2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5" action="ppaction://hlinksldjump"/>
              </a:rPr>
              <a:t>Up</a:t>
            </a:r>
            <a:r>
              <a:rPr dirty="0" sz="1000" spc="45" b="1">
                <a:latin typeface="Palatino Linotype"/>
                <a:cs typeface="Palatino Linotype"/>
                <a:hlinkClick r:id="rId2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5" action="ppaction://hlinksldjump"/>
              </a:rPr>
              <a:t>the</a:t>
            </a:r>
            <a:r>
              <a:rPr dirty="0" sz="1000" spc="50" b="1">
                <a:latin typeface="Palatino Linotype"/>
                <a:cs typeface="Palatino Linotype"/>
                <a:hlinkClick r:id="rId2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5" action="ppaction://hlinksldjump"/>
              </a:rPr>
              <a:t>Application</a:t>
            </a:r>
            <a:r>
              <a:rPr dirty="0" sz="1000" spc="-100" b="1">
                <a:latin typeface="Palatino Linotype"/>
                <a:cs typeface="Palatino Linotype"/>
                <a:hlinkClick r:id="rId25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</a:t>
            </a:r>
            <a:r>
              <a:rPr dirty="0" sz="1000" spc="9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7-2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25" action="ppaction://hlinksldjump"/>
              </a:rPr>
              <a:t>Set</a:t>
            </a:r>
            <a:r>
              <a:rPr dirty="0" sz="1000" spc="50" b="1">
                <a:latin typeface="Palatino Linotype"/>
                <a:cs typeface="Palatino Linotype"/>
                <a:hlinkClick r:id="rId2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5" action="ppaction://hlinksldjump"/>
              </a:rPr>
              <a:t>Up</a:t>
            </a:r>
            <a:r>
              <a:rPr dirty="0" sz="1000" spc="40" b="1">
                <a:latin typeface="Palatino Linotype"/>
                <a:cs typeface="Palatino Linotype"/>
                <a:hlinkClick r:id="rId2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5" action="ppaction://hlinksldjump"/>
              </a:rPr>
              <a:t>the</a:t>
            </a:r>
            <a:r>
              <a:rPr dirty="0" sz="1000" spc="50" b="1">
                <a:latin typeface="Palatino Linotype"/>
                <a:cs typeface="Palatino Linotype"/>
                <a:hlinkClick r:id="rId25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5" action="ppaction://hlinksldjump"/>
              </a:rPr>
              <a:t>Project</a:t>
            </a:r>
            <a:r>
              <a:rPr dirty="0" sz="1000" spc="-70" b="1">
                <a:latin typeface="Palatino Linotype"/>
                <a:cs typeface="Palatino Linotype"/>
                <a:hlinkClick r:id="rId25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</a:t>
            </a:r>
            <a:r>
              <a:rPr dirty="0" sz="1000" spc="9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7-2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26" action="ppaction://hlinksldjump"/>
              </a:rPr>
              <a:t>Add</a:t>
            </a:r>
            <a:r>
              <a:rPr dirty="0" sz="1000" spc="80" b="1">
                <a:latin typeface="Palatino Linotype"/>
                <a:cs typeface="Palatino Linotype"/>
                <a:hlinkClick r:id="rId26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6" action="ppaction://hlinksldjump"/>
              </a:rPr>
              <a:t>Graphics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..............................................................................................................................................</a:t>
            </a:r>
            <a:r>
              <a:rPr dirty="0" sz="1000" spc="1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7-3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27" action="ppaction://hlinksldjump"/>
              </a:rPr>
              <a:t>Add</a:t>
            </a:r>
            <a:r>
              <a:rPr dirty="0" sz="1000" spc="55" b="1">
                <a:latin typeface="Palatino Linotype"/>
                <a:cs typeface="Palatino Linotype"/>
                <a:hlinkClick r:id="rId2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7" action="ppaction://hlinksldjump"/>
              </a:rPr>
              <a:t>a</a:t>
            </a:r>
            <a:r>
              <a:rPr dirty="0" sz="1000" spc="60" b="1">
                <a:latin typeface="Palatino Linotype"/>
                <a:cs typeface="Palatino Linotype"/>
                <a:hlinkClick r:id="rId27" action="ppaction://hlinksldjump"/>
              </a:rPr>
              <a:t> </a:t>
            </a:r>
            <a:r>
              <a:rPr dirty="0" sz="1000" spc="-15" b="1">
                <a:latin typeface="Palatino Linotype"/>
                <a:cs typeface="Palatino Linotype"/>
                <a:hlinkClick r:id="rId27" action="ppaction://hlinksldjump"/>
              </a:rPr>
              <a:t>Visual</a:t>
            </a:r>
            <a:r>
              <a:rPr dirty="0" sz="1000" spc="55" b="1">
                <a:latin typeface="Palatino Linotype"/>
                <a:cs typeface="Palatino Linotype"/>
                <a:hlinkClick r:id="rId27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7" action="ppaction://hlinksldjump"/>
              </a:rPr>
              <a:t>Effect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</a:t>
            </a:r>
            <a:r>
              <a:rPr dirty="0" sz="1000" spc="1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7-4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4"/>
              </a:spcBef>
            </a:pPr>
            <a:r>
              <a:rPr dirty="0" sz="1000" spc="-5" b="1">
                <a:latin typeface="Palatino Linotype"/>
                <a:cs typeface="Palatino Linotype"/>
                <a:hlinkClick r:id="rId28" action="ppaction://hlinksldjump"/>
              </a:rPr>
              <a:t>Create</a:t>
            </a:r>
            <a:r>
              <a:rPr dirty="0" sz="1000" spc="45" b="1">
                <a:latin typeface="Palatino Linotype"/>
                <a:cs typeface="Palatino Linotype"/>
                <a:hlinkClick r:id="rId2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8" action="ppaction://hlinksldjump"/>
              </a:rPr>
              <a:t>a</a:t>
            </a:r>
            <a:r>
              <a:rPr dirty="0" sz="1000" spc="45" b="1">
                <a:latin typeface="Palatino Linotype"/>
                <a:cs typeface="Palatino Linotype"/>
                <a:hlinkClick r:id="rId2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8" action="ppaction://hlinksldjump"/>
              </a:rPr>
              <a:t>Background</a:t>
            </a:r>
            <a:r>
              <a:rPr dirty="0" sz="1000" spc="45" b="1">
                <a:latin typeface="Palatino Linotype"/>
                <a:cs typeface="Palatino Linotype"/>
                <a:hlinkClick r:id="rId28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8" action="ppaction://hlinksldjump"/>
              </a:rPr>
              <a:t>Gradient</a:t>
            </a:r>
            <a:r>
              <a:rPr dirty="0" sz="1000" spc="30" b="1">
                <a:latin typeface="Palatino Linotype"/>
                <a:cs typeface="Palatino Linotype"/>
                <a:hlinkClick r:id="rId28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</a:t>
            </a:r>
            <a:r>
              <a:rPr dirty="0" sz="1000" spc="8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7-5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95"/>
              </a:spcBef>
            </a:pPr>
            <a:r>
              <a:rPr dirty="0" sz="1000" spc="-5" b="1">
                <a:latin typeface="Palatino Linotype"/>
                <a:cs typeface="Palatino Linotype"/>
                <a:hlinkClick r:id="rId29" action="ppaction://hlinksldjump"/>
              </a:rPr>
              <a:t>Apply</a:t>
            </a:r>
            <a:r>
              <a:rPr dirty="0" sz="1000" spc="65" b="1">
                <a:latin typeface="Palatino Linotype"/>
                <a:cs typeface="Palatino Linotype"/>
                <a:hlinkClick r:id="rId2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9" action="ppaction://hlinksldjump"/>
              </a:rPr>
              <a:t>a</a:t>
            </a:r>
            <a:r>
              <a:rPr dirty="0" sz="1000" spc="70" b="1">
                <a:latin typeface="Palatino Linotype"/>
                <a:cs typeface="Palatino Linotype"/>
                <a:hlinkClick r:id="rId2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9" action="ppaction://hlinksldjump"/>
              </a:rPr>
              <a:t>Blend</a:t>
            </a:r>
            <a:r>
              <a:rPr dirty="0" sz="1000" spc="70" b="1">
                <a:latin typeface="Palatino Linotype"/>
                <a:cs typeface="Palatino Linotype"/>
                <a:hlinkClick r:id="rId29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9" action="ppaction://hlinksldjump"/>
              </a:rPr>
              <a:t>Mode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</a:t>
            </a:r>
            <a:r>
              <a:rPr dirty="0" sz="1000" spc="114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7-6</a:t>
            </a:r>
            <a:endParaRPr sz="1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30" action="ppaction://hlinksldjump"/>
              </a:rPr>
              <a:t>Add</a:t>
            </a:r>
            <a:r>
              <a:rPr dirty="0" sz="1000" spc="85" b="1">
                <a:latin typeface="Palatino Linotype"/>
                <a:cs typeface="Palatino Linotype"/>
                <a:hlinkClick r:id="rId30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30" action="ppaction://hlinksldjump"/>
              </a:rPr>
              <a:t>Animation</a:t>
            </a:r>
            <a:r>
              <a:rPr dirty="0" sz="1000" spc="-50" b="1">
                <a:latin typeface="Palatino Linotype"/>
                <a:cs typeface="Palatino Linotype"/>
                <a:hlinkClick r:id="rId30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...........................................................................................................................................</a:t>
            </a:r>
            <a:r>
              <a:rPr dirty="0" sz="1000" spc="1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7-7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Arial MT"/>
                <a:cs typeface="Arial MT"/>
              </a:rPr>
              <a:t>iv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327913"/>
            <a:ext cx="5860415" cy="8545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dirty="0" sz="950" spc="-110">
                <a:latin typeface="Arial MT"/>
                <a:cs typeface="Arial MT"/>
              </a:rPr>
              <a:t>C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85">
                <a:latin typeface="Arial MT"/>
                <a:cs typeface="Arial MT"/>
              </a:rPr>
              <a:t>h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C</a:t>
            </a:r>
            <a:r>
              <a:rPr dirty="0" sz="950" spc="-100">
                <a:latin typeface="Arial MT"/>
                <a:cs typeface="Arial MT"/>
              </a:rPr>
              <a:t>S</a:t>
            </a:r>
            <a:r>
              <a:rPr dirty="0" sz="950" spc="-5">
                <a:latin typeface="Arial MT"/>
                <a:cs typeface="Arial MT"/>
              </a:rPr>
              <a:t>S</a:t>
            </a:r>
            <a:r>
              <a:rPr dirty="0" sz="950" spc="-125">
                <a:latin typeface="Arial MT"/>
                <a:cs typeface="Arial MT"/>
              </a:rPr>
              <a:t> </a:t>
            </a:r>
            <a:r>
              <a:rPr dirty="0" sz="950" spc="-90">
                <a:latin typeface="Arial MT"/>
                <a:cs typeface="Arial MT"/>
              </a:rPr>
              <a:t>F</a:t>
            </a:r>
            <a:r>
              <a:rPr dirty="0" sz="950" spc="-25">
                <a:latin typeface="Arial MT"/>
                <a:cs typeface="Arial MT"/>
              </a:rPr>
              <a:t>il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ea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-275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85" b="1">
                <a:latin typeface="Arial"/>
                <a:cs typeface="Arial"/>
              </a:rPr>
              <a:t>il</a:t>
            </a:r>
            <a:r>
              <a:rPr dirty="0" sz="1600" spc="-5" b="1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03300" marR="75565">
              <a:lnSpc>
                <a:spcPct val="100000"/>
              </a:lnSpc>
              <a:spcBef>
                <a:spcPts val="380"/>
              </a:spcBef>
            </a:pPr>
            <a:r>
              <a:rPr dirty="0" sz="1000" spc="-25">
                <a:latin typeface="Palatino Linotype"/>
                <a:cs typeface="Palatino Linotype"/>
              </a:rPr>
              <a:t>Your</a:t>
            </a:r>
            <a:r>
              <a:rPr dirty="0" sz="1000" spc="-5">
                <a:latin typeface="Palatino Linotype"/>
                <a:cs typeface="Palatino Linotype"/>
              </a:rPr>
              <a:t> first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task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 </a:t>
            </a:r>
            <a:r>
              <a:rPr dirty="0" sz="1000">
                <a:latin typeface="Palatino Linotype"/>
                <a:cs typeface="Palatino Linotype"/>
              </a:rPr>
              <a:t>and </a:t>
            </a:r>
            <a:r>
              <a:rPr dirty="0" sz="1000" spc="-5">
                <a:latin typeface="Palatino Linotype"/>
                <a:cs typeface="Palatino Linotype"/>
              </a:rPr>
              <a:t>save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directory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main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After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must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aware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the</a:t>
            </a:r>
            <a:r>
              <a:rPr dirty="0" sz="1000" spc="-5">
                <a:latin typeface="Palatino Linotype"/>
                <a:cs typeface="Palatino Linotype"/>
              </a:rPr>
              <a:t> newly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Cascading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Sheet.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Projects </a:t>
            </a:r>
            <a:r>
              <a:rPr dirty="0" sz="1000" spc="-20">
                <a:latin typeface="Palatino Linotype"/>
                <a:cs typeface="Palatino Linotype"/>
              </a:rPr>
              <a:t>window,</a:t>
            </a:r>
            <a:r>
              <a:rPr dirty="0" sz="1000" spc="-5">
                <a:latin typeface="Palatino Linotype"/>
                <a:cs typeface="Palatino Linotype"/>
              </a:rPr>
              <a:t> expand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Login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 the</a:t>
            </a:r>
            <a:endParaRPr sz="1000">
              <a:latin typeface="Palatino Linotype"/>
              <a:cs typeface="Palatino Linotype"/>
            </a:endParaRPr>
          </a:p>
          <a:p>
            <a:pPr marL="1231900">
              <a:lnSpc>
                <a:spcPct val="100000"/>
              </a:lnSpc>
            </a:pPr>
            <a:r>
              <a:rPr dirty="0" sz="1000" spc="-5" b="1">
                <a:latin typeface="Palatino Linotype"/>
                <a:cs typeface="Palatino Linotype"/>
              </a:rPr>
              <a:t>Source</a:t>
            </a:r>
            <a:r>
              <a:rPr dirty="0" sz="1000" spc="-1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Packages</a:t>
            </a:r>
            <a:r>
              <a:rPr dirty="0" sz="1000" spc="-15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directory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node.</a:t>
            </a:r>
            <a:endParaRPr sz="1000">
              <a:latin typeface="Palatino Linotype"/>
              <a:cs typeface="Palatino Linotype"/>
            </a:endParaRPr>
          </a:p>
          <a:p>
            <a:pPr marL="1231900" marR="2349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2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Right-click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login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directory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New</a:t>
            </a:r>
            <a:r>
              <a:rPr dirty="0" sz="1000" spc="-5">
                <a:latin typeface="Palatino Linotype"/>
                <a:cs typeface="Palatino Linotype"/>
              </a:rPr>
              <a:t>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 </a:t>
            </a:r>
            <a:r>
              <a:rPr dirty="0" sz="1000" spc="-5" b="1">
                <a:latin typeface="Palatino Linotype"/>
                <a:cs typeface="Palatino Linotype"/>
              </a:rPr>
              <a:t>Other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2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dialog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box,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Other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Cascading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Style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Sheet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click</a:t>
            </a:r>
            <a:endParaRPr sz="1000">
              <a:latin typeface="Palatino Linotype"/>
              <a:cs typeface="Palatino Linotype"/>
            </a:endParaRPr>
          </a:p>
          <a:p>
            <a:pPr marL="1231900">
              <a:lnSpc>
                <a:spcPct val="100000"/>
              </a:lnSpc>
            </a:pPr>
            <a:r>
              <a:rPr dirty="0" sz="1000" spc="-5" b="1">
                <a:latin typeface="Palatino Linotype"/>
                <a:cs typeface="Palatino Linotype"/>
              </a:rPr>
              <a:t>Next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4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Enter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Login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field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ensure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field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value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endParaRPr sz="1000">
              <a:latin typeface="Palatino Linotype"/>
              <a:cs typeface="Palatino Linotype"/>
            </a:endParaRPr>
          </a:p>
          <a:p>
            <a:pPr marL="1231900">
              <a:lnSpc>
                <a:spcPct val="100000"/>
              </a:lnSpc>
            </a:pPr>
            <a:r>
              <a:rPr dirty="0" sz="1000" spc="-80">
                <a:latin typeface="Courier New"/>
                <a:cs typeface="Courier New"/>
              </a:rPr>
              <a:t>src\login</a:t>
            </a:r>
            <a:r>
              <a:rPr dirty="0" sz="1000" spc="-80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5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 spc="-3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Finish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marR="19177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5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Login.java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initialize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style</a:t>
            </a:r>
            <a:r>
              <a:rPr dirty="0" sz="1000" spc="-80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sheets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variable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Scene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Cascading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 Sheet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 including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 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bold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below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appears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shown in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5–1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 5–1</a:t>
            </a:r>
            <a:r>
              <a:rPr dirty="0" sz="900" spc="63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Initialize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the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stylesheets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15" b="1" i="1">
                <a:latin typeface="Arial"/>
                <a:cs typeface="Arial"/>
              </a:rPr>
              <a:t>Variable</a:t>
            </a:r>
            <a:endParaRPr sz="900">
              <a:latin typeface="Arial"/>
              <a:cs typeface="Arial"/>
            </a:endParaRPr>
          </a:p>
          <a:p>
            <a:pPr marL="1003300" marR="2496185">
              <a:lnSpc>
                <a:spcPct val="101699"/>
              </a:lnSpc>
              <a:spcBef>
                <a:spcPts val="400"/>
              </a:spcBef>
            </a:pPr>
            <a:r>
              <a:rPr dirty="0" sz="900" spc="-85">
                <a:latin typeface="Courier New"/>
                <a:cs typeface="Courier New"/>
              </a:rPr>
              <a:t>Sce</a:t>
            </a:r>
            <a:r>
              <a:rPr dirty="0" sz="900" spc="-75">
                <a:latin typeface="Courier New"/>
                <a:cs typeface="Courier New"/>
              </a:rPr>
              <a:t>ne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en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Sce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e(gr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3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2</a:t>
            </a:r>
            <a:r>
              <a:rPr dirty="0" sz="900" spc="-75">
                <a:latin typeface="Courier New"/>
                <a:cs typeface="Courier New"/>
              </a:rPr>
              <a:t>7</a:t>
            </a:r>
            <a:r>
              <a:rPr dirty="0" sz="900" spc="-85">
                <a:latin typeface="Courier New"/>
                <a:cs typeface="Courier New"/>
              </a:rPr>
              <a:t>5);  </a:t>
            </a:r>
            <a:r>
              <a:rPr dirty="0" sz="900" spc="-80">
                <a:latin typeface="Courier New"/>
                <a:cs typeface="Courier New"/>
              </a:rPr>
              <a:t>primaryStage.setScene(scene); 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5" b="1">
                <a:latin typeface="Courier New"/>
                <a:cs typeface="Courier New"/>
              </a:rPr>
              <a:t>scene.getStylesheets().add</a:t>
            </a:r>
            <a:endParaRPr sz="900">
              <a:latin typeface="Courier New"/>
              <a:cs typeface="Courier New"/>
            </a:endParaRPr>
          </a:p>
          <a:p>
            <a:pPr marL="1061720">
              <a:lnSpc>
                <a:spcPct val="100000"/>
              </a:lnSpc>
              <a:spcBef>
                <a:spcPts val="25"/>
              </a:spcBef>
            </a:pPr>
            <a:r>
              <a:rPr dirty="0" sz="900" spc="-80" b="1">
                <a:latin typeface="Courier New"/>
                <a:cs typeface="Courier New"/>
              </a:rPr>
              <a:t>(Login.class.getResource("Login.css").toExternalForm());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primaryStage.show();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231900" marR="298450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src\login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directory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B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5" b="1">
                <a:latin typeface="Arial"/>
                <a:cs typeface="Arial"/>
              </a:rPr>
              <a:t>c</a:t>
            </a:r>
            <a:r>
              <a:rPr dirty="0" sz="1600" spc="-170" b="1">
                <a:latin typeface="Arial"/>
                <a:cs typeface="Arial"/>
              </a:rPr>
              <a:t>k</a:t>
            </a:r>
            <a:r>
              <a:rPr dirty="0" sz="1600" spc="-180" b="1">
                <a:latin typeface="Arial"/>
                <a:cs typeface="Arial"/>
              </a:rPr>
              <a:t>g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oun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254" b="1">
                <a:latin typeface="Arial"/>
                <a:cs typeface="Arial"/>
              </a:rPr>
              <a:t>m</a:t>
            </a:r>
            <a:r>
              <a:rPr dirty="0" sz="1600" spc="-180" b="1">
                <a:latin typeface="Arial"/>
                <a:cs typeface="Arial"/>
              </a:rPr>
              <a:t>a</a:t>
            </a:r>
            <a:r>
              <a:rPr dirty="0" sz="1600" spc="-165" b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03300" marR="3937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helps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attractive.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gray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a linen-like texture.</a:t>
            </a:r>
            <a:endParaRPr sz="1000">
              <a:latin typeface="Palatino Linotype"/>
              <a:cs typeface="Palatino Linotype"/>
            </a:endParaRPr>
          </a:p>
          <a:p>
            <a:pPr marL="1003300" marR="209550">
              <a:lnSpc>
                <a:spcPct val="100000"/>
              </a:lnSpc>
              <a:spcBef>
                <a:spcPts val="605"/>
              </a:spcBef>
            </a:pPr>
            <a:r>
              <a:rPr dirty="0" sz="1000" spc="-5">
                <a:latin typeface="Palatino Linotype"/>
                <a:cs typeface="Palatino Linotype"/>
              </a:rPr>
              <a:t>First,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right-clicking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background.jpg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saving 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src\login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project.</a:t>
            </a:r>
            <a:endParaRPr sz="1000">
              <a:latin typeface="Palatino Linotype"/>
              <a:cs typeface="Palatino Linotype"/>
            </a:endParaRPr>
          </a:p>
          <a:p>
            <a:pPr marL="1002665" marR="48895">
              <a:lnSpc>
                <a:spcPct val="100000"/>
              </a:lnSpc>
              <a:spcBef>
                <a:spcPts val="600"/>
              </a:spcBef>
            </a:pPr>
            <a:r>
              <a:rPr dirty="0" sz="1000" spc="-25">
                <a:latin typeface="Palatino Linotype"/>
                <a:cs typeface="Palatino Linotype"/>
              </a:rPr>
              <a:t>Now,</a:t>
            </a:r>
            <a:r>
              <a:rPr dirty="0" sz="1000" spc="-5">
                <a:latin typeface="Palatino Linotype"/>
                <a:cs typeface="Palatino Linotype"/>
              </a:rPr>
              <a:t> add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background-image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property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Remember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relative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 sheet. So,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5–2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background.jpg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 is 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same directory as the </a:t>
            </a:r>
            <a:r>
              <a:rPr dirty="0" sz="1000" spc="-90">
                <a:latin typeface="Courier New"/>
                <a:cs typeface="Courier New"/>
              </a:rPr>
              <a:t>Login.css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5–2</a:t>
            </a:r>
            <a:r>
              <a:rPr dirty="0" sz="900" spc="60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Background </a:t>
            </a:r>
            <a:r>
              <a:rPr dirty="0" sz="900" spc="-5" b="1" i="1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.ro</a:t>
            </a:r>
            <a:r>
              <a:rPr dirty="0" sz="900" spc="-75">
                <a:latin typeface="Courier New"/>
                <a:cs typeface="Courier New"/>
              </a:rPr>
              <a:t>ot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97305">
              <a:lnSpc>
                <a:spcPct val="100000"/>
              </a:lnSpc>
              <a:spcBef>
                <a:spcPts val="20"/>
              </a:spcBef>
            </a:pPr>
            <a:r>
              <a:rPr dirty="0" sz="900" spc="-80">
                <a:latin typeface="Courier New"/>
                <a:cs typeface="Courier New"/>
              </a:rPr>
              <a:t>-fx-background-image: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url("background.jpg");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2665" marR="116839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The background image is applied to the </a:t>
            </a:r>
            <a:r>
              <a:rPr dirty="0" sz="1000" spc="-90">
                <a:latin typeface="Courier New"/>
                <a:cs typeface="Courier New"/>
              </a:rPr>
              <a:t>.root </a:t>
            </a:r>
            <a:r>
              <a:rPr dirty="0" sz="1000" spc="-5">
                <a:latin typeface="Palatino Linotype"/>
                <a:cs typeface="Palatino Linotype"/>
              </a:rPr>
              <a:t>style, which means it is applied to 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 </a:t>
            </a:r>
            <a:r>
              <a:rPr dirty="0" sz="1000" spc="-5">
                <a:latin typeface="Palatino Linotype"/>
                <a:cs typeface="Palatino Linotype"/>
              </a:rPr>
              <a:t>node of the </a:t>
            </a:r>
            <a:r>
              <a:rPr dirty="0" sz="1000" spc="-85">
                <a:latin typeface="Courier New"/>
                <a:cs typeface="Courier New"/>
              </a:rPr>
              <a:t>Scene </a:t>
            </a:r>
            <a:r>
              <a:rPr dirty="0" sz="1000" spc="-5">
                <a:latin typeface="Palatino Linotype"/>
                <a:cs typeface="Palatino Linotype"/>
              </a:rPr>
              <a:t>instance. The style definition consists of the name of 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property </a:t>
            </a:r>
            <a:r>
              <a:rPr dirty="0" sz="1000" spc="-80">
                <a:latin typeface="Palatino Linotype"/>
                <a:cs typeface="Palatino Linotype"/>
              </a:rPr>
              <a:t>(</a:t>
            </a:r>
            <a:r>
              <a:rPr dirty="0" sz="1000" spc="-80">
                <a:latin typeface="Courier New"/>
                <a:cs typeface="Courier New"/>
              </a:rPr>
              <a:t>-fx-background-image</a:t>
            </a:r>
            <a:r>
              <a:rPr dirty="0" sz="1000" spc="-80">
                <a:latin typeface="Palatino Linotype"/>
                <a:cs typeface="Palatino Linotype"/>
              </a:rPr>
              <a:t>)</a:t>
            </a:r>
            <a:r>
              <a:rPr dirty="0" sz="1000" spc="-7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the value for the </a:t>
            </a:r>
            <a:r>
              <a:rPr dirty="0" sz="1000" spc="-10">
                <a:latin typeface="Palatino Linotype"/>
                <a:cs typeface="Palatino Linotype"/>
              </a:rPr>
              <a:t>property 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75">
                <a:latin typeface="Palatino Linotype"/>
                <a:cs typeface="Palatino Linotype"/>
              </a:rPr>
              <a:t>(</a:t>
            </a:r>
            <a:r>
              <a:rPr dirty="0" sz="1000" spc="-75">
                <a:latin typeface="Courier New"/>
                <a:cs typeface="Courier New"/>
              </a:rPr>
              <a:t>url(“background.jpg”)</a:t>
            </a:r>
            <a:r>
              <a:rPr dirty="0" sz="1000" spc="-75">
                <a:latin typeface="Palatino Linotype"/>
                <a:cs typeface="Palatino Linotype"/>
              </a:rPr>
              <a:t>).</a:t>
            </a:r>
            <a:endParaRPr sz="1000">
              <a:latin typeface="Palatino Linotype"/>
              <a:cs typeface="Palatino Linotype"/>
            </a:endParaRPr>
          </a:p>
          <a:p>
            <a:pPr marL="1002665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5–2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 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new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5-2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55510" y="327913"/>
            <a:ext cx="77597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S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75">
                <a:latin typeface="Arial MT"/>
                <a:cs typeface="Arial MT"/>
              </a:rPr>
              <a:t>y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85">
                <a:latin typeface="Arial MT"/>
                <a:cs typeface="Arial MT"/>
              </a:rPr>
              <a:t>h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L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be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802" y="9493250"/>
            <a:ext cx="1877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 MT"/>
                <a:cs typeface="Arial MT"/>
              </a:rPr>
              <a:t>Fancy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Forms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CSS</a:t>
            </a:r>
            <a:r>
              <a:rPr dirty="0" sz="900" spc="62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5-3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0892" y="787396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5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5–2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6120" y="787396"/>
            <a:ext cx="13138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 i="1">
                <a:latin typeface="Arial"/>
                <a:cs typeface="Arial"/>
              </a:rPr>
              <a:t>Gray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Linen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Background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373193"/>
            <a:ext cx="5772785" cy="290957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00" b="1">
                <a:latin typeface="Arial"/>
                <a:cs typeface="Arial"/>
              </a:rPr>
              <a:t>S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165" b="1">
                <a:latin typeface="Arial"/>
                <a:cs typeface="Arial"/>
              </a:rPr>
              <a:t>y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L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b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algn="just" marL="1003300" marR="5080">
              <a:lnSpc>
                <a:spcPct val="100000"/>
              </a:lnSpc>
              <a:spcBef>
                <a:spcPts val="375"/>
              </a:spcBef>
            </a:pPr>
            <a:r>
              <a:rPr dirty="0" sz="1000" spc="-5">
                <a:latin typeface="Palatino Linotype"/>
                <a:cs typeface="Palatino Linotype"/>
              </a:rPr>
              <a:t>The next controls to enhance </a:t>
            </a:r>
            <a:r>
              <a:rPr dirty="0" sz="1000" spc="-10">
                <a:latin typeface="Palatino Linotype"/>
                <a:cs typeface="Palatino Linotype"/>
              </a:rPr>
              <a:t>are </a:t>
            </a:r>
            <a:r>
              <a:rPr dirty="0" sz="1000" spc="-5">
                <a:latin typeface="Palatino Linotype"/>
                <a:cs typeface="Palatino Linotype"/>
              </a:rPr>
              <a:t>the labels. </a:t>
            </a:r>
            <a:r>
              <a:rPr dirty="0" sz="1000" spc="-35">
                <a:latin typeface="Palatino Linotype"/>
                <a:cs typeface="Palatino Linotype"/>
              </a:rPr>
              <a:t>You </a:t>
            </a:r>
            <a:r>
              <a:rPr dirty="0" sz="1000" spc="-5">
                <a:latin typeface="Palatino Linotype"/>
                <a:cs typeface="Palatino Linotype"/>
              </a:rPr>
              <a:t>will use the </a:t>
            </a:r>
            <a:r>
              <a:rPr dirty="0" sz="1000" spc="-85">
                <a:latin typeface="Courier New"/>
                <a:cs typeface="Courier New"/>
              </a:rPr>
              <a:t>.label </a:t>
            </a:r>
            <a:r>
              <a:rPr dirty="0" sz="1000" spc="-5">
                <a:latin typeface="Palatino Linotype"/>
                <a:cs typeface="Palatino Linotype"/>
              </a:rPr>
              <a:t>style class, which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means the styles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affect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labels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 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5–3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algn="just" marL="1003300">
              <a:lnSpc>
                <a:spcPct val="100000"/>
              </a:lnSpc>
              <a:spcBef>
                <a:spcPts val="5"/>
              </a:spcBef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5–3</a:t>
            </a:r>
            <a:r>
              <a:rPr dirty="0" sz="900" spc="66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Font</a:t>
            </a:r>
            <a:r>
              <a:rPr dirty="0" sz="900" b="1" i="1">
                <a:latin typeface="Arial"/>
                <a:cs typeface="Arial"/>
              </a:rPr>
              <a:t> Size,</a:t>
            </a:r>
            <a:r>
              <a:rPr dirty="0" sz="900" spc="-5" b="1" i="1">
                <a:latin typeface="Arial"/>
                <a:cs typeface="Arial"/>
              </a:rPr>
              <a:t> Fill,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Weight,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and Effect</a:t>
            </a:r>
            <a:r>
              <a:rPr dirty="0" sz="900" spc="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on</a:t>
            </a:r>
            <a:r>
              <a:rPr dirty="0" sz="900" b="1" i="1">
                <a:latin typeface="Arial"/>
                <a:cs typeface="Arial"/>
              </a:rPr>
              <a:t> Labels</a:t>
            </a:r>
            <a:endParaRPr sz="9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.l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be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font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size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12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x;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font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weig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old;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text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fill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#3</a:t>
            </a:r>
            <a:r>
              <a:rPr dirty="0" sz="900" spc="-75">
                <a:latin typeface="Courier New"/>
                <a:cs typeface="Courier New"/>
              </a:rPr>
              <a:t>3</a:t>
            </a:r>
            <a:r>
              <a:rPr dirty="0" sz="900" spc="-85">
                <a:latin typeface="Courier New"/>
                <a:cs typeface="Courier New"/>
              </a:rPr>
              <a:t>3333;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effe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d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ops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adow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gau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sia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ba(2</a:t>
            </a:r>
            <a:r>
              <a:rPr dirty="0" sz="900" spc="-75">
                <a:latin typeface="Courier New"/>
                <a:cs typeface="Courier New"/>
              </a:rPr>
              <a:t>5</a:t>
            </a:r>
            <a:r>
              <a:rPr dirty="0" sz="900" spc="-85">
                <a:latin typeface="Courier New"/>
                <a:cs typeface="Courier New"/>
              </a:rPr>
              <a:t>5,25</a:t>
            </a:r>
            <a:r>
              <a:rPr dirty="0" sz="900" spc="-75">
                <a:latin typeface="Courier New"/>
                <a:cs typeface="Courier New"/>
              </a:rPr>
              <a:t>5</a:t>
            </a:r>
            <a:r>
              <a:rPr dirty="0" sz="900" spc="-85">
                <a:latin typeface="Courier New"/>
                <a:cs typeface="Courier New"/>
              </a:rPr>
              <a:t>,25</a:t>
            </a:r>
            <a:r>
              <a:rPr dirty="0" sz="900" spc="-75">
                <a:latin typeface="Courier New"/>
                <a:cs typeface="Courier New"/>
              </a:rPr>
              <a:t>5</a:t>
            </a:r>
            <a:r>
              <a:rPr dirty="0" sz="900" spc="-85">
                <a:latin typeface="Courier New"/>
                <a:cs typeface="Courier New"/>
              </a:rPr>
              <a:t>,0.5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0,0</a:t>
            </a:r>
            <a:r>
              <a:rPr dirty="0" sz="900" spc="-75">
                <a:latin typeface="Courier New"/>
                <a:cs typeface="Courier New"/>
              </a:rPr>
              <a:t>,1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algn="just" marL="1002665" marR="825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This example increases the font size and weight and applies a </a:t>
            </a:r>
            <a:r>
              <a:rPr dirty="0" sz="1000" spc="-10">
                <a:latin typeface="Palatino Linotype"/>
                <a:cs typeface="Palatino Linotype"/>
              </a:rPr>
              <a:t>drop </a:t>
            </a:r>
            <a:r>
              <a:rPr dirty="0" sz="1000" spc="-5">
                <a:latin typeface="Palatino Linotype"/>
                <a:cs typeface="Palatino Linotype"/>
              </a:rPr>
              <a:t>shadow of a gray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 </a:t>
            </a:r>
            <a:r>
              <a:rPr dirty="0" sz="1000">
                <a:latin typeface="Palatino Linotype"/>
                <a:cs typeface="Palatino Linotype"/>
              </a:rPr>
              <a:t>(#333333). </a:t>
            </a:r>
            <a:r>
              <a:rPr dirty="0" sz="1000" spc="-5">
                <a:latin typeface="Palatino Linotype"/>
                <a:cs typeface="Palatino Linotype"/>
              </a:rPr>
              <a:t>The purpose of the </a:t>
            </a:r>
            <a:r>
              <a:rPr dirty="0" sz="1000" spc="-10">
                <a:latin typeface="Palatino Linotype"/>
                <a:cs typeface="Palatino Linotype"/>
              </a:rPr>
              <a:t>drop </a:t>
            </a:r>
            <a:r>
              <a:rPr dirty="0" sz="1000" spc="-5">
                <a:latin typeface="Palatino Linotype"/>
                <a:cs typeface="Palatino Linotype"/>
              </a:rPr>
              <a:t>shadow is to add contrast between the dark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gray text and the light gray background. See the section on effects in the JavaFX CSS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Reference Guide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parameters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10">
                <a:latin typeface="Palatino Linotype"/>
                <a:cs typeface="Palatino Linotype"/>
              </a:rPr>
              <a:t>drop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shadow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property.</a:t>
            </a:r>
            <a:endParaRPr sz="1000">
              <a:latin typeface="Palatino Linotype"/>
              <a:cs typeface="Palatino Linotype"/>
            </a:endParaRPr>
          </a:p>
          <a:p>
            <a:pPr algn="just" marL="10026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enhanced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Password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labels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</a:t>
            </a:r>
            <a:r>
              <a:rPr dirty="0" sz="1000" spc="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5–3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1750" y="1219200"/>
            <a:ext cx="3009900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47815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0">
                <a:latin typeface="Arial MT"/>
                <a:cs typeface="Arial MT"/>
              </a:rPr>
              <a:t>S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75">
                <a:latin typeface="Arial MT"/>
                <a:cs typeface="Arial MT"/>
              </a:rPr>
              <a:t>y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0">
                <a:latin typeface="Arial MT"/>
                <a:cs typeface="Arial MT"/>
              </a:rPr>
              <a:t> </a:t>
            </a:r>
            <a:r>
              <a:rPr dirty="0" sz="950" spc="-185">
                <a:latin typeface="Arial MT"/>
                <a:cs typeface="Arial MT"/>
              </a:rPr>
              <a:t>T</a:t>
            </a:r>
            <a:r>
              <a:rPr dirty="0" sz="950" spc="-110">
                <a:latin typeface="Arial MT"/>
                <a:cs typeface="Arial MT"/>
              </a:rPr>
              <a:t>e</a:t>
            </a:r>
            <a:r>
              <a:rPr dirty="0" sz="950" spc="-75">
                <a:latin typeface="Arial MT"/>
                <a:cs typeface="Arial MT"/>
              </a:rPr>
              <a:t>x</a:t>
            </a:r>
            <a:r>
              <a:rPr dirty="0" sz="950" spc="-5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5-4</a:t>
            </a:r>
            <a:r>
              <a:rPr dirty="0" sz="900" spc="62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3" y="787396"/>
            <a:ext cx="596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5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5–3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560" y="787396"/>
            <a:ext cx="2223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 b="1" i="1">
                <a:latin typeface="Arial"/>
                <a:cs typeface="Arial"/>
              </a:rPr>
              <a:t>Bigger,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Bolder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Labels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with Drop Shadow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4451096"/>
            <a:ext cx="812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165" b="1">
                <a:latin typeface="Arial"/>
                <a:cs typeface="Arial"/>
              </a:rPr>
              <a:t>y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54" b="1">
                <a:latin typeface="Arial"/>
                <a:cs typeface="Arial"/>
              </a:rPr>
              <a:t>T</a:t>
            </a:r>
            <a:r>
              <a:rPr dirty="0" sz="1600" spc="-185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x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893" y="4742942"/>
            <a:ext cx="4869180" cy="4355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Palatino Linotype"/>
                <a:cs typeface="Palatino Linotype"/>
              </a:rPr>
              <a:t>Now, </a:t>
            </a:r>
            <a:r>
              <a:rPr dirty="0" sz="1000" spc="-10">
                <a:latin typeface="Palatino Linotype"/>
                <a:cs typeface="Palatino Linotype"/>
              </a:rPr>
              <a:t>create </a:t>
            </a:r>
            <a:r>
              <a:rPr dirty="0" sz="1000" spc="-5">
                <a:latin typeface="Palatino Linotype"/>
                <a:cs typeface="Palatino Linotype"/>
              </a:rPr>
              <a:t>some special effects on the two </a:t>
            </a:r>
            <a:r>
              <a:rPr dirty="0" sz="1000" spc="-85">
                <a:latin typeface="Courier New"/>
                <a:cs typeface="Courier New"/>
              </a:rPr>
              <a:t>Text </a:t>
            </a:r>
            <a:r>
              <a:rPr dirty="0" sz="1000" spc="-5">
                <a:latin typeface="Palatino Linotype"/>
                <a:cs typeface="Palatino Linotype"/>
              </a:rPr>
              <a:t>objects in the form: </a:t>
            </a:r>
            <a:r>
              <a:rPr dirty="0" sz="1000" spc="-80">
                <a:latin typeface="Courier New"/>
                <a:cs typeface="Courier New"/>
              </a:rPr>
              <a:t>scenetitle</a:t>
            </a:r>
            <a:r>
              <a:rPr dirty="0" sz="1000" spc="-80">
                <a:latin typeface="Palatino Linotype"/>
                <a:cs typeface="Palatino Linotype"/>
              </a:rPr>
              <a:t>, </a:t>
            </a:r>
            <a:r>
              <a:rPr dirty="0" sz="1000" spc="-7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 includes the text </a:t>
            </a:r>
            <a:r>
              <a:rPr dirty="0" sz="1000" spc="-75">
                <a:latin typeface="Courier New"/>
                <a:cs typeface="Courier New"/>
              </a:rPr>
              <a:t>Welcome</a:t>
            </a:r>
            <a:r>
              <a:rPr dirty="0" sz="1000" spc="-75">
                <a:latin typeface="Palatino Linotype"/>
                <a:cs typeface="Palatino Linotype"/>
              </a:rPr>
              <a:t>,</a:t>
            </a:r>
            <a:r>
              <a:rPr dirty="0" sz="1000" spc="-7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80">
                <a:latin typeface="Courier New"/>
                <a:cs typeface="Courier New"/>
              </a:rPr>
              <a:t>actiontarget</a:t>
            </a:r>
            <a:r>
              <a:rPr dirty="0" sz="1000" spc="-80">
                <a:latin typeface="Palatino Linotype"/>
                <a:cs typeface="Palatino Linotype"/>
              </a:rPr>
              <a:t>,</a:t>
            </a:r>
            <a:r>
              <a:rPr dirty="0" sz="1000" spc="-7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 is the text that is </a:t>
            </a:r>
            <a:r>
              <a:rPr dirty="0" sz="1000" spc="-10">
                <a:latin typeface="Palatino Linotype"/>
                <a:cs typeface="Palatino Linotype"/>
              </a:rPr>
              <a:t>returned </a:t>
            </a:r>
            <a:r>
              <a:rPr dirty="0" sz="1000" spc="-5">
                <a:latin typeface="Palatino Linotype"/>
                <a:cs typeface="Palatino Linotype"/>
              </a:rPr>
              <a:t> when the user </a:t>
            </a:r>
            <a:r>
              <a:rPr dirty="0" sz="1000" spc="-10">
                <a:latin typeface="Palatino Linotype"/>
                <a:cs typeface="Palatino Linotype"/>
              </a:rPr>
              <a:t>presses </a:t>
            </a:r>
            <a:r>
              <a:rPr dirty="0" sz="1000" spc="-5">
                <a:latin typeface="Palatino Linotype"/>
                <a:cs typeface="Palatino Linotype"/>
              </a:rPr>
              <a:t>the Sign in button. </a:t>
            </a:r>
            <a:r>
              <a:rPr dirty="0" sz="1000" spc="-35">
                <a:latin typeface="Palatino Linotype"/>
                <a:cs typeface="Palatino Linotype"/>
              </a:rPr>
              <a:t>You </a:t>
            </a:r>
            <a:r>
              <a:rPr dirty="0" sz="1000" spc="-5">
                <a:latin typeface="Palatino Linotype"/>
                <a:cs typeface="Palatino Linotype"/>
              </a:rPr>
              <a:t>can apply </a:t>
            </a:r>
            <a:r>
              <a:rPr dirty="0" sz="1000" spc="-10">
                <a:latin typeface="Palatino Linotype"/>
                <a:cs typeface="Palatino Linotype"/>
              </a:rPr>
              <a:t>different </a:t>
            </a:r>
            <a:r>
              <a:rPr dirty="0" sz="1000" spc="-5">
                <a:latin typeface="Palatino Linotype"/>
                <a:cs typeface="Palatino Linotype"/>
              </a:rPr>
              <a:t>styles to </a:t>
            </a:r>
            <a:r>
              <a:rPr dirty="0" sz="1000" spc="-85">
                <a:latin typeface="Courier New"/>
                <a:cs typeface="Courier New"/>
              </a:rPr>
              <a:t>Text </a:t>
            </a:r>
            <a:r>
              <a:rPr dirty="0" sz="1000" spc="-5">
                <a:latin typeface="Palatino Linotype"/>
                <a:cs typeface="Palatino Linotype"/>
              </a:rPr>
              <a:t>objects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such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diverse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ways.</a:t>
            </a:r>
            <a:endParaRPr sz="1000">
              <a:latin typeface="Palatino Linotype"/>
              <a:cs typeface="Palatino Linotype"/>
            </a:endParaRPr>
          </a:p>
          <a:p>
            <a:pPr marL="240665" marR="20383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 the </a:t>
            </a:r>
            <a:r>
              <a:rPr dirty="0" sz="1000" spc="-90">
                <a:latin typeface="Courier New"/>
                <a:cs typeface="Courier New"/>
              </a:rPr>
              <a:t>Login.java </a:t>
            </a:r>
            <a:r>
              <a:rPr dirty="0" sz="1000" spc="-5">
                <a:latin typeface="Palatino Linotype"/>
                <a:cs typeface="Palatino Linotype"/>
              </a:rPr>
              <a:t>file, </a:t>
            </a:r>
            <a:r>
              <a:rPr dirty="0" sz="1000" spc="-10">
                <a:latin typeface="Palatino Linotype"/>
                <a:cs typeface="Palatino Linotype"/>
              </a:rPr>
              <a:t>remove </a:t>
            </a:r>
            <a:r>
              <a:rPr dirty="0" sz="1000" spc="-5">
                <a:latin typeface="Palatino Linotype"/>
                <a:cs typeface="Palatino Linotype"/>
              </a:rPr>
              <a:t>the following lines of code that define the inline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currently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objects:</a:t>
            </a:r>
            <a:endParaRPr sz="1000">
              <a:latin typeface="Palatino Linotype"/>
              <a:cs typeface="Palatino Linotype"/>
            </a:endParaRPr>
          </a:p>
          <a:p>
            <a:pPr marL="241300" marR="495934">
              <a:lnSpc>
                <a:spcPct val="150000"/>
              </a:lnSpc>
            </a:pPr>
            <a:r>
              <a:rPr dirty="0" sz="1000" spc="-85">
                <a:latin typeface="Courier New"/>
                <a:cs typeface="Courier New"/>
              </a:rPr>
              <a:t>sce</a:t>
            </a:r>
            <a:r>
              <a:rPr dirty="0" sz="1000" spc="-95">
                <a:latin typeface="Courier New"/>
                <a:cs typeface="Courier New"/>
              </a:rPr>
              <a:t>n</a:t>
            </a:r>
            <a:r>
              <a:rPr dirty="0" sz="1000" spc="-85">
                <a:latin typeface="Courier New"/>
                <a:cs typeface="Courier New"/>
              </a:rPr>
              <a:t>etitle.setF</a:t>
            </a:r>
            <a:r>
              <a:rPr dirty="0" sz="1000" spc="-95">
                <a:latin typeface="Courier New"/>
                <a:cs typeface="Courier New"/>
              </a:rPr>
              <a:t>o</a:t>
            </a:r>
            <a:r>
              <a:rPr dirty="0" sz="1000" spc="-85">
                <a:latin typeface="Courier New"/>
                <a:cs typeface="Courier New"/>
              </a:rPr>
              <a:t>nt(Font.fo</a:t>
            </a:r>
            <a:r>
              <a:rPr dirty="0" sz="1000" spc="-95">
                <a:latin typeface="Courier New"/>
                <a:cs typeface="Courier New"/>
              </a:rPr>
              <a:t>n</a:t>
            </a:r>
            <a:r>
              <a:rPr dirty="0" sz="1000" spc="-85">
                <a:latin typeface="Courier New"/>
                <a:cs typeface="Courier New"/>
              </a:rPr>
              <a:t>t(“Tahoma”,</a:t>
            </a:r>
            <a:r>
              <a:rPr dirty="0" sz="1000" spc="-95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FontWeigh</a:t>
            </a:r>
            <a:r>
              <a:rPr dirty="0" sz="1000" spc="-95">
                <a:latin typeface="Courier New"/>
                <a:cs typeface="Courier New"/>
              </a:rPr>
              <a:t>t</a:t>
            </a:r>
            <a:r>
              <a:rPr dirty="0" sz="1000" spc="-85">
                <a:latin typeface="Courier New"/>
                <a:cs typeface="Courier New"/>
              </a:rPr>
              <a:t>.NORMAL,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2</a:t>
            </a:r>
            <a:r>
              <a:rPr dirty="0" sz="1000" spc="-95">
                <a:latin typeface="Courier New"/>
                <a:cs typeface="Courier New"/>
              </a:rPr>
              <a:t>0</a:t>
            </a:r>
            <a:r>
              <a:rPr dirty="0" sz="1000" spc="-85">
                <a:latin typeface="Courier New"/>
                <a:cs typeface="Courier New"/>
              </a:rPr>
              <a:t>));  </a:t>
            </a:r>
            <a:r>
              <a:rPr dirty="0" sz="1000" spc="-85">
                <a:latin typeface="Courier New"/>
                <a:cs typeface="Courier New"/>
              </a:rPr>
              <a:t>actiontarget.setFill(Color.FIREBRICK);</a:t>
            </a:r>
            <a:endParaRPr sz="1000">
              <a:latin typeface="Courier New"/>
              <a:cs typeface="Courier New"/>
            </a:endParaRPr>
          </a:p>
          <a:p>
            <a:pPr marL="241300" marR="177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switching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inline styles,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content.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approach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easier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without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having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modify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content.</a:t>
            </a:r>
            <a:endParaRPr sz="1000">
              <a:latin typeface="Palatino Linotype"/>
              <a:cs typeface="Palatino Linotype"/>
            </a:endParaRPr>
          </a:p>
          <a:p>
            <a:pPr marL="241300" marR="17462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2"/>
              <a:tabLst>
                <a:tab pos="240665" algn="l"/>
                <a:tab pos="2413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Create </a:t>
            </a:r>
            <a:r>
              <a:rPr dirty="0" sz="1000" spc="-5">
                <a:latin typeface="Palatino Linotype"/>
                <a:cs typeface="Palatino Linotype"/>
              </a:rPr>
              <a:t>an </a:t>
            </a:r>
            <a:r>
              <a:rPr dirty="0" sz="1000">
                <a:latin typeface="Palatino Linotype"/>
                <a:cs typeface="Palatino Linotype"/>
              </a:rPr>
              <a:t>ID </a:t>
            </a:r>
            <a:r>
              <a:rPr dirty="0" sz="1000" spc="-5">
                <a:latin typeface="Palatino Linotype"/>
                <a:cs typeface="Palatino Linotype"/>
              </a:rPr>
              <a:t>for each text node by using the </a:t>
            </a:r>
            <a:r>
              <a:rPr dirty="0" sz="1000" spc="-90">
                <a:latin typeface="Courier New"/>
                <a:cs typeface="Courier New"/>
              </a:rPr>
              <a:t>setID() </a:t>
            </a:r>
            <a:r>
              <a:rPr dirty="0" sz="1000" spc="-5">
                <a:latin typeface="Palatino Linotype"/>
                <a:cs typeface="Palatino Linotype"/>
              </a:rPr>
              <a:t>method of the Node class: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lines 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bold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appear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5–4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2"/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5–4</a:t>
            </a:r>
            <a:r>
              <a:rPr dirty="0" sz="900" spc="63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Create ID </a:t>
            </a:r>
            <a:r>
              <a:rPr dirty="0" sz="900" spc="-10" b="1" i="1">
                <a:latin typeface="Arial"/>
                <a:cs typeface="Arial"/>
              </a:rPr>
              <a:t>for </a:t>
            </a:r>
            <a:r>
              <a:rPr dirty="0" sz="900" spc="-20" b="1" i="1">
                <a:latin typeface="Arial"/>
                <a:cs typeface="Arial"/>
              </a:rPr>
              <a:t>Text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Nodes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Tex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neti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Text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"Wel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ome"</a:t>
            </a:r>
            <a:r>
              <a:rPr dirty="0" sz="900" spc="-7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80" b="1">
                <a:latin typeface="Courier New"/>
                <a:cs typeface="Courier New"/>
              </a:rPr>
              <a:t>scenetitle.setId("welcome-text");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gri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.ad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(act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onta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get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6</a:t>
            </a:r>
            <a:r>
              <a:rPr dirty="0" sz="900" spc="-85">
                <a:latin typeface="Courier New"/>
                <a:cs typeface="Courier New"/>
              </a:rPr>
              <a:t>)</a:t>
            </a:r>
            <a:r>
              <a:rPr dirty="0" sz="900" spc="-75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85" b="1">
                <a:latin typeface="Courier New"/>
                <a:cs typeface="Courier New"/>
              </a:rPr>
              <a:t>actiontarget.setId("actiontarget");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7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..</a:t>
            </a:r>
            <a:endParaRPr sz="900">
              <a:latin typeface="Courier New"/>
              <a:cs typeface="Courier New"/>
            </a:endParaRPr>
          </a:p>
          <a:p>
            <a:pPr marL="241300" marR="102235" indent="-228600">
              <a:lnSpc>
                <a:spcPts val="1200"/>
              </a:lnSpc>
              <a:spcBef>
                <a:spcPts val="30"/>
              </a:spcBef>
              <a:buSzPct val="90000"/>
              <a:buFont typeface="Arial"/>
              <a:buAutoNum type="arabicPeriod" startAt="3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 the </a:t>
            </a:r>
            <a:r>
              <a:rPr dirty="0" sz="1000" spc="-85">
                <a:latin typeface="Courier New"/>
                <a:cs typeface="Courier New"/>
              </a:rPr>
              <a:t>Login.css </a:t>
            </a:r>
            <a:r>
              <a:rPr dirty="0" sz="1000" spc="-5">
                <a:latin typeface="Palatino Linotype"/>
                <a:cs typeface="Palatino Linotype"/>
              </a:rPr>
              <a:t>file, define the style properties for the </a:t>
            </a:r>
            <a:r>
              <a:rPr dirty="0" sz="1000" spc="-85">
                <a:latin typeface="Courier New"/>
                <a:cs typeface="Courier New"/>
              </a:rPr>
              <a:t>welcome-text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actiontarget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preceded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number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sign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(#),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 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Example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5–5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750" y="1219200"/>
            <a:ext cx="3009900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0892" y="327913"/>
            <a:ext cx="4902835" cy="406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S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65">
                <a:latin typeface="Arial MT"/>
                <a:cs typeface="Arial MT"/>
              </a:rPr>
              <a:t>y</a:t>
            </a:r>
            <a:r>
              <a:rPr dirty="0" sz="950" spc="-30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80">
                <a:latin typeface="Arial MT"/>
                <a:cs typeface="Arial MT"/>
              </a:rPr>
              <a:t>h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B</a:t>
            </a:r>
            <a:r>
              <a:rPr dirty="0" sz="950" spc="-85">
                <a:latin typeface="Arial MT"/>
                <a:cs typeface="Arial MT"/>
              </a:rPr>
              <a:t>u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85">
                <a:latin typeface="Arial MT"/>
                <a:cs typeface="Arial MT"/>
              </a:rPr>
              <a:t>on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5–5</a:t>
            </a:r>
            <a:r>
              <a:rPr dirty="0" sz="900" spc="610" b="1" i="1">
                <a:latin typeface="Arial"/>
                <a:cs typeface="Arial"/>
              </a:rPr>
              <a:t> </a:t>
            </a:r>
            <a:r>
              <a:rPr dirty="0" sz="900" spc="-20" b="1" i="1">
                <a:latin typeface="Arial"/>
                <a:cs typeface="Arial"/>
              </a:rPr>
              <a:t>Text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Effect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#w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lcom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-tex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-fx-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ont-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ize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32p</a:t>
            </a:r>
            <a:r>
              <a:rPr dirty="0" sz="900" spc="-75">
                <a:latin typeface="Courier New"/>
                <a:cs typeface="Courier New"/>
              </a:rPr>
              <a:t>x;</a:t>
            </a:r>
            <a:endParaRPr sz="900">
              <a:latin typeface="Courier New"/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-fx-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ont-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amil</a:t>
            </a:r>
            <a:r>
              <a:rPr dirty="0" sz="900" spc="-75">
                <a:latin typeface="Courier New"/>
                <a:cs typeface="Courier New"/>
              </a:rPr>
              <a:t>y: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"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ria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Blac</a:t>
            </a:r>
            <a:r>
              <a:rPr dirty="0" sz="900" spc="-75">
                <a:latin typeface="Courier New"/>
                <a:cs typeface="Courier New"/>
              </a:rPr>
              <a:t>k</a:t>
            </a:r>
            <a:r>
              <a:rPr dirty="0" sz="900" spc="-8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-fx-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ill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#818</a:t>
            </a:r>
            <a:r>
              <a:rPr dirty="0" sz="900" spc="-75">
                <a:latin typeface="Courier New"/>
                <a:cs typeface="Courier New"/>
              </a:rPr>
              <a:t>1</a:t>
            </a:r>
            <a:r>
              <a:rPr dirty="0" sz="900" spc="-85">
                <a:latin typeface="Courier New"/>
                <a:cs typeface="Courier New"/>
              </a:rPr>
              <a:t>81;</a:t>
            </a:r>
            <a:endParaRPr sz="900">
              <a:latin typeface="Courier New"/>
              <a:cs typeface="Courier New"/>
            </a:endParaRPr>
          </a:p>
          <a:p>
            <a:pPr marL="189230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-fx-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ffec</a:t>
            </a:r>
            <a:r>
              <a:rPr dirty="0" sz="900" spc="-75">
                <a:latin typeface="Courier New"/>
                <a:cs typeface="Courier New"/>
              </a:rPr>
              <a:t>t: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in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ers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adow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thr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e-p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ss-b</a:t>
            </a:r>
            <a:r>
              <a:rPr dirty="0" sz="900" spc="-75">
                <a:latin typeface="Courier New"/>
                <a:cs typeface="Courier New"/>
              </a:rPr>
              <a:t>ox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gba(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,0,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,0.7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6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0.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2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#a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tion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arge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fx-f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ll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IREB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ICK;</a:t>
            </a:r>
            <a:endParaRPr sz="90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25"/>
              </a:spcBef>
            </a:pP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fx-f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nt-w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ight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bo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d;</a:t>
            </a:r>
            <a:endParaRPr sz="90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fx-e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fect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dro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sha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ow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auss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rgb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(255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255,</a:t>
            </a:r>
            <a:r>
              <a:rPr dirty="0" sz="900" spc="-75">
                <a:latin typeface="Courier New"/>
                <a:cs typeface="Courier New"/>
              </a:rPr>
              <a:t>2</a:t>
            </a:r>
            <a:r>
              <a:rPr dirty="0" sz="900" spc="-85">
                <a:latin typeface="Courier New"/>
                <a:cs typeface="Courier New"/>
              </a:rPr>
              <a:t>55,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.5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0,0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0,</a:t>
            </a:r>
            <a:r>
              <a:rPr dirty="0" sz="900" spc="-75">
                <a:latin typeface="Courier New"/>
                <a:cs typeface="Courier New"/>
              </a:rPr>
              <a:t>1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3492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The size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Welcome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increased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32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points 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changed</a:t>
            </a:r>
            <a:r>
              <a:rPr dirty="0" sz="1000">
                <a:latin typeface="Palatino Linotype"/>
                <a:cs typeface="Palatino Linotype"/>
              </a:rPr>
              <a:t> to Arial 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Black. The text fill color is set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5">
                <a:latin typeface="Palatino Linotype"/>
                <a:cs typeface="Palatino Linotype"/>
              </a:rPr>
              <a:t>a dark gray color </a:t>
            </a:r>
            <a:r>
              <a:rPr dirty="0" sz="1000">
                <a:latin typeface="Palatino Linotype"/>
                <a:cs typeface="Palatino Linotype"/>
              </a:rPr>
              <a:t>(#818181)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an </a:t>
            </a:r>
            <a:r>
              <a:rPr dirty="0" sz="1000" spc="-5">
                <a:latin typeface="Palatino Linotype"/>
                <a:cs typeface="Palatino Linotype"/>
              </a:rPr>
              <a:t>inner shadow effect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applied,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embossing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apply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inner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shadow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 changing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 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darker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Reference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Guide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parameters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inner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shadow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property.</a:t>
            </a:r>
            <a:endParaRPr sz="1000">
              <a:latin typeface="Palatino Linotype"/>
              <a:cs typeface="Palatino Linotype"/>
            </a:endParaRPr>
          </a:p>
          <a:p>
            <a:pPr marL="12700" marR="478790">
              <a:lnSpc>
                <a:spcPct val="150000"/>
              </a:lnSpc>
            </a:pPr>
            <a:r>
              <a:rPr dirty="0" sz="1000" spc="-5">
                <a:latin typeface="Palatino Linotype"/>
                <a:cs typeface="Palatino Linotype"/>
              </a:rPr>
              <a:t>The style definition for </a:t>
            </a:r>
            <a:r>
              <a:rPr dirty="0" sz="1000" spc="-85">
                <a:latin typeface="Courier New"/>
                <a:cs typeface="Courier New"/>
              </a:rPr>
              <a:t>actiontarget </a:t>
            </a:r>
            <a:r>
              <a:rPr dirty="0" sz="1000" spc="-5">
                <a:latin typeface="Palatino Linotype"/>
                <a:cs typeface="Palatino Linotype"/>
              </a:rPr>
              <a:t>is similar to what you have seen </a:t>
            </a:r>
            <a:r>
              <a:rPr dirty="0" sz="1000" spc="-10">
                <a:latin typeface="Palatino Linotype"/>
                <a:cs typeface="Palatino Linotype"/>
              </a:rPr>
              <a:t>before. 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5–4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changes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shadow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two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Text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5–4</a:t>
            </a:r>
            <a:r>
              <a:rPr dirty="0" sz="900" spc="630" b="1" i="1">
                <a:latin typeface="Arial"/>
                <a:cs typeface="Arial"/>
              </a:rPr>
              <a:t> </a:t>
            </a:r>
            <a:r>
              <a:rPr dirty="0" sz="900" spc="-20" b="1" i="1">
                <a:latin typeface="Arial"/>
                <a:cs typeface="Arial"/>
              </a:rPr>
              <a:t>Text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with Shadow Effects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7813163"/>
            <a:ext cx="5893435" cy="18427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165" b="1">
                <a:latin typeface="Arial"/>
                <a:cs typeface="Arial"/>
              </a:rPr>
              <a:t>y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B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002665" marR="34925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The next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step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button,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hovers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change will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give users 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indication 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interactive,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standard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 practice.</a:t>
            </a:r>
            <a:endParaRPr sz="1000">
              <a:latin typeface="Palatino Linotype"/>
              <a:cs typeface="Palatino Linotype"/>
            </a:endParaRPr>
          </a:p>
          <a:p>
            <a:pPr marL="1002665" marR="26733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First,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initial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Example 5–6</a:t>
            </a:r>
            <a:r>
              <a:rPr dirty="0" sz="1000" spc="-5">
                <a:latin typeface="Palatino Linotype"/>
                <a:cs typeface="Palatino Linotype"/>
              </a:rPr>
              <a:t>. This code uses the </a:t>
            </a:r>
            <a:r>
              <a:rPr dirty="0" sz="1000" spc="-90">
                <a:latin typeface="Courier New"/>
                <a:cs typeface="Courier New"/>
              </a:rPr>
              <a:t>.button </a:t>
            </a:r>
            <a:r>
              <a:rPr dirty="0" sz="1000" spc="-5">
                <a:latin typeface="Palatino Linotype"/>
                <a:cs typeface="Palatino Linotype"/>
              </a:rPr>
              <a:t>style class </a:t>
            </a:r>
            <a:r>
              <a:rPr dirty="0" sz="1000" spc="-15">
                <a:latin typeface="Palatino Linotype"/>
                <a:cs typeface="Palatino Linotype"/>
              </a:rPr>
              <a:t>selector, </a:t>
            </a:r>
            <a:r>
              <a:rPr dirty="0" sz="1000" spc="-5">
                <a:latin typeface="Palatino Linotype"/>
                <a:cs typeface="Palatino Linotype"/>
              </a:rPr>
              <a:t>such that if you add a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later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date,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style.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200">
              <a:latin typeface="Palatino Linotype"/>
              <a:cs typeface="Palatino Linotype"/>
            </a:endParaRPr>
          </a:p>
          <a:p>
            <a:pPr algn="r" marR="5080">
              <a:lnSpc>
                <a:spcPct val="100000"/>
              </a:lnSpc>
              <a:spcBef>
                <a:spcPts val="890"/>
              </a:spcBef>
            </a:pPr>
            <a:r>
              <a:rPr dirty="0" sz="900" spc="-15">
                <a:latin typeface="Arial MT"/>
                <a:cs typeface="Arial MT"/>
              </a:rPr>
              <a:t>Fancy</a:t>
            </a:r>
            <a:r>
              <a:rPr dirty="0" sz="900" spc="-5">
                <a:latin typeface="Arial MT"/>
                <a:cs typeface="Arial MT"/>
              </a:rPr>
              <a:t> Forms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CSS</a:t>
            </a:r>
            <a:r>
              <a:rPr dirty="0" sz="900" spc="62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5-5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1750" y="4661153"/>
            <a:ext cx="3009900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840095" cy="4000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S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75">
                <a:latin typeface="Arial MT"/>
                <a:cs typeface="Arial MT"/>
              </a:rPr>
              <a:t>y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85">
                <a:latin typeface="Arial MT"/>
                <a:cs typeface="Arial MT"/>
              </a:rPr>
              <a:t>h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B</a:t>
            </a:r>
            <a:r>
              <a:rPr dirty="0" sz="950" spc="-80">
                <a:latin typeface="Arial MT"/>
                <a:cs typeface="Arial MT"/>
              </a:rPr>
              <a:t>u</a:t>
            </a:r>
            <a:r>
              <a:rPr dirty="0" sz="950" spc="-35">
                <a:latin typeface="Arial MT"/>
                <a:cs typeface="Arial MT"/>
              </a:rPr>
              <a:t>tt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n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 5–6</a:t>
            </a:r>
            <a:r>
              <a:rPr dirty="0" sz="900" spc="62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Drop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Shadow for </a:t>
            </a:r>
            <a:r>
              <a:rPr dirty="0" sz="900" spc="-5" b="1" i="1">
                <a:latin typeface="Arial"/>
                <a:cs typeface="Arial"/>
              </a:rPr>
              <a:t>Button</a:t>
            </a:r>
            <a:endParaRPr sz="900">
              <a:latin typeface="Arial"/>
              <a:cs typeface="Arial"/>
            </a:endParaRPr>
          </a:p>
          <a:p>
            <a:pPr marL="996315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.bu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to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text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fill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wh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te;</a:t>
            </a:r>
            <a:endParaRPr sz="9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font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fami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y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Aria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Nar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ow";</a:t>
            </a:r>
            <a:endParaRPr sz="9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font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weig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old;</a:t>
            </a:r>
            <a:endParaRPr sz="9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back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roun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-co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inea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-gra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ien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(#61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2b1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#2A</a:t>
            </a:r>
            <a:r>
              <a:rPr dirty="0" sz="900" spc="-75">
                <a:latin typeface="Courier New"/>
                <a:cs typeface="Courier New"/>
              </a:rPr>
              <a:t>5</a:t>
            </a:r>
            <a:r>
              <a:rPr dirty="0" sz="900" spc="-85">
                <a:latin typeface="Courier New"/>
                <a:cs typeface="Courier New"/>
              </a:rPr>
              <a:t>058);</a:t>
            </a:r>
            <a:endParaRPr sz="9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effe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d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ops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adow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thr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e-pa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s-b</a:t>
            </a:r>
            <a:r>
              <a:rPr dirty="0" sz="900" spc="-75">
                <a:latin typeface="Courier New"/>
                <a:cs typeface="Courier New"/>
              </a:rPr>
              <a:t>ox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gba(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,0,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,0.6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5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0.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1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996315">
              <a:lnSpc>
                <a:spcPct val="100000"/>
              </a:lnSpc>
              <a:spcBef>
                <a:spcPts val="2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996315" marR="5080">
              <a:lnSpc>
                <a:spcPct val="100000"/>
              </a:lnSpc>
            </a:pPr>
            <a:r>
              <a:rPr dirty="0" sz="1000" spc="-25">
                <a:latin typeface="Palatino Linotype"/>
                <a:cs typeface="Palatino Linotype"/>
              </a:rPr>
              <a:t>Now,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slightly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different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hovers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mouse over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hover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pseudo-class.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pseudo-class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selector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separated 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colon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(:), 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endParaRPr sz="1000">
              <a:latin typeface="Palatino Linotype"/>
              <a:cs typeface="Palatino Linotype"/>
            </a:endParaRPr>
          </a:p>
          <a:p>
            <a:pPr marL="996315">
              <a:lnSpc>
                <a:spcPct val="100000"/>
              </a:lnSpc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 spc="-4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5–7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5–7</a:t>
            </a:r>
            <a:r>
              <a:rPr dirty="0" sz="900" spc="6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Button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Hover </a:t>
            </a:r>
            <a:r>
              <a:rPr dirty="0" sz="900" spc="-5" b="1" i="1">
                <a:latin typeface="Arial"/>
                <a:cs typeface="Arial"/>
              </a:rPr>
              <a:t>Style</a:t>
            </a:r>
            <a:endParaRPr sz="900">
              <a:latin typeface="Arial"/>
              <a:cs typeface="Arial"/>
            </a:endParaRPr>
          </a:p>
          <a:p>
            <a:pPr marL="996315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.bu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ton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hove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-fx</a:t>
            </a: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back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roun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-co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inea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-gra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ien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(#2A</a:t>
            </a:r>
            <a:r>
              <a:rPr dirty="0" sz="900" spc="-75">
                <a:latin typeface="Courier New"/>
                <a:cs typeface="Courier New"/>
              </a:rPr>
              <a:t>5</a:t>
            </a:r>
            <a:r>
              <a:rPr dirty="0" sz="900" spc="-85">
                <a:latin typeface="Courier New"/>
                <a:cs typeface="Courier New"/>
              </a:rPr>
              <a:t>058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#61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2b1);</a:t>
            </a:r>
            <a:endParaRPr sz="900">
              <a:latin typeface="Courier New"/>
              <a:cs typeface="Courier New"/>
            </a:endParaRPr>
          </a:p>
          <a:p>
            <a:pPr marL="996315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996315" marR="289560">
              <a:lnSpc>
                <a:spcPct val="100000"/>
              </a:lnSpc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5–5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initial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hover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blue-gray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 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 5–5</a:t>
            </a:r>
            <a:r>
              <a:rPr dirty="0" sz="900" spc="65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Initial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and </a:t>
            </a:r>
            <a:r>
              <a:rPr dirty="0" sz="900" spc="-10" b="1" i="1">
                <a:latin typeface="Arial"/>
                <a:cs typeface="Arial"/>
              </a:rPr>
              <a:t>Hover</a:t>
            </a:r>
            <a:r>
              <a:rPr dirty="0" sz="900" spc="-5" b="1" i="1">
                <a:latin typeface="Arial"/>
                <a:cs typeface="Arial"/>
              </a:rPr>
              <a:t> Button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States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5-6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0" y="5680964"/>
            <a:ext cx="21875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5–6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final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4508753"/>
            <a:ext cx="1799844" cy="98069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20232" y="327913"/>
            <a:ext cx="111315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f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m</a:t>
            </a:r>
            <a:r>
              <a:rPr dirty="0" sz="950" spc="-155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802" y="9493250"/>
            <a:ext cx="1877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 MT"/>
                <a:cs typeface="Arial MT"/>
              </a:rPr>
              <a:t>Fancy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Forms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CSS</a:t>
            </a:r>
            <a:r>
              <a:rPr dirty="0" sz="900" spc="62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5-7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0892" y="787396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</a:t>
            </a:r>
            <a:r>
              <a:rPr dirty="0" sz="900" b="1" i="1">
                <a:latin typeface="Arial"/>
                <a:cs typeface="Arial"/>
              </a:rPr>
              <a:t>e</a:t>
            </a:r>
            <a:r>
              <a:rPr dirty="0" sz="900" spc="-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5</a:t>
            </a:r>
            <a:r>
              <a:rPr dirty="0" sz="900" spc="-10" b="1" i="1">
                <a:latin typeface="Arial"/>
                <a:cs typeface="Arial"/>
              </a:rPr>
              <a:t>–</a:t>
            </a:r>
            <a:r>
              <a:rPr dirty="0" sz="900" spc="-5" b="1" i="1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6338" y="787396"/>
            <a:ext cx="1408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Final</a:t>
            </a:r>
            <a:r>
              <a:rPr dirty="0" sz="900" spc="-3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Stylized</a:t>
            </a:r>
            <a:r>
              <a:rPr dirty="0" sz="900" spc="-3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Application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373193"/>
            <a:ext cx="5818505" cy="176657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75" b="1">
                <a:latin typeface="Arial"/>
                <a:cs typeface="Arial"/>
              </a:rPr>
              <a:t>W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20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f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m</a:t>
            </a:r>
            <a:r>
              <a:rPr dirty="0" sz="1600" spc="-335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20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75"/>
              </a:spcBef>
            </a:pPr>
            <a:r>
              <a:rPr dirty="0" sz="1000" spc="-10">
                <a:latin typeface="Palatino Linotype"/>
                <a:cs typeface="Palatino Linotype"/>
              </a:rPr>
              <a:t>Here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things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to</a:t>
            </a:r>
            <a:r>
              <a:rPr dirty="0" sz="1000" spc="-5">
                <a:latin typeface="Palatino Linotype"/>
                <a:cs typeface="Palatino Linotype"/>
              </a:rPr>
              <a:t> try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next:</a:t>
            </a:r>
            <a:endParaRPr sz="1000">
              <a:latin typeface="Palatino Linotype"/>
              <a:cs typeface="Palatino Linotype"/>
            </a:endParaRPr>
          </a:p>
          <a:p>
            <a:pPr marL="1231900" marR="50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documents 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 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Skinning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CSS, Styling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Charts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CSS, 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Reference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Guide.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Skinning 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 Analyzer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Scene Builder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Guide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 information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 how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 to skin 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FXML layout.</a:t>
            </a:r>
            <a:endParaRPr sz="1000">
              <a:latin typeface="Palatino Linotype"/>
              <a:cs typeface="Palatino Linotype"/>
            </a:endParaRPr>
          </a:p>
          <a:p>
            <a:pPr marL="1231900" marR="15113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examples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1750" y="1219200"/>
            <a:ext cx="3009900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111379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f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m</a:t>
            </a:r>
            <a:r>
              <a:rPr dirty="0" sz="950" spc="-15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5-8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1280" y="1332992"/>
            <a:ext cx="3225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1">
                <a:latin typeface="Arial"/>
                <a:cs typeface="Arial"/>
              </a:rPr>
              <a:t>6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9038" y="9493250"/>
            <a:ext cx="2274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Using FXML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to Create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User </a:t>
            </a:r>
            <a:r>
              <a:rPr dirty="0" sz="900" spc="-10">
                <a:latin typeface="Arial MT"/>
                <a:cs typeface="Arial MT"/>
              </a:rPr>
              <a:t>Interface</a:t>
            </a:r>
            <a:r>
              <a:rPr dirty="0" sz="900" spc="63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6-1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6411" y="2027936"/>
            <a:ext cx="499745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Using</a:t>
            </a:r>
            <a:r>
              <a:rPr dirty="0" spc="-50"/>
              <a:t> </a:t>
            </a:r>
            <a:r>
              <a:rPr dirty="0" spc="-25"/>
              <a:t>FXML</a:t>
            </a:r>
            <a:r>
              <a:rPr dirty="0" spc="-45"/>
              <a:t> </a:t>
            </a:r>
            <a:r>
              <a:rPr dirty="0" spc="-15"/>
              <a:t>to</a:t>
            </a:r>
            <a:r>
              <a:rPr dirty="0" spc="-50"/>
              <a:t> </a:t>
            </a:r>
            <a:r>
              <a:rPr dirty="0" spc="-25"/>
              <a:t>Create</a:t>
            </a:r>
            <a:r>
              <a:rPr dirty="0" spc="-45"/>
              <a:t> </a:t>
            </a:r>
            <a:r>
              <a:rPr dirty="0" spc="-5"/>
              <a:t>a</a:t>
            </a:r>
            <a:r>
              <a:rPr dirty="0" spc="-50"/>
              <a:t> </a:t>
            </a:r>
            <a:r>
              <a:rPr dirty="0" spc="-25"/>
              <a:t>User</a:t>
            </a:r>
            <a:r>
              <a:rPr dirty="0" spc="-45"/>
              <a:t> </a:t>
            </a:r>
            <a:r>
              <a:rPr dirty="0" spc="-30"/>
              <a:t>Interface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0900" y="2853943"/>
            <a:ext cx="4866640" cy="166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32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benefits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 </a:t>
            </a:r>
            <a:r>
              <a:rPr dirty="0" sz="1000" spc="-5">
                <a:latin typeface="Palatino Linotype"/>
                <a:cs typeface="Palatino Linotype"/>
              </a:rPr>
              <a:t>XML-based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structure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 logic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code.</a:t>
            </a:r>
            <a:endParaRPr sz="10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beginning,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just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Here,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separating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logic,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thereby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easier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maintain.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6–1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 6–1</a:t>
            </a:r>
            <a:r>
              <a:rPr dirty="0" sz="900" spc="64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Login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User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Interface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7550910"/>
            <a:ext cx="5854065" cy="160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2665" marR="2730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Ensure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Certified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Configurations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 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t</a:t>
            </a:r>
            <a:r>
              <a:rPr dirty="0" sz="1600" spc="-175" b="1">
                <a:latin typeface="Arial"/>
                <a:cs typeface="Arial"/>
              </a:rPr>
              <a:t> </a:t>
            </a:r>
            <a:r>
              <a:rPr dirty="0" sz="1600" spc="-210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p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95" b="1">
                <a:latin typeface="Arial"/>
                <a:cs typeface="Arial"/>
              </a:rPr>
              <a:t>P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90" b="1">
                <a:latin typeface="Arial"/>
                <a:cs typeface="Arial"/>
              </a:rPr>
              <a:t>j</a:t>
            </a:r>
            <a:r>
              <a:rPr dirty="0" sz="1600" spc="-165" b="1">
                <a:latin typeface="Arial"/>
                <a:cs typeface="Arial"/>
              </a:rPr>
              <a:t>ec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80"/>
              </a:spcBef>
            </a:pPr>
            <a:r>
              <a:rPr dirty="0" sz="1000" spc="-25">
                <a:latin typeface="Palatino Linotype"/>
                <a:cs typeface="Palatino Linotype"/>
              </a:rPr>
              <a:t>Your</a:t>
            </a:r>
            <a:r>
              <a:rPr dirty="0" sz="1000" spc="-5">
                <a:latin typeface="Palatino Linotype"/>
                <a:cs typeface="Palatino Linotype"/>
              </a:rPr>
              <a:t> first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task 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up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NetBeans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IDE: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-5">
                <a:latin typeface="Palatino Linotype"/>
                <a:cs typeface="Palatino Linotype"/>
              </a:rPr>
              <a:t> the </a:t>
            </a:r>
            <a:r>
              <a:rPr dirty="0" sz="1000" spc="-5" b="1">
                <a:latin typeface="Palatino Linotype"/>
                <a:cs typeface="Palatino Linotype"/>
              </a:rPr>
              <a:t>File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menu, choose </a:t>
            </a:r>
            <a:r>
              <a:rPr dirty="0" sz="1000" spc="-5" b="1">
                <a:latin typeface="Palatino Linotype"/>
                <a:cs typeface="Palatino Linotype"/>
              </a:rPr>
              <a:t>New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Project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JavaFX</a:t>
            </a:r>
            <a:r>
              <a:rPr dirty="0" sz="1000" spc="1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category,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JavaFX</a:t>
            </a:r>
            <a:r>
              <a:rPr dirty="0" sz="1000" spc="1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FXML</a:t>
            </a:r>
            <a:r>
              <a:rPr dirty="0" sz="1000" spc="1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Application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Next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3011" y="4787646"/>
            <a:ext cx="2627376" cy="260222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327913"/>
            <a:ext cx="5863590" cy="8533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dirty="0" sz="950" spc="-80">
                <a:latin typeface="Arial MT"/>
                <a:cs typeface="Arial MT"/>
              </a:rPr>
              <a:t>L</a:t>
            </a:r>
            <a:r>
              <a:rPr dirty="0" sz="950" spc="-85">
                <a:latin typeface="Arial MT"/>
                <a:cs typeface="Arial MT"/>
              </a:rPr>
              <a:t>oa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85">
                <a:latin typeface="Arial MT"/>
                <a:cs typeface="Arial MT"/>
              </a:rPr>
              <a:t>h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95">
                <a:latin typeface="Arial MT"/>
                <a:cs typeface="Arial MT"/>
              </a:rPr>
              <a:t>F</a:t>
            </a:r>
            <a:r>
              <a:rPr dirty="0" sz="950" spc="-105">
                <a:latin typeface="Arial MT"/>
                <a:cs typeface="Arial MT"/>
              </a:rPr>
              <a:t>X</a:t>
            </a:r>
            <a:r>
              <a:rPr dirty="0" sz="950" spc="-130">
                <a:latin typeface="Arial MT"/>
                <a:cs typeface="Arial MT"/>
              </a:rPr>
              <a:t>M</a:t>
            </a:r>
            <a:r>
              <a:rPr dirty="0" sz="950" spc="-5">
                <a:latin typeface="Arial MT"/>
                <a:cs typeface="Arial MT"/>
              </a:rPr>
              <a:t>L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S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85">
                <a:latin typeface="Arial MT"/>
                <a:cs typeface="Arial MT"/>
              </a:rPr>
              <a:t>u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75">
                <a:latin typeface="Arial MT"/>
                <a:cs typeface="Arial MT"/>
              </a:rPr>
              <a:t>c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95">
                <a:latin typeface="Arial MT"/>
                <a:cs typeface="Arial MT"/>
              </a:rPr>
              <a:t>F</a:t>
            </a:r>
            <a:r>
              <a:rPr dirty="0" sz="950" spc="-25">
                <a:latin typeface="Arial MT"/>
                <a:cs typeface="Arial MT"/>
              </a:rPr>
              <a:t>il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231900" indent="-228600">
              <a:lnSpc>
                <a:spcPct val="100000"/>
              </a:lnSpc>
              <a:spcBef>
                <a:spcPts val="5"/>
              </a:spcBef>
              <a:buSzPct val="90000"/>
              <a:buFont typeface="Arial"/>
              <a:buAutoNum type="arabicPeriod" startAt="3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Name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FXMLExample</a:t>
            </a:r>
            <a:r>
              <a:rPr dirty="0" sz="1000" spc="-1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Finish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265" marR="29972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project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basic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Hello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World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includes </a:t>
            </a:r>
            <a:r>
              <a:rPr dirty="0" sz="1000" spc="-10">
                <a:latin typeface="Palatino Linotype"/>
                <a:cs typeface="Palatino Linotype"/>
              </a:rPr>
              <a:t>three</a:t>
            </a:r>
            <a:r>
              <a:rPr dirty="0" sz="1000" spc="-5">
                <a:latin typeface="Palatino Linotype"/>
                <a:cs typeface="Palatino Linotype"/>
              </a:rPr>
              <a:t> files:</a:t>
            </a:r>
            <a:endParaRPr sz="1000">
              <a:latin typeface="Palatino Linotype"/>
              <a:cs typeface="Palatino Linotype"/>
            </a:endParaRPr>
          </a:p>
          <a:p>
            <a:pPr lvl="1" marL="1459865" marR="61594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459865" algn="l"/>
                <a:tab pos="1460500" algn="l"/>
              </a:tabLst>
            </a:pPr>
            <a:r>
              <a:rPr dirty="0" sz="1000" spc="-90" b="1">
                <a:latin typeface="Courier New"/>
                <a:cs typeface="Courier New"/>
              </a:rPr>
              <a:t>FXMLExample.java. </a:t>
            </a:r>
            <a:r>
              <a:rPr dirty="0" sz="1000" spc="-5">
                <a:latin typeface="Palatino Linotype"/>
                <a:cs typeface="Palatino Linotype"/>
              </a:rPr>
              <a:t>This file takes </a:t>
            </a:r>
            <a:r>
              <a:rPr dirty="0" sz="1000" spc="-10">
                <a:latin typeface="Palatino Linotype"/>
                <a:cs typeface="Palatino Linotype"/>
              </a:rPr>
              <a:t>care </a:t>
            </a:r>
            <a:r>
              <a:rPr dirty="0" sz="1000" spc="-5">
                <a:latin typeface="Palatino Linotype"/>
                <a:cs typeface="Palatino Linotype"/>
              </a:rPr>
              <a:t>of the standard Java code </a:t>
            </a:r>
            <a:r>
              <a:rPr dirty="0" sz="1000" spc="-10">
                <a:latin typeface="Palatino Linotype"/>
                <a:cs typeface="Palatino Linotype"/>
              </a:rPr>
              <a:t>required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 FXML application.</a:t>
            </a:r>
            <a:endParaRPr sz="1000">
              <a:latin typeface="Palatino Linotype"/>
              <a:cs typeface="Palatino Linotype"/>
            </a:endParaRPr>
          </a:p>
          <a:p>
            <a:pPr lvl="1" marL="1459865" marR="635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459865" algn="l"/>
                <a:tab pos="1460500" algn="l"/>
              </a:tabLst>
            </a:pPr>
            <a:r>
              <a:rPr dirty="0" sz="1000" spc="-90" b="1">
                <a:latin typeface="Courier New"/>
                <a:cs typeface="Courier New"/>
              </a:rPr>
              <a:t>FXMLDocument.fxml.</a:t>
            </a:r>
            <a:r>
              <a:rPr dirty="0" sz="1000" spc="-350" b="1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define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interface.</a:t>
            </a:r>
            <a:endParaRPr sz="1000">
              <a:latin typeface="Palatino Linotype"/>
              <a:cs typeface="Palatino Linotype"/>
            </a:endParaRPr>
          </a:p>
          <a:p>
            <a:pPr lvl="1" marL="1460500" marR="233045" indent="-229235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459865" algn="l"/>
                <a:tab pos="1460500" algn="l"/>
              </a:tabLst>
            </a:pPr>
            <a:r>
              <a:rPr dirty="0" sz="1000" spc="-90" b="1">
                <a:latin typeface="Courier New"/>
                <a:cs typeface="Courier New"/>
              </a:rPr>
              <a:t>FXMLDocumentController.java.</a:t>
            </a:r>
            <a:r>
              <a:rPr dirty="0" sz="1000" spc="-340" b="1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controller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handling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mouse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keyboard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input.</a:t>
            </a:r>
            <a:endParaRPr sz="1000">
              <a:latin typeface="Palatino Linotype"/>
              <a:cs typeface="Palatino Linotype"/>
            </a:endParaRPr>
          </a:p>
          <a:p>
            <a:pPr marL="1231265" marR="8064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4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Rename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FXMLDocumentController.java</a:t>
            </a:r>
            <a:r>
              <a:rPr dirty="0" sz="1000" spc="-32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Palatino Linotype"/>
                <a:cs typeface="Palatino Linotype"/>
              </a:rPr>
              <a:t>F</a:t>
            </a:r>
            <a:r>
              <a:rPr dirty="0" sz="1000" spc="-85">
                <a:latin typeface="Courier New"/>
                <a:cs typeface="Courier New"/>
              </a:rPr>
              <a:t>XMLExampleController.java</a:t>
            </a:r>
            <a:r>
              <a:rPr dirty="0" sz="1000" spc="-32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 is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-5">
                <a:latin typeface="Palatino Linotype"/>
                <a:cs typeface="Palatino Linotype"/>
              </a:rPr>
              <a:t> meaningful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this application.</a:t>
            </a:r>
            <a:endParaRPr sz="1000">
              <a:latin typeface="Palatino Linotype"/>
              <a:cs typeface="Palatino Linotype"/>
            </a:endParaRPr>
          </a:p>
          <a:p>
            <a:pPr marL="1459865" marR="36893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Projects </a:t>
            </a:r>
            <a:r>
              <a:rPr dirty="0" sz="1000" spc="-20">
                <a:latin typeface="Palatino Linotype"/>
                <a:cs typeface="Palatino Linotype"/>
              </a:rPr>
              <a:t>window,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right-click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FXMLDocumentController.java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 </a:t>
            </a:r>
            <a:r>
              <a:rPr dirty="0" sz="1000" spc="-5" b="1">
                <a:latin typeface="Palatino Linotype"/>
                <a:cs typeface="Palatino Linotype"/>
              </a:rPr>
              <a:t>Refactor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Rename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4605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Enter </a:t>
            </a:r>
            <a:r>
              <a:rPr dirty="0" sz="1000" spc="-5" b="1">
                <a:latin typeface="Palatino Linotype"/>
                <a:cs typeface="Palatino Linotype"/>
              </a:rPr>
              <a:t>FXMLExampleController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Refactor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5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Rename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FXMLDocument.fxml</a:t>
            </a:r>
            <a:r>
              <a:rPr dirty="0" sz="1000" spc="-33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fxml_example.fxml.</a:t>
            </a:r>
            <a:endParaRPr sz="1000">
              <a:latin typeface="Courier New"/>
              <a:cs typeface="Courier New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Right-click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FXMLDocument.fxml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Rename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Enter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fxml_example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 </a:t>
            </a:r>
            <a:r>
              <a:rPr dirty="0" sz="1000" spc="-5" b="1">
                <a:latin typeface="Palatino Linotype"/>
                <a:cs typeface="Palatino Linotype"/>
              </a:rPr>
              <a:t>OK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180" b="1">
                <a:latin typeface="Arial"/>
                <a:cs typeface="Arial"/>
              </a:rPr>
              <a:t>Lo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195" b="1">
                <a:latin typeface="Arial"/>
                <a:cs typeface="Arial"/>
              </a:rPr>
              <a:t>X</a:t>
            </a:r>
            <a:r>
              <a:rPr dirty="0" sz="1600" spc="-245" b="1">
                <a:latin typeface="Arial"/>
                <a:cs typeface="Arial"/>
              </a:rPr>
              <a:t>M</a:t>
            </a:r>
            <a:r>
              <a:rPr dirty="0" sz="1600" spc="-5" b="1">
                <a:latin typeface="Arial"/>
                <a:cs typeface="Arial"/>
              </a:rPr>
              <a:t>L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180" b="1">
                <a:latin typeface="Arial"/>
                <a:cs typeface="Arial"/>
              </a:rPr>
              <a:t>ou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c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85" b="1">
                <a:latin typeface="Arial"/>
                <a:cs typeface="Arial"/>
              </a:rPr>
              <a:t>il</a:t>
            </a:r>
            <a:r>
              <a:rPr dirty="0" sz="1600" spc="-5" b="1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02665" marR="130810">
              <a:lnSpc>
                <a:spcPct val="100000"/>
              </a:lnSpc>
              <a:spcBef>
                <a:spcPts val="384"/>
              </a:spcBef>
            </a:pPr>
            <a:r>
              <a:rPr dirty="0" sz="1000" spc="-5">
                <a:latin typeface="Palatino Linotype"/>
                <a:cs typeface="Palatino Linotype"/>
              </a:rPr>
              <a:t>The first file you edit is the </a:t>
            </a:r>
            <a:r>
              <a:rPr dirty="0" sz="1000" spc="-90">
                <a:latin typeface="Courier New"/>
                <a:cs typeface="Courier New"/>
              </a:rPr>
              <a:t>FXMLExample.java </a:t>
            </a:r>
            <a:r>
              <a:rPr dirty="0" sz="1000" spc="-5">
                <a:latin typeface="Palatino Linotype"/>
                <a:cs typeface="Palatino Linotype"/>
              </a:rPr>
              <a:t>file. This file includes the code for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defining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 </a:t>
            </a:r>
            <a:r>
              <a:rPr dirty="0" sz="1000" spc="-5">
                <a:latin typeface="Palatino Linotype"/>
                <a:cs typeface="Palatino Linotype"/>
              </a:rPr>
              <a:t> specific to FXML, the file uses the </a:t>
            </a:r>
            <a:r>
              <a:rPr dirty="0" sz="1000" spc="-90">
                <a:latin typeface="Courier New"/>
                <a:cs typeface="Courier New"/>
              </a:rPr>
              <a:t>FXMLLoader </a:t>
            </a:r>
            <a:r>
              <a:rPr dirty="0" sz="1000" spc="-5">
                <a:latin typeface="Palatino Linotype"/>
                <a:cs typeface="Palatino Linotype"/>
              </a:rPr>
              <a:t>class, which is responsible for loading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 and returning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resulting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graph.</a:t>
            </a: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Make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changes 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bold 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6–1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2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6–1</a:t>
            </a:r>
            <a:r>
              <a:rPr dirty="0" sz="900" spc="59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FXMLExample.java</a:t>
            </a:r>
            <a:endParaRPr sz="900">
              <a:latin typeface="Arial"/>
              <a:cs typeface="Arial"/>
            </a:endParaRPr>
          </a:p>
          <a:p>
            <a:pPr marL="123825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@Override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pub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art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Stag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sta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row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Exc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ptio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414145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aren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roo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XMLL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ader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load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get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lass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).ge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Res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urce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"</a:t>
            </a:r>
            <a:r>
              <a:rPr dirty="0" sz="900" spc="-85" b="1">
                <a:latin typeface="Courier New"/>
                <a:cs typeface="Courier New"/>
              </a:rPr>
              <a:t>fxm</a:t>
            </a:r>
            <a:r>
              <a:rPr dirty="0" sz="900" spc="-75" b="1">
                <a:latin typeface="Courier New"/>
                <a:cs typeface="Courier New"/>
              </a:rPr>
              <a:t>l</a:t>
            </a:r>
            <a:r>
              <a:rPr dirty="0" sz="900" spc="-85" b="1">
                <a:latin typeface="Courier New"/>
                <a:cs typeface="Courier New"/>
              </a:rPr>
              <a:t>_ex</a:t>
            </a:r>
            <a:r>
              <a:rPr dirty="0" sz="900" spc="-75" b="1">
                <a:latin typeface="Courier New"/>
                <a:cs typeface="Courier New"/>
              </a:rPr>
              <a:t>a</a:t>
            </a:r>
            <a:r>
              <a:rPr dirty="0" sz="900" spc="-85" b="1">
                <a:latin typeface="Courier New"/>
                <a:cs typeface="Courier New"/>
              </a:rPr>
              <a:t>mple</a:t>
            </a:r>
            <a:r>
              <a:rPr dirty="0" sz="900" spc="-75" b="1">
                <a:latin typeface="Courier New"/>
                <a:cs typeface="Courier New"/>
              </a:rPr>
              <a:t>.</a:t>
            </a:r>
            <a:r>
              <a:rPr dirty="0" sz="900" spc="-85" b="1">
                <a:latin typeface="Courier New"/>
                <a:cs typeface="Courier New"/>
              </a:rPr>
              <a:t>fxml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));</a:t>
            </a:r>
            <a:endParaRPr sz="900">
              <a:latin typeface="Courier New"/>
              <a:cs typeface="Courier New"/>
            </a:endParaRPr>
          </a:p>
          <a:p>
            <a:pPr marL="1473835" marR="2028189">
              <a:lnSpc>
                <a:spcPct val="203300"/>
              </a:lnSpc>
              <a:spcBef>
                <a:spcPts val="10"/>
              </a:spcBef>
            </a:pPr>
            <a:r>
              <a:rPr dirty="0" sz="900" spc="-85">
                <a:latin typeface="Courier New"/>
                <a:cs typeface="Courier New"/>
              </a:rPr>
              <a:t>Scen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sce</a:t>
            </a:r>
            <a:r>
              <a:rPr dirty="0" sz="900" spc="-75">
                <a:latin typeface="Courier New"/>
                <a:cs typeface="Courier New"/>
              </a:rPr>
              <a:t>ne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cene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roo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75" b="1">
                <a:latin typeface="Courier New"/>
                <a:cs typeface="Courier New"/>
              </a:rPr>
              <a:t>,</a:t>
            </a:r>
            <a:r>
              <a:rPr dirty="0" sz="900" spc="-80" b="1">
                <a:latin typeface="Courier New"/>
                <a:cs typeface="Courier New"/>
              </a:rPr>
              <a:t> </a:t>
            </a:r>
            <a:r>
              <a:rPr dirty="0" sz="900" spc="-85" b="1">
                <a:latin typeface="Courier New"/>
                <a:cs typeface="Courier New"/>
              </a:rPr>
              <a:t>30</a:t>
            </a:r>
            <a:r>
              <a:rPr dirty="0" sz="900" spc="-75" b="1">
                <a:latin typeface="Courier New"/>
                <a:cs typeface="Courier New"/>
              </a:rPr>
              <a:t>0,</a:t>
            </a:r>
            <a:r>
              <a:rPr dirty="0" sz="900" spc="-85" b="1">
                <a:latin typeface="Courier New"/>
                <a:cs typeface="Courier New"/>
              </a:rPr>
              <a:t> </a:t>
            </a:r>
            <a:r>
              <a:rPr dirty="0" sz="900" spc="-85" b="1">
                <a:latin typeface="Courier New"/>
                <a:cs typeface="Courier New"/>
              </a:rPr>
              <a:t>275</a:t>
            </a:r>
            <a:r>
              <a:rPr dirty="0" sz="900" spc="-85">
                <a:latin typeface="Courier New"/>
                <a:cs typeface="Courier New"/>
              </a:rPr>
              <a:t>);  </a:t>
            </a:r>
            <a:r>
              <a:rPr dirty="0" sz="900" spc="-85" b="1">
                <a:latin typeface="Courier New"/>
                <a:cs typeface="Courier New"/>
              </a:rPr>
              <a:t>stag</a:t>
            </a:r>
            <a:r>
              <a:rPr dirty="0" sz="900" spc="-75" b="1">
                <a:latin typeface="Courier New"/>
                <a:cs typeface="Courier New"/>
              </a:rPr>
              <a:t>e</a:t>
            </a:r>
            <a:r>
              <a:rPr dirty="0" sz="900" spc="-85" b="1">
                <a:latin typeface="Courier New"/>
                <a:cs typeface="Courier New"/>
              </a:rPr>
              <a:t>.set</a:t>
            </a:r>
            <a:r>
              <a:rPr dirty="0" sz="900" spc="-75" b="1">
                <a:latin typeface="Courier New"/>
                <a:cs typeface="Courier New"/>
              </a:rPr>
              <a:t>T</a:t>
            </a:r>
            <a:r>
              <a:rPr dirty="0" sz="900" spc="-85" b="1">
                <a:latin typeface="Courier New"/>
                <a:cs typeface="Courier New"/>
              </a:rPr>
              <a:t>itl</a:t>
            </a:r>
            <a:r>
              <a:rPr dirty="0" sz="900" spc="-75" b="1">
                <a:latin typeface="Courier New"/>
                <a:cs typeface="Courier New"/>
              </a:rPr>
              <a:t>e</a:t>
            </a:r>
            <a:r>
              <a:rPr dirty="0" sz="900" spc="-85" b="1">
                <a:latin typeface="Courier New"/>
                <a:cs typeface="Courier New"/>
              </a:rPr>
              <a:t>("FX</a:t>
            </a:r>
            <a:r>
              <a:rPr dirty="0" sz="900" spc="-75" b="1">
                <a:latin typeface="Courier New"/>
                <a:cs typeface="Courier New"/>
              </a:rPr>
              <a:t>ML</a:t>
            </a:r>
            <a:r>
              <a:rPr dirty="0" sz="900" spc="-85" b="1">
                <a:latin typeface="Courier New"/>
                <a:cs typeface="Courier New"/>
              </a:rPr>
              <a:t> </a:t>
            </a:r>
            <a:r>
              <a:rPr dirty="0" sz="900" spc="-85" b="1">
                <a:latin typeface="Courier New"/>
                <a:cs typeface="Courier New"/>
              </a:rPr>
              <a:t>We</a:t>
            </a:r>
            <a:r>
              <a:rPr dirty="0" sz="900" spc="-75" b="1">
                <a:latin typeface="Courier New"/>
                <a:cs typeface="Courier New"/>
              </a:rPr>
              <a:t>l</a:t>
            </a:r>
            <a:r>
              <a:rPr dirty="0" sz="900" spc="-85" b="1">
                <a:latin typeface="Courier New"/>
                <a:cs typeface="Courier New"/>
              </a:rPr>
              <a:t>come</a:t>
            </a:r>
            <a:r>
              <a:rPr dirty="0" sz="900" spc="-75" b="1">
                <a:latin typeface="Courier New"/>
                <a:cs typeface="Courier New"/>
              </a:rPr>
              <a:t>"</a:t>
            </a:r>
            <a:r>
              <a:rPr dirty="0" sz="900" spc="-85" b="1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1473835" marR="3087370">
              <a:lnSpc>
                <a:spcPct val="101699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stage.setScene(scene); </a:t>
            </a:r>
            <a:r>
              <a:rPr dirty="0" sz="900" spc="-53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stage.show();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algn="just" marL="1003300" marR="12890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Palatino Linotype"/>
                <a:cs typeface="Palatino Linotype"/>
              </a:rPr>
              <a:t>A good practice is to set the height and width of the scene when you </a:t>
            </a:r>
            <a:r>
              <a:rPr dirty="0" sz="1000" spc="-10">
                <a:latin typeface="Palatino Linotype"/>
                <a:cs typeface="Palatino Linotype"/>
              </a:rPr>
              <a:t>create </a:t>
            </a:r>
            <a:r>
              <a:rPr dirty="0" sz="1000" spc="-5">
                <a:latin typeface="Palatino Linotype"/>
                <a:cs typeface="Palatino Linotype"/>
              </a:rPr>
              <a:t>it, in this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case 300 by 275; otherwise the scene defaults to the minimum size needed to display </a:t>
            </a:r>
            <a:r>
              <a:rPr dirty="0" sz="1000">
                <a:latin typeface="Palatino Linotype"/>
                <a:cs typeface="Palatino Linotype"/>
              </a:rPr>
              <a:t> its</a:t>
            </a:r>
            <a:r>
              <a:rPr dirty="0" sz="1000" spc="-5">
                <a:latin typeface="Palatino Linotype"/>
                <a:cs typeface="Palatino Linotype"/>
              </a:rPr>
              <a:t> contents.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135" b="1">
                <a:latin typeface="Arial"/>
                <a:cs typeface="Arial"/>
              </a:rPr>
              <a:t>Modify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95" b="1">
                <a:latin typeface="Arial"/>
                <a:cs typeface="Arial"/>
              </a:rPr>
              <a:t>the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35" b="1">
                <a:latin typeface="Arial"/>
                <a:cs typeface="Arial"/>
              </a:rPr>
              <a:t>Import</a:t>
            </a:r>
            <a:r>
              <a:rPr dirty="0" sz="1600" spc="-180" b="1">
                <a:latin typeface="Arial"/>
                <a:cs typeface="Arial"/>
              </a:rPr>
              <a:t> </a:t>
            </a:r>
            <a:r>
              <a:rPr dirty="0" sz="1600" spc="-145" b="1">
                <a:latin typeface="Arial"/>
                <a:cs typeface="Arial"/>
              </a:rPr>
              <a:t>Statements</a:t>
            </a:r>
            <a:endParaRPr sz="1600">
              <a:latin typeface="Arial"/>
              <a:cs typeface="Arial"/>
            </a:endParaRPr>
          </a:p>
          <a:p>
            <a:pPr marL="1002665" marR="508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Next, edit the </a:t>
            </a:r>
            <a:r>
              <a:rPr dirty="0" sz="1000" spc="-85">
                <a:latin typeface="Courier New"/>
                <a:cs typeface="Courier New"/>
              </a:rPr>
              <a:t>fxml_example.fxml </a:t>
            </a:r>
            <a:r>
              <a:rPr dirty="0" sz="1000" spc="-5">
                <a:latin typeface="Palatino Linotype"/>
                <a:cs typeface="Palatino Linotype"/>
              </a:rPr>
              <a:t>file. This file specifies the user interface that 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displayed when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 starts. The first task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modify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statements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 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looks like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Example 6–2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6-2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327913"/>
            <a:ext cx="5901690" cy="932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85">
                <a:latin typeface="Arial MT"/>
                <a:cs typeface="Arial MT"/>
              </a:rPr>
              <a:t>T</a:t>
            </a:r>
            <a:r>
              <a:rPr dirty="0" sz="950" spc="-110">
                <a:latin typeface="Arial MT"/>
                <a:cs typeface="Arial MT"/>
              </a:rPr>
              <a:t>e</a:t>
            </a:r>
            <a:r>
              <a:rPr dirty="0" sz="950" spc="-65">
                <a:latin typeface="Arial MT"/>
                <a:cs typeface="Arial MT"/>
              </a:rPr>
              <a:t>x</a:t>
            </a:r>
            <a:r>
              <a:rPr dirty="0" sz="950" spc="-5">
                <a:latin typeface="Arial MT"/>
                <a:cs typeface="Arial MT"/>
              </a:rPr>
              <a:t>t</a:t>
            </a:r>
            <a:r>
              <a:rPr dirty="0" sz="950" spc="-60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30">
                <a:latin typeface="Arial MT"/>
                <a:cs typeface="Arial MT"/>
              </a:rPr>
              <a:t>P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75">
                <a:latin typeface="Arial MT"/>
                <a:cs typeface="Arial MT"/>
              </a:rPr>
              <a:t>s</a:t>
            </a:r>
            <a:r>
              <a:rPr dirty="0" sz="950" spc="-95">
                <a:latin typeface="Arial MT"/>
                <a:cs typeface="Arial MT"/>
              </a:rPr>
              <a:t>s</a:t>
            </a:r>
            <a:r>
              <a:rPr dirty="0" sz="950" spc="-11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90">
                <a:latin typeface="Arial MT"/>
                <a:cs typeface="Arial MT"/>
              </a:rPr>
              <a:t>F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100266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 6–2</a:t>
            </a:r>
            <a:r>
              <a:rPr dirty="0" sz="900" spc="63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XML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Declaration</a:t>
            </a:r>
            <a:r>
              <a:rPr dirty="0" sz="900" spc="-5" b="1" i="1">
                <a:latin typeface="Arial"/>
                <a:cs typeface="Arial"/>
              </a:rPr>
              <a:t> and</a:t>
            </a:r>
            <a:r>
              <a:rPr dirty="0" sz="900" b="1" i="1">
                <a:latin typeface="Arial"/>
                <a:cs typeface="Arial"/>
              </a:rPr>
              <a:t> Import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Statements</a:t>
            </a:r>
            <a:endParaRPr sz="9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&lt;?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m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rsio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="1.</a:t>
            </a:r>
            <a:r>
              <a:rPr dirty="0" sz="900" spc="-75">
                <a:latin typeface="Courier New"/>
                <a:cs typeface="Courier New"/>
              </a:rPr>
              <a:t>0"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codi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g="U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F-8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?&gt;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</a:pPr>
            <a:r>
              <a:rPr dirty="0" sz="900" spc="-85" b="1">
                <a:latin typeface="Courier New"/>
                <a:cs typeface="Courier New"/>
              </a:rPr>
              <a:t>&lt;?</a:t>
            </a:r>
            <a:r>
              <a:rPr dirty="0" sz="900" spc="-75" b="1">
                <a:latin typeface="Courier New"/>
                <a:cs typeface="Courier New"/>
              </a:rPr>
              <a:t>i</a:t>
            </a:r>
            <a:r>
              <a:rPr dirty="0" sz="900" spc="-85" b="1">
                <a:latin typeface="Courier New"/>
                <a:cs typeface="Courier New"/>
              </a:rPr>
              <a:t>mpor</a:t>
            </a:r>
            <a:r>
              <a:rPr dirty="0" sz="900" spc="-75" b="1">
                <a:latin typeface="Courier New"/>
                <a:cs typeface="Courier New"/>
              </a:rPr>
              <a:t>t</a:t>
            </a:r>
            <a:r>
              <a:rPr dirty="0" sz="900" spc="-80" b="1">
                <a:latin typeface="Courier New"/>
                <a:cs typeface="Courier New"/>
              </a:rPr>
              <a:t> </a:t>
            </a:r>
            <a:r>
              <a:rPr dirty="0" sz="900" spc="-85" b="1">
                <a:latin typeface="Courier New"/>
                <a:cs typeface="Courier New"/>
              </a:rPr>
              <a:t>jav</a:t>
            </a:r>
            <a:r>
              <a:rPr dirty="0" sz="900" spc="-75" b="1">
                <a:latin typeface="Courier New"/>
                <a:cs typeface="Courier New"/>
              </a:rPr>
              <a:t>a</a:t>
            </a:r>
            <a:r>
              <a:rPr dirty="0" sz="900" spc="-85" b="1">
                <a:latin typeface="Courier New"/>
                <a:cs typeface="Courier New"/>
              </a:rPr>
              <a:t>.net</a:t>
            </a:r>
            <a:r>
              <a:rPr dirty="0" sz="900" spc="-75" b="1">
                <a:latin typeface="Courier New"/>
                <a:cs typeface="Courier New"/>
              </a:rPr>
              <a:t>.</a:t>
            </a:r>
            <a:r>
              <a:rPr dirty="0" sz="900" spc="-85" b="1">
                <a:latin typeface="Courier New"/>
                <a:cs typeface="Courier New"/>
              </a:rPr>
              <a:t>*?&gt;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5"/>
              </a:spcBef>
            </a:pPr>
            <a:r>
              <a:rPr dirty="0" sz="900" spc="-85" b="1">
                <a:latin typeface="Courier New"/>
                <a:cs typeface="Courier New"/>
              </a:rPr>
              <a:t>&lt;?</a:t>
            </a:r>
            <a:r>
              <a:rPr dirty="0" sz="900" spc="-75" b="1">
                <a:latin typeface="Courier New"/>
                <a:cs typeface="Courier New"/>
              </a:rPr>
              <a:t>i</a:t>
            </a:r>
            <a:r>
              <a:rPr dirty="0" sz="900" spc="-85" b="1">
                <a:latin typeface="Courier New"/>
                <a:cs typeface="Courier New"/>
              </a:rPr>
              <a:t>mpor</a:t>
            </a:r>
            <a:r>
              <a:rPr dirty="0" sz="900" spc="-75" b="1">
                <a:latin typeface="Courier New"/>
                <a:cs typeface="Courier New"/>
              </a:rPr>
              <a:t>t</a:t>
            </a:r>
            <a:r>
              <a:rPr dirty="0" sz="900" spc="-80" b="1">
                <a:latin typeface="Courier New"/>
                <a:cs typeface="Courier New"/>
              </a:rPr>
              <a:t> </a:t>
            </a:r>
            <a:r>
              <a:rPr dirty="0" sz="900" spc="-85" b="1">
                <a:latin typeface="Courier New"/>
                <a:cs typeface="Courier New"/>
              </a:rPr>
              <a:t>jav</a:t>
            </a:r>
            <a:r>
              <a:rPr dirty="0" sz="900" spc="-75" b="1">
                <a:latin typeface="Courier New"/>
                <a:cs typeface="Courier New"/>
              </a:rPr>
              <a:t>a</a:t>
            </a:r>
            <a:r>
              <a:rPr dirty="0" sz="900" spc="-85" b="1">
                <a:latin typeface="Courier New"/>
                <a:cs typeface="Courier New"/>
              </a:rPr>
              <a:t>fx.g</a:t>
            </a:r>
            <a:r>
              <a:rPr dirty="0" sz="900" spc="-75" b="1">
                <a:latin typeface="Courier New"/>
                <a:cs typeface="Courier New"/>
              </a:rPr>
              <a:t>e</a:t>
            </a:r>
            <a:r>
              <a:rPr dirty="0" sz="900" spc="-85" b="1">
                <a:latin typeface="Courier New"/>
                <a:cs typeface="Courier New"/>
              </a:rPr>
              <a:t>ome</a:t>
            </a:r>
            <a:r>
              <a:rPr dirty="0" sz="900" spc="-75" b="1">
                <a:latin typeface="Courier New"/>
                <a:cs typeface="Courier New"/>
              </a:rPr>
              <a:t>t</a:t>
            </a:r>
            <a:r>
              <a:rPr dirty="0" sz="900" spc="-85" b="1">
                <a:latin typeface="Courier New"/>
                <a:cs typeface="Courier New"/>
              </a:rPr>
              <a:t>ry.*</a:t>
            </a:r>
            <a:r>
              <a:rPr dirty="0" sz="900" spc="-75" b="1">
                <a:latin typeface="Courier New"/>
                <a:cs typeface="Courier New"/>
              </a:rPr>
              <a:t>?&gt;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15"/>
              </a:spcBef>
            </a:pPr>
            <a:r>
              <a:rPr dirty="0" sz="900" spc="-85" b="1">
                <a:latin typeface="Courier New"/>
                <a:cs typeface="Courier New"/>
              </a:rPr>
              <a:t>&lt;?</a:t>
            </a:r>
            <a:r>
              <a:rPr dirty="0" sz="900" spc="-75" b="1">
                <a:latin typeface="Courier New"/>
                <a:cs typeface="Courier New"/>
              </a:rPr>
              <a:t>i</a:t>
            </a:r>
            <a:r>
              <a:rPr dirty="0" sz="900" spc="-85" b="1">
                <a:latin typeface="Courier New"/>
                <a:cs typeface="Courier New"/>
              </a:rPr>
              <a:t>mpor</a:t>
            </a:r>
            <a:r>
              <a:rPr dirty="0" sz="900" spc="-75" b="1">
                <a:latin typeface="Courier New"/>
                <a:cs typeface="Courier New"/>
              </a:rPr>
              <a:t>t</a:t>
            </a:r>
            <a:r>
              <a:rPr dirty="0" sz="900" spc="-80" b="1">
                <a:latin typeface="Courier New"/>
                <a:cs typeface="Courier New"/>
              </a:rPr>
              <a:t> </a:t>
            </a:r>
            <a:r>
              <a:rPr dirty="0" sz="900" spc="-85" b="1">
                <a:latin typeface="Courier New"/>
                <a:cs typeface="Courier New"/>
              </a:rPr>
              <a:t>jav</a:t>
            </a:r>
            <a:r>
              <a:rPr dirty="0" sz="900" spc="-75" b="1">
                <a:latin typeface="Courier New"/>
                <a:cs typeface="Courier New"/>
              </a:rPr>
              <a:t>a</a:t>
            </a:r>
            <a:r>
              <a:rPr dirty="0" sz="900" spc="-85" b="1">
                <a:latin typeface="Courier New"/>
                <a:cs typeface="Courier New"/>
              </a:rPr>
              <a:t>fx.s</a:t>
            </a:r>
            <a:r>
              <a:rPr dirty="0" sz="900" spc="-75" b="1">
                <a:latin typeface="Courier New"/>
                <a:cs typeface="Courier New"/>
              </a:rPr>
              <a:t>c</a:t>
            </a:r>
            <a:r>
              <a:rPr dirty="0" sz="900" spc="-85" b="1">
                <a:latin typeface="Courier New"/>
                <a:cs typeface="Courier New"/>
              </a:rPr>
              <a:t>ene</a:t>
            </a:r>
            <a:r>
              <a:rPr dirty="0" sz="900" spc="-75" b="1">
                <a:latin typeface="Courier New"/>
                <a:cs typeface="Courier New"/>
              </a:rPr>
              <a:t>.</a:t>
            </a:r>
            <a:r>
              <a:rPr dirty="0" sz="900" spc="-85" b="1">
                <a:latin typeface="Courier New"/>
                <a:cs typeface="Courier New"/>
              </a:rPr>
              <a:t>cont</a:t>
            </a:r>
            <a:r>
              <a:rPr dirty="0" sz="900" spc="-75" b="1">
                <a:latin typeface="Courier New"/>
                <a:cs typeface="Courier New"/>
              </a:rPr>
              <a:t>r</a:t>
            </a:r>
            <a:r>
              <a:rPr dirty="0" sz="900" spc="-85" b="1">
                <a:latin typeface="Courier New"/>
                <a:cs typeface="Courier New"/>
              </a:rPr>
              <a:t>ol.*</a:t>
            </a:r>
            <a:r>
              <a:rPr dirty="0" sz="900" spc="-75" b="1">
                <a:latin typeface="Courier New"/>
                <a:cs typeface="Courier New"/>
              </a:rPr>
              <a:t>?&gt;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0"/>
              </a:spcBef>
            </a:pPr>
            <a:r>
              <a:rPr dirty="0" sz="900" spc="-80" b="1">
                <a:latin typeface="Courier New"/>
                <a:cs typeface="Courier New"/>
              </a:rPr>
              <a:t>&lt;?import</a:t>
            </a:r>
            <a:r>
              <a:rPr dirty="0" sz="900" spc="-75" b="1">
                <a:latin typeface="Courier New"/>
                <a:cs typeface="Courier New"/>
              </a:rPr>
              <a:t> </a:t>
            </a:r>
            <a:r>
              <a:rPr dirty="0" sz="900" spc="-85" b="1">
                <a:latin typeface="Courier New"/>
                <a:cs typeface="Courier New"/>
              </a:rPr>
              <a:t>javafx.scene.layout.*?&gt;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5"/>
              </a:spcBef>
            </a:pPr>
            <a:r>
              <a:rPr dirty="0" sz="900" spc="-80" b="1">
                <a:latin typeface="Courier New"/>
                <a:cs typeface="Courier New"/>
              </a:rPr>
              <a:t>&lt;?import </a:t>
            </a:r>
            <a:r>
              <a:rPr dirty="0" sz="900" spc="-85" b="1">
                <a:latin typeface="Courier New"/>
                <a:cs typeface="Courier New"/>
              </a:rPr>
              <a:t>javafx.scene.text.*?&gt;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16065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fully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qualified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(including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name),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they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statement,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6–2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prefer,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 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specific import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statements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refer</a:t>
            </a:r>
            <a:r>
              <a:rPr dirty="0" sz="1000" spc="-5">
                <a:latin typeface="Palatino Linotype"/>
                <a:cs typeface="Palatino Linotype"/>
              </a:rPr>
              <a:t> to classes.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ea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d</a:t>
            </a:r>
            <a:r>
              <a:rPr dirty="0" sz="1600" spc="-229" b="1">
                <a:latin typeface="Arial"/>
                <a:cs typeface="Arial"/>
              </a:rPr>
              <a:t>P</a:t>
            </a:r>
            <a:r>
              <a:rPr dirty="0" sz="1600" spc="-170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L</a:t>
            </a:r>
            <a:r>
              <a:rPr dirty="0" sz="1600" spc="-195" b="1">
                <a:latin typeface="Arial"/>
                <a:cs typeface="Arial"/>
              </a:rPr>
              <a:t>a</a:t>
            </a:r>
            <a:r>
              <a:rPr dirty="0" sz="1600" spc="-200" b="1">
                <a:latin typeface="Arial"/>
                <a:cs typeface="Arial"/>
              </a:rPr>
              <a:t>y</a:t>
            </a:r>
            <a:r>
              <a:rPr dirty="0" sz="1600" spc="-180" b="1">
                <a:latin typeface="Arial"/>
                <a:cs typeface="Arial"/>
              </a:rPr>
              <a:t>ou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2665" marR="18415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The Hello </a:t>
            </a:r>
            <a:r>
              <a:rPr dirty="0" sz="1000" spc="-25">
                <a:latin typeface="Palatino Linotype"/>
                <a:cs typeface="Palatino Linotype"/>
              </a:rPr>
              <a:t>World </a:t>
            </a:r>
            <a:r>
              <a:rPr dirty="0" sz="1000" spc="-5">
                <a:latin typeface="Palatino Linotype"/>
                <a:cs typeface="Palatino Linotype"/>
              </a:rPr>
              <a:t>application generated by NetBeans uses an </a:t>
            </a:r>
            <a:r>
              <a:rPr dirty="0" sz="1000" spc="-90">
                <a:latin typeface="Courier New"/>
                <a:cs typeface="Courier New"/>
              </a:rPr>
              <a:t>AnchorPane </a:t>
            </a:r>
            <a:r>
              <a:rPr dirty="0" sz="1000" spc="-5">
                <a:latin typeface="Palatino Linotype"/>
                <a:cs typeface="Palatino Linotype"/>
              </a:rPr>
              <a:t>layout. For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login form, you will use a </a:t>
            </a:r>
            <a:r>
              <a:rPr dirty="0" sz="1000" spc="-85">
                <a:latin typeface="Courier New"/>
                <a:cs typeface="Courier New"/>
              </a:rPr>
              <a:t>GridPane </a:t>
            </a:r>
            <a:r>
              <a:rPr dirty="0" sz="1000" spc="-5">
                <a:latin typeface="Palatino Linotype"/>
                <a:cs typeface="Palatino Linotype"/>
              </a:rPr>
              <a:t>layout because it enables you to </a:t>
            </a:r>
            <a:r>
              <a:rPr dirty="0" sz="1000" spc="-10">
                <a:latin typeface="Palatino Linotype"/>
                <a:cs typeface="Palatino Linotype"/>
              </a:rPr>
              <a:t>create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flexible grid of </a:t>
            </a:r>
            <a:r>
              <a:rPr dirty="0" sz="1000" spc="-10">
                <a:latin typeface="Palatino Linotype"/>
                <a:cs typeface="Palatino Linotype"/>
              </a:rPr>
              <a:t>rows</a:t>
            </a:r>
            <a:r>
              <a:rPr dirty="0" sz="1000" spc="-5">
                <a:latin typeface="Palatino Linotype"/>
                <a:cs typeface="Palatino Linotype"/>
              </a:rPr>
              <a:t> and columns in which to lay 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controls.</a:t>
            </a:r>
            <a:endParaRPr sz="1000">
              <a:latin typeface="Palatino Linotype"/>
              <a:cs typeface="Palatino Linotype"/>
            </a:endParaRPr>
          </a:p>
          <a:p>
            <a:pPr marL="10026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Remove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AnchorPane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children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replace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GridPane</a:t>
            </a:r>
            <a:endParaRPr sz="10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 spc="-1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6–3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6–3</a:t>
            </a:r>
            <a:r>
              <a:rPr dirty="0" sz="900" spc="62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GridPane </a:t>
            </a:r>
            <a:r>
              <a:rPr dirty="0" sz="900" spc="-15" b="1" i="1">
                <a:latin typeface="Arial"/>
                <a:cs typeface="Arial"/>
              </a:rPr>
              <a:t>Layout</a:t>
            </a:r>
            <a:endParaRPr sz="900">
              <a:latin typeface="Arial"/>
              <a:cs typeface="Arial"/>
            </a:endParaRPr>
          </a:p>
          <a:p>
            <a:pPr marL="1238250" marR="360045" indent="-235585">
              <a:lnSpc>
                <a:spcPct val="101699"/>
              </a:lnSpc>
              <a:spcBef>
                <a:spcPts val="405"/>
              </a:spcBef>
            </a:pPr>
            <a:r>
              <a:rPr dirty="0" sz="900" spc="-85">
                <a:latin typeface="Courier New"/>
                <a:cs typeface="Courier New"/>
              </a:rPr>
              <a:t>&lt;G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idPa</a:t>
            </a:r>
            <a:r>
              <a:rPr dirty="0" sz="900" spc="-75">
                <a:latin typeface="Courier New"/>
                <a:cs typeface="Courier New"/>
              </a:rPr>
              <a:t>ne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fx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cont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oll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r="f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mlex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mpl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.FXM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Exam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leCo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tro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ler"  xml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s:fx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  <a:hlinkClick r:id="rId3"/>
              </a:rPr>
              <a:t>"htt</a:t>
            </a:r>
            <a:r>
              <a:rPr dirty="0" sz="900" spc="-75">
                <a:latin typeface="Courier New"/>
                <a:cs typeface="Courier New"/>
                <a:hlinkClick r:id="rId3"/>
              </a:rPr>
              <a:t>p</a:t>
            </a:r>
            <a:r>
              <a:rPr dirty="0" sz="900" spc="-85">
                <a:latin typeface="Courier New"/>
                <a:cs typeface="Courier New"/>
                <a:hlinkClick r:id="rId3"/>
              </a:rPr>
              <a:t>://</a:t>
            </a:r>
            <a:r>
              <a:rPr dirty="0" sz="900" spc="-75">
                <a:latin typeface="Courier New"/>
                <a:cs typeface="Courier New"/>
                <a:hlinkClick r:id="rId3"/>
              </a:rPr>
              <a:t>j</a:t>
            </a:r>
            <a:r>
              <a:rPr dirty="0" sz="900" spc="-85">
                <a:latin typeface="Courier New"/>
                <a:cs typeface="Courier New"/>
                <a:hlinkClick r:id="rId3"/>
              </a:rPr>
              <a:t>avaf</a:t>
            </a:r>
            <a:r>
              <a:rPr dirty="0" sz="900" spc="-75">
                <a:latin typeface="Courier New"/>
                <a:cs typeface="Courier New"/>
                <a:hlinkClick r:id="rId3"/>
              </a:rPr>
              <a:t>x</a:t>
            </a:r>
            <a:r>
              <a:rPr dirty="0" sz="900" spc="-85">
                <a:latin typeface="Courier New"/>
                <a:cs typeface="Courier New"/>
                <a:hlinkClick r:id="rId3"/>
              </a:rPr>
              <a:t>.com</a:t>
            </a:r>
            <a:r>
              <a:rPr dirty="0" sz="900" spc="-75">
                <a:latin typeface="Courier New"/>
                <a:cs typeface="Courier New"/>
                <a:hlinkClick r:id="rId3"/>
              </a:rPr>
              <a:t>/</a:t>
            </a:r>
            <a:r>
              <a:rPr dirty="0" sz="900" spc="-85">
                <a:latin typeface="Courier New"/>
                <a:cs typeface="Courier New"/>
                <a:hlinkClick r:id="rId3"/>
              </a:rPr>
              <a:t>fxm</a:t>
            </a:r>
            <a:r>
              <a:rPr dirty="0" sz="900" spc="-75">
                <a:latin typeface="Courier New"/>
                <a:cs typeface="Courier New"/>
                <a:hlinkClick r:id="rId3"/>
              </a:rPr>
              <a:t>l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al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gnme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t="c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nte</a:t>
            </a:r>
            <a:r>
              <a:rPr dirty="0" sz="900" spc="-75">
                <a:latin typeface="Courier New"/>
                <a:cs typeface="Courier New"/>
              </a:rPr>
              <a:t>r"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hg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p="1</a:t>
            </a:r>
            <a:r>
              <a:rPr dirty="0" sz="900" spc="-75">
                <a:latin typeface="Courier New"/>
                <a:cs typeface="Courier New"/>
              </a:rPr>
              <a:t>0"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ap="</a:t>
            </a:r>
            <a:r>
              <a:rPr dirty="0" sz="900" spc="-75">
                <a:latin typeface="Courier New"/>
                <a:cs typeface="Courier New"/>
              </a:rPr>
              <a:t>1</a:t>
            </a:r>
            <a:r>
              <a:rPr dirty="0" sz="900" spc="-85">
                <a:latin typeface="Courier New"/>
                <a:cs typeface="Courier New"/>
              </a:rPr>
              <a:t>0"&gt;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&lt;p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ddin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&gt;&lt;In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et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op=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25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ight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"25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bot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om="</a:t>
            </a:r>
            <a:r>
              <a:rPr dirty="0" sz="900" spc="-75">
                <a:latin typeface="Courier New"/>
                <a:cs typeface="Courier New"/>
              </a:rPr>
              <a:t>1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ft=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25"/</a:t>
            </a:r>
            <a:r>
              <a:rPr dirty="0" sz="900" spc="-75">
                <a:latin typeface="Courier New"/>
                <a:cs typeface="Courier New"/>
              </a:rPr>
              <a:t>&gt;</a:t>
            </a:r>
            <a:r>
              <a:rPr dirty="0" sz="900" spc="-85">
                <a:latin typeface="Courier New"/>
                <a:cs typeface="Courier New"/>
              </a:rPr>
              <a:t>&lt;/pa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din</a:t>
            </a:r>
            <a:r>
              <a:rPr dirty="0" sz="900" spc="-75">
                <a:latin typeface="Courier New"/>
                <a:cs typeface="Courier New"/>
              </a:rPr>
              <a:t>g&gt;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</a:pPr>
            <a:r>
              <a:rPr dirty="0" sz="900" spc="-85">
                <a:latin typeface="Courier New"/>
                <a:cs typeface="Courier New"/>
              </a:rPr>
              <a:t>&lt;/GridPane&gt;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002665" marR="44450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application,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GridPane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element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such has two attributes. The </a:t>
            </a:r>
            <a:r>
              <a:rPr dirty="0" sz="1000" spc="-85">
                <a:latin typeface="Courier New"/>
                <a:cs typeface="Courier New"/>
              </a:rPr>
              <a:t>fx:controller </a:t>
            </a:r>
            <a:r>
              <a:rPr dirty="0" sz="1000" spc="-5">
                <a:latin typeface="Palatino Linotype"/>
                <a:cs typeface="Palatino Linotype"/>
              </a:rPr>
              <a:t>attribute is </a:t>
            </a:r>
            <a:r>
              <a:rPr dirty="0" sz="1000" spc="-10">
                <a:latin typeface="Palatino Linotype"/>
                <a:cs typeface="Palatino Linotype"/>
              </a:rPr>
              <a:t>required </a:t>
            </a:r>
            <a:r>
              <a:rPr dirty="0" sz="1000" spc="-5">
                <a:latin typeface="Palatino Linotype"/>
                <a:cs typeface="Palatino Linotype"/>
              </a:rPr>
              <a:t>when you specify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controller-based event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handlers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markup.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xmlns:fx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attribute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always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10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qui</a:t>
            </a:r>
            <a:r>
              <a:rPr dirty="0" sz="1000" spc="-30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specifies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fx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n</a:t>
            </a:r>
            <a:r>
              <a:rPr dirty="0" sz="1000">
                <a:latin typeface="Palatino Linotype"/>
                <a:cs typeface="Palatino Linotype"/>
              </a:rPr>
              <a:t>a</a:t>
            </a:r>
            <a:r>
              <a:rPr dirty="0" sz="1000" spc="-5">
                <a:latin typeface="Palatino Linotype"/>
                <a:cs typeface="Palatino Linotype"/>
              </a:rPr>
              <a:t>m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 spc="-10">
                <a:latin typeface="Palatino Linotype"/>
                <a:cs typeface="Palatino Linotype"/>
              </a:rPr>
              <a:t>s</a:t>
            </a:r>
            <a:r>
              <a:rPr dirty="0" sz="1000" spc="-5">
                <a:latin typeface="Palatino Linotype"/>
                <a:cs typeface="Palatino Linotype"/>
              </a:rPr>
              <a:t>p</a:t>
            </a:r>
            <a:r>
              <a:rPr dirty="0" sz="1000">
                <a:latin typeface="Palatino Linotype"/>
                <a:cs typeface="Palatino Linotype"/>
              </a:rPr>
              <a:t>a</a:t>
            </a:r>
            <a:r>
              <a:rPr dirty="0" sz="1000" spc="-5">
                <a:latin typeface="Palatino Linotype"/>
                <a:cs typeface="Palatino Linotype"/>
              </a:rPr>
              <a:t>c</a:t>
            </a:r>
            <a:r>
              <a:rPr dirty="0" sz="1000" spc="-10">
                <a:latin typeface="Palatino Linotype"/>
                <a:cs typeface="Palatino Linotype"/>
              </a:rPr>
              <a:t>e.</a:t>
            </a:r>
            <a:endParaRPr sz="1000">
              <a:latin typeface="Palatino Linotype"/>
              <a:cs typeface="Palatino Linotype"/>
            </a:endParaRPr>
          </a:p>
          <a:p>
            <a:pPr marL="1002665" marR="10858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remainder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alignment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spacing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alignment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property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default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position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left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 to the </a:t>
            </a:r>
            <a:r>
              <a:rPr dirty="0" sz="1000" spc="-15">
                <a:latin typeface="Palatino Linotype"/>
                <a:cs typeface="Palatino Linotype"/>
              </a:rPr>
              <a:t>center.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85">
                <a:latin typeface="Courier New"/>
                <a:cs typeface="Courier New"/>
              </a:rPr>
              <a:t>gap </a:t>
            </a:r>
            <a:r>
              <a:rPr dirty="0" sz="1000" spc="-5">
                <a:latin typeface="Palatino Linotype"/>
                <a:cs typeface="Palatino Linotype"/>
              </a:rPr>
              <a:t>properties manage the spacing between the </a:t>
            </a:r>
            <a:r>
              <a:rPr dirty="0" sz="1000" spc="-10">
                <a:latin typeface="Palatino Linotype"/>
                <a:cs typeface="Palatino Linotype"/>
              </a:rPr>
              <a:t>rows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columns, while the </a:t>
            </a:r>
            <a:r>
              <a:rPr dirty="0" sz="1000" spc="-90">
                <a:latin typeface="Courier New"/>
                <a:cs typeface="Courier New"/>
              </a:rPr>
              <a:t>padding </a:t>
            </a:r>
            <a:r>
              <a:rPr dirty="0" sz="1000" spc="-10">
                <a:latin typeface="Palatino Linotype"/>
                <a:cs typeface="Palatino Linotype"/>
              </a:rPr>
              <a:t>property </a:t>
            </a:r>
            <a:r>
              <a:rPr dirty="0" sz="1000" spc="-5">
                <a:latin typeface="Palatino Linotype"/>
                <a:cs typeface="Palatino Linotype"/>
              </a:rPr>
              <a:t>manages the space </a:t>
            </a:r>
            <a:r>
              <a:rPr dirty="0" sz="1000" spc="-10">
                <a:latin typeface="Palatino Linotype"/>
                <a:cs typeface="Palatino Linotype"/>
              </a:rPr>
              <a:t>around </a:t>
            </a:r>
            <a:r>
              <a:rPr dirty="0" sz="1000" spc="-5">
                <a:latin typeface="Palatino Linotype"/>
                <a:cs typeface="Palatino Linotype"/>
              </a:rPr>
              <a:t>the edges of the grid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pane.</a:t>
            </a:r>
            <a:endParaRPr sz="1000">
              <a:latin typeface="Palatino Linotype"/>
              <a:cs typeface="Palatino Linotype"/>
            </a:endParaRPr>
          </a:p>
          <a:p>
            <a:pPr marL="1002665" marR="4381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As the window is resized, the nodes within the grid pane </a:t>
            </a:r>
            <a:r>
              <a:rPr dirty="0" sz="1000" spc="-10">
                <a:latin typeface="Palatino Linotype"/>
                <a:cs typeface="Palatino Linotype"/>
              </a:rPr>
              <a:t>are resized according </a:t>
            </a:r>
            <a:r>
              <a:rPr dirty="0" sz="1000" spc="-5">
                <a:latin typeface="Palatino Linotype"/>
                <a:cs typeface="Palatino Linotype"/>
              </a:rPr>
              <a:t>to their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constraints.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example,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remains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center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shrink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window.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padding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properties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ensure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there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padding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around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window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smaller.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65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x</a:t>
            </a:r>
            <a:r>
              <a:rPr dirty="0" sz="1600" spc="-5" b="1">
                <a:latin typeface="Arial"/>
                <a:cs typeface="Arial"/>
              </a:rPr>
              <a:t>t</a:t>
            </a:r>
            <a:r>
              <a:rPr dirty="0" sz="1600" spc="-175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P</a:t>
            </a:r>
            <a:r>
              <a:rPr dirty="0" sz="1600" spc="-170" b="1">
                <a:latin typeface="Arial"/>
                <a:cs typeface="Arial"/>
              </a:rPr>
              <a:t>a</a:t>
            </a:r>
            <a:r>
              <a:rPr dirty="0" sz="1600" spc="-165" b="1">
                <a:latin typeface="Arial"/>
                <a:cs typeface="Arial"/>
              </a:rPr>
              <a:t>s</a:t>
            </a:r>
            <a:r>
              <a:rPr dirty="0" sz="1600" spc="-185" b="1">
                <a:latin typeface="Arial"/>
                <a:cs typeface="Arial"/>
              </a:rPr>
              <a:t>s</a:t>
            </a:r>
            <a:r>
              <a:rPr dirty="0" sz="1600" spc="-254" b="1">
                <a:latin typeface="Arial"/>
                <a:cs typeface="Arial"/>
              </a:rPr>
              <a:t>w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80" b="1">
                <a:latin typeface="Arial"/>
                <a:cs typeface="Arial"/>
              </a:rPr>
              <a:t>F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180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003300" marR="7747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Looking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6–1</a:t>
            </a:r>
            <a:r>
              <a:rPr dirty="0" sz="1000" spc="-5">
                <a:latin typeface="Palatino Linotype"/>
                <a:cs typeface="Palatino Linotype"/>
              </a:rPr>
              <a:t>, 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requires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title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“Welcome”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password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fields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gathering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user.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6–4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GridPane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must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placed above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1000" spc="-85">
                <a:latin typeface="Courier New"/>
                <a:cs typeface="Courier New"/>
              </a:rPr>
              <a:t>&lt;/Gr</a:t>
            </a:r>
            <a:r>
              <a:rPr dirty="0" sz="1000" spc="-95">
                <a:latin typeface="Courier New"/>
                <a:cs typeface="Courier New"/>
              </a:rPr>
              <a:t>i</a:t>
            </a:r>
            <a:r>
              <a:rPr dirty="0" sz="1000" spc="-85">
                <a:latin typeface="Courier New"/>
                <a:cs typeface="Courier New"/>
              </a:rPr>
              <a:t>dPane&gt;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</a:t>
            </a:r>
            <a:r>
              <a:rPr dirty="0" sz="1000" spc="-10">
                <a:latin typeface="Palatino Linotype"/>
                <a:cs typeface="Palatino Linotype"/>
              </a:rPr>
              <a:t>t</a:t>
            </a:r>
            <a:r>
              <a:rPr dirty="0" sz="1000" spc="-5">
                <a:latin typeface="Palatino Linotype"/>
                <a:cs typeface="Palatino Linotype"/>
              </a:rPr>
              <a:t>atement.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 6–4</a:t>
            </a:r>
            <a:r>
              <a:rPr dirty="0" sz="900" spc="645" b="1" i="1">
                <a:latin typeface="Arial"/>
                <a:cs typeface="Arial"/>
              </a:rPr>
              <a:t> </a:t>
            </a:r>
            <a:r>
              <a:rPr dirty="0" sz="900" spc="-20" b="1" i="1">
                <a:latin typeface="Arial"/>
                <a:cs typeface="Arial"/>
              </a:rPr>
              <a:t>Text,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Label,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TextField,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and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15" b="1" i="1">
                <a:latin typeface="Arial"/>
                <a:cs typeface="Arial"/>
              </a:rPr>
              <a:t>Password</a:t>
            </a:r>
            <a:r>
              <a:rPr dirty="0" sz="900" spc="-5" b="1" i="1">
                <a:latin typeface="Arial"/>
                <a:cs typeface="Arial"/>
              </a:rPr>
              <a:t> Field Controls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1061720">
              <a:lnSpc>
                <a:spcPct val="100000"/>
              </a:lnSpc>
            </a:pPr>
            <a:r>
              <a:rPr dirty="0" sz="900" spc="-85">
                <a:latin typeface="Courier New"/>
                <a:cs typeface="Courier New"/>
              </a:rPr>
              <a:t>&lt;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ex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ext=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Welc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me"</a:t>
            </a:r>
            <a:endParaRPr sz="900">
              <a:latin typeface="Courier New"/>
              <a:cs typeface="Courier New"/>
            </a:endParaRPr>
          </a:p>
          <a:p>
            <a:pPr marL="1473835">
              <a:lnSpc>
                <a:spcPct val="100000"/>
              </a:lnSpc>
              <a:spcBef>
                <a:spcPts val="20"/>
              </a:spcBef>
            </a:pPr>
            <a:r>
              <a:rPr dirty="0" sz="900" spc="-80">
                <a:latin typeface="Courier New"/>
                <a:cs typeface="Courier New"/>
              </a:rPr>
              <a:t>GridPane.columnIndex="0" </a:t>
            </a:r>
            <a:r>
              <a:rPr dirty="0" sz="900" spc="-85">
                <a:latin typeface="Courier New"/>
                <a:cs typeface="Courier New"/>
              </a:rPr>
              <a:t>GridPane.rowIndex="0"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algn="r" marR="13335">
              <a:lnSpc>
                <a:spcPct val="100000"/>
              </a:lnSpc>
            </a:pPr>
            <a:r>
              <a:rPr dirty="0" sz="900" spc="-5">
                <a:latin typeface="Arial MT"/>
                <a:cs typeface="Arial MT"/>
              </a:rPr>
              <a:t>Using FXML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to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Create a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User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Interface</a:t>
            </a:r>
            <a:r>
              <a:rPr dirty="0" sz="900" spc="63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6-3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0548" y="9493250"/>
            <a:ext cx="8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100" y="757835"/>
            <a:ext cx="5589270" cy="3810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000" spc="-5" b="1">
                <a:latin typeface="Palatino Linotype"/>
                <a:cs typeface="Palatino Linotype"/>
                <a:hlinkClick r:id="rId2" action="ppaction://hlinksldjump"/>
              </a:rPr>
              <a:t>Where</a:t>
            </a:r>
            <a:r>
              <a:rPr dirty="0" sz="1000" spc="35" b="1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" action="ppaction://hlinksldjump"/>
              </a:rPr>
              <a:t>to</a:t>
            </a:r>
            <a:r>
              <a:rPr dirty="0" sz="1000" spc="40" b="1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" action="ppaction://hlinksldjump"/>
              </a:rPr>
              <a:t>Go</a:t>
            </a:r>
            <a:r>
              <a:rPr dirty="0" sz="1000" spc="45" b="1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" action="ppaction://hlinksldjump"/>
              </a:rPr>
              <a:t>from</a:t>
            </a:r>
            <a:r>
              <a:rPr dirty="0" sz="1000" spc="40" b="1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 b="1">
                <a:latin typeface="Palatino Linotype"/>
                <a:cs typeface="Palatino Linotype"/>
                <a:hlinkClick r:id="rId2" action="ppaction://hlinksldjump"/>
              </a:rPr>
              <a:t>Here</a:t>
            </a:r>
            <a:r>
              <a:rPr dirty="0" sz="1000" spc="-120" b="1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</a:t>
            </a:r>
            <a:r>
              <a:rPr dirty="0" sz="1000" spc="8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7-8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00" spc="-5" b="1">
                <a:latin typeface="Palatino Linotype"/>
                <a:cs typeface="Palatino Linotype"/>
                <a:hlinkClick r:id="rId3" action="ppaction://hlinksldjump"/>
              </a:rPr>
              <a:t>background.jpg</a:t>
            </a:r>
            <a:r>
              <a:rPr dirty="0" sz="1000" spc="-120" b="1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..........................................................................................................................................</a:t>
            </a:r>
            <a:r>
              <a:rPr dirty="0" sz="1000" spc="37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Arial MT"/>
                <a:cs typeface="Arial MT"/>
              </a:rPr>
              <a:t>A-2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854700" cy="537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85">
                <a:latin typeface="Arial MT"/>
                <a:cs typeface="Arial MT"/>
              </a:rPr>
              <a:t>T</a:t>
            </a:r>
            <a:r>
              <a:rPr dirty="0" sz="950" spc="-110">
                <a:latin typeface="Arial MT"/>
                <a:cs typeface="Arial MT"/>
              </a:rPr>
              <a:t>e</a:t>
            </a:r>
            <a:r>
              <a:rPr dirty="0" sz="950" spc="-75">
                <a:latin typeface="Arial MT"/>
                <a:cs typeface="Arial MT"/>
              </a:rPr>
              <a:t>x</a:t>
            </a:r>
            <a:r>
              <a:rPr dirty="0" sz="950" spc="-5">
                <a:latin typeface="Arial MT"/>
                <a:cs typeface="Arial MT"/>
              </a:rPr>
              <a:t>t</a:t>
            </a:r>
            <a:r>
              <a:rPr dirty="0" sz="950" spc="-55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an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30">
                <a:latin typeface="Arial MT"/>
                <a:cs typeface="Arial MT"/>
              </a:rPr>
              <a:t>P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75">
                <a:latin typeface="Arial MT"/>
                <a:cs typeface="Arial MT"/>
              </a:rPr>
              <a:t>s</a:t>
            </a:r>
            <a:r>
              <a:rPr dirty="0" sz="950" spc="-95">
                <a:latin typeface="Arial MT"/>
                <a:cs typeface="Arial MT"/>
              </a:rPr>
              <a:t>s</a:t>
            </a:r>
            <a:r>
              <a:rPr dirty="0" sz="950" spc="-11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95">
                <a:latin typeface="Arial MT"/>
                <a:cs typeface="Arial MT"/>
              </a:rPr>
              <a:t>F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1466850">
              <a:lnSpc>
                <a:spcPct val="100000"/>
              </a:lnSpc>
            </a:pPr>
            <a:r>
              <a:rPr dirty="0" sz="900" spc="-80">
                <a:latin typeface="Courier New"/>
                <a:cs typeface="Courier New"/>
              </a:rPr>
              <a:t>GridPane.columnSpan="2"/&gt;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</a:pPr>
            <a:r>
              <a:rPr dirty="0" sz="900" spc="-85">
                <a:latin typeface="Courier New"/>
                <a:cs typeface="Courier New"/>
              </a:rPr>
              <a:t>&lt;La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xt="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se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Name</a:t>
            </a:r>
            <a:r>
              <a:rPr dirty="0" sz="900" spc="-75">
                <a:latin typeface="Courier New"/>
                <a:cs typeface="Courier New"/>
              </a:rPr>
              <a:t>:"</a:t>
            </a:r>
            <a:endParaRPr sz="900">
              <a:latin typeface="Courier New"/>
              <a:cs typeface="Courier New"/>
            </a:endParaRPr>
          </a:p>
          <a:p>
            <a:pPr marL="1466850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Grid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ane.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olu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nInd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x="0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Pan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.row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ndex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"1"</a:t>
            </a:r>
            <a:r>
              <a:rPr dirty="0" sz="900" spc="-75">
                <a:latin typeface="Courier New"/>
                <a:cs typeface="Courier New"/>
              </a:rPr>
              <a:t>/&gt;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5"/>
              </a:spcBef>
            </a:pPr>
            <a:r>
              <a:rPr dirty="0" sz="900" spc="-80">
                <a:latin typeface="Courier New"/>
                <a:cs typeface="Courier New"/>
              </a:rPr>
              <a:t>&lt;TextField</a:t>
            </a:r>
            <a:endParaRPr sz="900">
              <a:latin typeface="Courier New"/>
              <a:cs typeface="Courier New"/>
            </a:endParaRPr>
          </a:p>
          <a:p>
            <a:pPr marL="146685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Grid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ane.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olu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nInd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x="1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Pan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.row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ndex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"1"</a:t>
            </a:r>
            <a:r>
              <a:rPr dirty="0" sz="900" spc="-75">
                <a:latin typeface="Courier New"/>
                <a:cs typeface="Courier New"/>
              </a:rPr>
              <a:t>/&gt;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&lt;La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xt="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ass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ord:"</a:t>
            </a:r>
            <a:endParaRPr sz="900">
              <a:latin typeface="Courier New"/>
              <a:cs typeface="Courier New"/>
            </a:endParaRPr>
          </a:p>
          <a:p>
            <a:pPr marL="1466850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Grid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ane.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olu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nInd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x="0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Pan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.row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ndex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"2"</a:t>
            </a:r>
            <a:r>
              <a:rPr dirty="0" sz="900" spc="-75">
                <a:latin typeface="Courier New"/>
                <a:cs typeface="Courier New"/>
              </a:rPr>
              <a:t>/&gt;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urier New"/>
              <a:cs typeface="Courier New"/>
            </a:endParaRPr>
          </a:p>
          <a:p>
            <a:pPr marL="1466850" marR="1554480" indent="-235585">
              <a:lnSpc>
                <a:spcPct val="101699"/>
              </a:lnSpc>
              <a:spcBef>
                <a:spcPts val="5"/>
              </a:spcBef>
            </a:pPr>
            <a:r>
              <a:rPr dirty="0" sz="900" spc="-80">
                <a:latin typeface="Courier New"/>
                <a:cs typeface="Courier New"/>
              </a:rPr>
              <a:t>&lt;PasswordField </a:t>
            </a:r>
            <a:r>
              <a:rPr dirty="0" sz="900" spc="-85">
                <a:latin typeface="Courier New"/>
                <a:cs typeface="Courier New"/>
              </a:rPr>
              <a:t>fx:id="passwordField"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Grid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ane.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olu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nInd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x="1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Pan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.row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ndex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"2"</a:t>
            </a:r>
            <a:r>
              <a:rPr dirty="0" sz="900" spc="-75">
                <a:latin typeface="Courier New"/>
                <a:cs typeface="Courier New"/>
              </a:rPr>
              <a:t>/&gt;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996315" marR="5080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The first line creates a </a:t>
            </a:r>
            <a:r>
              <a:rPr dirty="0" sz="1000" spc="-85">
                <a:latin typeface="Courier New"/>
                <a:cs typeface="Courier New"/>
              </a:rPr>
              <a:t>Text </a:t>
            </a:r>
            <a:r>
              <a:rPr dirty="0" sz="1000" spc="-5">
                <a:latin typeface="Palatino Linotype"/>
                <a:cs typeface="Palatino Linotype"/>
              </a:rPr>
              <a:t>object and sets </a:t>
            </a:r>
            <a:r>
              <a:rPr dirty="0" sz="1000">
                <a:latin typeface="Palatino Linotype"/>
                <a:cs typeface="Palatino Linotype"/>
              </a:rPr>
              <a:t>its </a:t>
            </a:r>
            <a:r>
              <a:rPr dirty="0" sz="1000" spc="-5">
                <a:latin typeface="Palatino Linotype"/>
                <a:cs typeface="Palatino Linotype"/>
              </a:rPr>
              <a:t>text value to </a:t>
            </a:r>
            <a:r>
              <a:rPr dirty="0" sz="1000" spc="-75">
                <a:latin typeface="Courier New"/>
                <a:cs typeface="Courier New"/>
              </a:rPr>
              <a:t>Welcome</a:t>
            </a:r>
            <a:r>
              <a:rPr dirty="0" sz="1000" spc="-75">
                <a:latin typeface="Palatino Linotype"/>
                <a:cs typeface="Palatino Linotype"/>
              </a:rPr>
              <a:t>.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GridPane.columnIndex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85">
                <a:latin typeface="Courier New"/>
                <a:cs typeface="Courier New"/>
              </a:rPr>
              <a:t>GridPane.rowIndex </a:t>
            </a:r>
            <a:r>
              <a:rPr dirty="0" sz="1000" spc="-5">
                <a:latin typeface="Palatino Linotype"/>
                <a:cs typeface="Palatino Linotype"/>
              </a:rPr>
              <a:t>attributes correspond to 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placement of the </a:t>
            </a:r>
            <a:r>
              <a:rPr dirty="0" sz="1000" spc="-85">
                <a:latin typeface="Courier New"/>
                <a:cs typeface="Courier New"/>
              </a:rPr>
              <a:t>Text </a:t>
            </a:r>
            <a:r>
              <a:rPr dirty="0" sz="1000" spc="-5">
                <a:latin typeface="Palatino Linotype"/>
                <a:cs typeface="Palatino Linotype"/>
              </a:rPr>
              <a:t>control in the grid. The numbering for </a:t>
            </a:r>
            <a:r>
              <a:rPr dirty="0" sz="1000" spc="-10">
                <a:latin typeface="Palatino Linotype"/>
                <a:cs typeface="Palatino Linotype"/>
              </a:rPr>
              <a:t>rows </a:t>
            </a:r>
            <a:r>
              <a:rPr dirty="0" sz="1000" spc="-5">
                <a:latin typeface="Palatino Linotype"/>
                <a:cs typeface="Palatino Linotype"/>
              </a:rPr>
              <a:t>and columns in 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zero,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location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Text</a:t>
            </a:r>
            <a:r>
              <a:rPr dirty="0" sz="1000" spc="-33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(0,0),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meaning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first column of the first </a:t>
            </a:r>
            <a:r>
              <a:rPr dirty="0" sz="1000" spc="-30">
                <a:latin typeface="Palatino Linotype"/>
                <a:cs typeface="Palatino Linotype"/>
              </a:rPr>
              <a:t>row.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90">
                <a:latin typeface="Courier New"/>
                <a:cs typeface="Courier New"/>
              </a:rPr>
              <a:t>GridPane.columnSpan </a:t>
            </a:r>
            <a:r>
              <a:rPr dirty="0" sz="1000" spc="-5">
                <a:latin typeface="Palatino Linotype"/>
                <a:cs typeface="Palatino Linotype"/>
              </a:rPr>
              <a:t>attribute is set to 2, making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Welcome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title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two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extra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width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later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 sheet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increase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font size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32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points.</a:t>
            </a:r>
            <a:endParaRPr sz="1000">
              <a:latin typeface="Palatino Linotype"/>
              <a:cs typeface="Palatino Linotype"/>
            </a:endParaRPr>
          </a:p>
          <a:p>
            <a:pPr marL="996315" marR="3302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next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Label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 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User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Name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0,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1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TextField </a:t>
            </a:r>
            <a:r>
              <a:rPr dirty="0" sz="1000" spc="-5">
                <a:latin typeface="Palatino Linotype"/>
                <a:cs typeface="Palatino Linotype"/>
              </a:rPr>
              <a:t>object to the right of it at column 1, </a:t>
            </a:r>
            <a:r>
              <a:rPr dirty="0" sz="1000" spc="-15">
                <a:latin typeface="Palatino Linotype"/>
                <a:cs typeface="Palatino Linotype"/>
              </a:rPr>
              <a:t>row </a:t>
            </a:r>
            <a:r>
              <a:rPr dirty="0" sz="1000" spc="-5">
                <a:latin typeface="Palatino Linotype"/>
                <a:cs typeface="Palatino Linotype"/>
              </a:rPr>
              <a:t>1. Another </a:t>
            </a:r>
            <a:r>
              <a:rPr dirty="0" sz="1000" spc="-90">
                <a:latin typeface="Courier New"/>
                <a:cs typeface="Courier New"/>
              </a:rPr>
              <a:t>Label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PasswordField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grid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similar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fashion.</a:t>
            </a:r>
            <a:endParaRPr sz="1000">
              <a:latin typeface="Palatino Linotype"/>
              <a:cs typeface="Palatino Linotype"/>
            </a:endParaRPr>
          </a:p>
          <a:p>
            <a:pPr marL="996315" marR="13589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display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 lines,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useful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debugging purposes. In this case, set the </a:t>
            </a:r>
            <a:r>
              <a:rPr dirty="0" sz="1000" spc="-85">
                <a:latin typeface="Courier New"/>
                <a:cs typeface="Courier New"/>
              </a:rPr>
              <a:t>gridLinesVisible </a:t>
            </a:r>
            <a:r>
              <a:rPr dirty="0" sz="1000" spc="-5">
                <a:latin typeface="Palatino Linotype"/>
                <a:cs typeface="Palatino Linotype"/>
              </a:rPr>
              <a:t>property to </a:t>
            </a:r>
            <a:r>
              <a:rPr dirty="0" sz="1000" spc="-90">
                <a:latin typeface="Courier New"/>
                <a:cs typeface="Courier New"/>
              </a:rPr>
              <a:t>true </a:t>
            </a:r>
            <a:r>
              <a:rPr dirty="0" sz="1000" spc="-5">
                <a:latin typeface="Palatino Linotype"/>
                <a:cs typeface="Palatino Linotype"/>
              </a:rPr>
              <a:t>by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</a:t>
            </a:r>
            <a:r>
              <a:rPr dirty="0" sz="1000" spc="-5">
                <a:latin typeface="Palatino Linotype"/>
                <a:cs typeface="Palatino Linotype"/>
              </a:rPr>
              <a:t>d</a:t>
            </a:r>
            <a:r>
              <a:rPr dirty="0" sz="1000" spc="-5">
                <a:latin typeface="Palatino Linotype"/>
                <a:cs typeface="Palatino Linotype"/>
              </a:rPr>
              <a:t>d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n</a:t>
            </a:r>
            <a:r>
              <a:rPr dirty="0" sz="1000" spc="-5">
                <a:latin typeface="Palatino Linotype"/>
                <a:cs typeface="Palatino Linotype"/>
              </a:rPr>
              <a:t>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</a:t>
            </a:r>
            <a:r>
              <a:rPr dirty="0" sz="1000" spc="-5">
                <a:latin typeface="Palatino Linotype"/>
                <a:cs typeface="Palatino Linotype"/>
              </a:rPr>
              <a:t>he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</a:t>
            </a:r>
            <a:r>
              <a:rPr dirty="0" sz="1000" spc="-10">
                <a:latin typeface="Palatino Linotype"/>
                <a:cs typeface="Palatino Linotype"/>
              </a:rPr>
              <a:t>t</a:t>
            </a:r>
            <a:r>
              <a:rPr dirty="0" sz="1000" spc="-10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t</a:t>
            </a:r>
            <a:r>
              <a:rPr dirty="0" sz="1000" spc="-10">
                <a:latin typeface="Palatino Linotype"/>
                <a:cs typeface="Palatino Linotype"/>
              </a:rPr>
              <a:t>e</a:t>
            </a:r>
            <a:r>
              <a:rPr dirty="0" sz="1000">
                <a:latin typeface="Palatino Linotype"/>
                <a:cs typeface="Palatino Linotype"/>
              </a:rPr>
              <a:t>m</a:t>
            </a:r>
            <a:r>
              <a:rPr dirty="0" sz="1000" spc="-10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n</a:t>
            </a:r>
            <a:r>
              <a:rPr dirty="0" sz="1000" spc="-5">
                <a:latin typeface="Palatino Linotype"/>
                <a:cs typeface="Palatino Linotype"/>
              </a:rPr>
              <a:t>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&lt;gridLi</a:t>
            </a:r>
            <a:r>
              <a:rPr dirty="0" sz="1000" spc="-95">
                <a:latin typeface="Courier New"/>
                <a:cs typeface="Courier New"/>
              </a:rPr>
              <a:t>n</a:t>
            </a:r>
            <a:r>
              <a:rPr dirty="0" sz="1000" spc="-85">
                <a:latin typeface="Courier New"/>
                <a:cs typeface="Courier New"/>
              </a:rPr>
              <a:t>esVisible&gt;</a:t>
            </a:r>
            <a:r>
              <a:rPr dirty="0" sz="1000" spc="-95">
                <a:latin typeface="Courier New"/>
                <a:cs typeface="Courier New"/>
              </a:rPr>
              <a:t>t</a:t>
            </a:r>
            <a:r>
              <a:rPr dirty="0" sz="1000" spc="-85">
                <a:latin typeface="Courier New"/>
                <a:cs typeface="Courier New"/>
              </a:rPr>
              <a:t>rue&lt;/gridLi</a:t>
            </a:r>
            <a:r>
              <a:rPr dirty="0" sz="1000" spc="-95">
                <a:latin typeface="Courier New"/>
                <a:cs typeface="Courier New"/>
              </a:rPr>
              <a:t>n</a:t>
            </a:r>
            <a:r>
              <a:rPr dirty="0" sz="1000" spc="-85">
                <a:latin typeface="Courier New"/>
                <a:cs typeface="Courier New"/>
              </a:rPr>
              <a:t>esVisible&gt;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af</a:t>
            </a:r>
            <a:r>
              <a:rPr dirty="0" sz="1000" spc="-5">
                <a:latin typeface="Palatino Linotype"/>
                <a:cs typeface="Palatino Linotype"/>
              </a:rPr>
              <a:t>ter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</a:t>
            </a:r>
            <a:r>
              <a:rPr dirty="0" sz="1000" spc="-5">
                <a:latin typeface="Palatino Linotype"/>
                <a:cs typeface="Palatino Linotype"/>
              </a:rPr>
              <a:t>he</a:t>
            </a:r>
            <a:endParaRPr sz="1000">
              <a:latin typeface="Palatino Linotype"/>
              <a:cs typeface="Palatino Linotype"/>
            </a:endParaRPr>
          </a:p>
          <a:p>
            <a:pPr marL="996315" marR="251460">
              <a:lnSpc>
                <a:spcPct val="100000"/>
              </a:lnSpc>
            </a:pPr>
            <a:r>
              <a:rPr dirty="0" sz="1000" spc="-90">
                <a:latin typeface="Courier New"/>
                <a:cs typeface="Courier New"/>
              </a:rPr>
              <a:t>&lt;padding&gt;&lt;/padding&gt; </a:t>
            </a:r>
            <a:r>
              <a:rPr dirty="0" sz="1000" spc="-5">
                <a:latin typeface="Palatino Linotype"/>
                <a:cs typeface="Palatino Linotype"/>
              </a:rPr>
              <a:t>statement. Then, when you </a:t>
            </a:r>
            <a:r>
              <a:rPr dirty="0" sz="1000" spc="-10">
                <a:latin typeface="Palatino Linotype"/>
                <a:cs typeface="Palatino Linotype"/>
              </a:rPr>
              <a:t>run </a:t>
            </a:r>
            <a:r>
              <a:rPr dirty="0" sz="1000" spc="-5">
                <a:latin typeface="Palatino Linotype"/>
                <a:cs typeface="Palatino Linotype"/>
              </a:rPr>
              <a:t>the application, you see 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grid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columns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rows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as </a:t>
            </a:r>
            <a:r>
              <a:rPr dirty="0" sz="1000" spc="-5">
                <a:latin typeface="Palatino Linotype"/>
                <a:cs typeface="Palatino Linotype"/>
              </a:rPr>
              <a:t>well</a:t>
            </a:r>
            <a:r>
              <a:rPr dirty="0" sz="1000">
                <a:latin typeface="Palatino Linotype"/>
                <a:cs typeface="Palatino Linotype"/>
              </a:rPr>
              <a:t> as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gap properties,</a:t>
            </a:r>
            <a:r>
              <a:rPr dirty="0" sz="1000">
                <a:latin typeface="Palatino Linotype"/>
                <a:cs typeface="Palatino Linotype"/>
              </a:rPr>
              <a:t> as</a:t>
            </a:r>
            <a:r>
              <a:rPr dirty="0" sz="1000" spc="-5">
                <a:latin typeface="Palatino Linotype"/>
                <a:cs typeface="Palatino Linotype"/>
              </a:rPr>
              <a:t> shown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6–2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6–2</a:t>
            </a:r>
            <a:r>
              <a:rPr dirty="0" sz="900" spc="64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Login Form </a:t>
            </a:r>
            <a:r>
              <a:rPr dirty="0" sz="900" b="1" i="1">
                <a:latin typeface="Arial"/>
                <a:cs typeface="Arial"/>
              </a:rPr>
              <a:t>with</a:t>
            </a:r>
            <a:r>
              <a:rPr dirty="0" sz="900" spc="-5" b="1" i="1">
                <a:latin typeface="Arial"/>
                <a:cs typeface="Arial"/>
              </a:rPr>
              <a:t> Grid Lines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6-4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9448" y="5968746"/>
            <a:ext cx="4032504" cy="260222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327913"/>
            <a:ext cx="5897245" cy="8750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C</a:t>
            </a:r>
            <a:r>
              <a:rPr dirty="0" sz="950" spc="-85">
                <a:latin typeface="Arial MT"/>
                <a:cs typeface="Arial MT"/>
              </a:rPr>
              <a:t>od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and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5">
                <a:latin typeface="Arial MT"/>
                <a:cs typeface="Arial MT"/>
              </a:rPr>
              <a:t>n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E</a:t>
            </a:r>
            <a:r>
              <a:rPr dirty="0" sz="950" spc="-90">
                <a:latin typeface="Arial MT"/>
                <a:cs typeface="Arial MT"/>
              </a:rPr>
              <a:t>v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85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B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100" b="1">
                <a:latin typeface="Arial"/>
                <a:cs typeface="Arial"/>
              </a:rPr>
              <a:t>tt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54" b="1">
                <a:latin typeface="Arial"/>
                <a:cs typeface="Arial"/>
              </a:rPr>
              <a:t>T</a:t>
            </a:r>
            <a:r>
              <a:rPr dirty="0" sz="1600" spc="-185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x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2665" marR="40005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The final two controls </a:t>
            </a:r>
            <a:r>
              <a:rPr dirty="0" sz="1000" spc="-10">
                <a:latin typeface="Palatino Linotype"/>
                <a:cs typeface="Palatino Linotype"/>
              </a:rPr>
              <a:t>required </a:t>
            </a:r>
            <a:r>
              <a:rPr dirty="0" sz="1000" spc="-5">
                <a:latin typeface="Palatino Linotype"/>
                <a:cs typeface="Palatino Linotype"/>
              </a:rPr>
              <a:t>for the application </a:t>
            </a:r>
            <a:r>
              <a:rPr dirty="0" sz="1000" spc="-10">
                <a:latin typeface="Palatino Linotype"/>
                <a:cs typeface="Palatino Linotype"/>
              </a:rPr>
              <a:t>are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85">
                <a:latin typeface="Courier New"/>
                <a:cs typeface="Courier New"/>
              </a:rPr>
              <a:t>Button </a:t>
            </a:r>
            <a:r>
              <a:rPr dirty="0" sz="1000" spc="-5">
                <a:latin typeface="Palatino Linotype"/>
                <a:cs typeface="Palatino Linotype"/>
              </a:rPr>
              <a:t>control for submitting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data and a </a:t>
            </a:r>
            <a:r>
              <a:rPr dirty="0" sz="1000" spc="-85">
                <a:latin typeface="Courier New"/>
                <a:cs typeface="Courier New"/>
              </a:rPr>
              <a:t>Text </a:t>
            </a:r>
            <a:r>
              <a:rPr dirty="0" sz="1000" spc="-5">
                <a:latin typeface="Palatino Linotype"/>
                <a:cs typeface="Palatino Linotype"/>
              </a:rPr>
              <a:t>control for displaying a message when the user </a:t>
            </a:r>
            <a:r>
              <a:rPr dirty="0" sz="1000" spc="-10">
                <a:latin typeface="Palatino Linotype"/>
                <a:cs typeface="Palatino Linotype"/>
              </a:rPr>
              <a:t>presses </a:t>
            </a:r>
            <a:r>
              <a:rPr dirty="0" sz="1000" spc="-5">
                <a:latin typeface="Palatino Linotype"/>
                <a:cs typeface="Palatino Linotype"/>
              </a:rPr>
              <a:t>the button. </a:t>
            </a:r>
            <a:r>
              <a:rPr dirty="0" sz="1000" spc="-24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6–5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 this 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&lt;/GridPane&gt;</a:t>
            </a:r>
            <a:r>
              <a:rPr dirty="0" sz="1000" spc="-80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6–5</a:t>
            </a:r>
            <a:r>
              <a:rPr dirty="0" sz="900" spc="62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HBox,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Button, and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25" b="1" i="1">
                <a:latin typeface="Arial"/>
                <a:cs typeface="Arial"/>
              </a:rPr>
              <a:t>Text</a:t>
            </a:r>
            <a:endParaRPr sz="900">
              <a:latin typeface="Arial"/>
              <a:cs typeface="Arial"/>
            </a:endParaRPr>
          </a:p>
          <a:p>
            <a:pPr marL="1473835" marR="1650364" indent="-471170">
              <a:lnSpc>
                <a:spcPct val="101699"/>
              </a:lnSpc>
              <a:spcBef>
                <a:spcPts val="405"/>
              </a:spcBef>
            </a:pPr>
            <a:r>
              <a:rPr dirty="0" sz="900" spc="-85">
                <a:latin typeface="Courier New"/>
                <a:cs typeface="Courier New"/>
              </a:rPr>
              <a:t>&lt;H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acin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="10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al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gnme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t="b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tto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_rig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t"  </a:t>
            </a:r>
            <a:r>
              <a:rPr dirty="0" sz="900" spc="-80">
                <a:latin typeface="Courier New"/>
                <a:cs typeface="Courier New"/>
              </a:rPr>
              <a:t>GridPane.columnIndex="1" </a:t>
            </a:r>
            <a:r>
              <a:rPr dirty="0" sz="900" spc="-85">
                <a:latin typeface="Courier New"/>
                <a:cs typeface="Courier New"/>
              </a:rPr>
              <a:t>GridPane.rowIndex="4"&gt;</a:t>
            </a:r>
            <a:endParaRPr sz="900">
              <a:latin typeface="Courier New"/>
              <a:cs typeface="Courier New"/>
            </a:endParaRPr>
          </a:p>
          <a:p>
            <a:pPr marL="1473835" marR="2179955">
              <a:lnSpc>
                <a:spcPts val="1100"/>
              </a:lnSpc>
              <a:spcBef>
                <a:spcPts val="40"/>
              </a:spcBef>
            </a:pPr>
            <a:r>
              <a:rPr dirty="0" sz="900" spc="-85">
                <a:latin typeface="Courier New"/>
                <a:cs typeface="Courier New"/>
              </a:rPr>
              <a:t>&lt;But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xt=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Sig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In"  </a:t>
            </a:r>
            <a:r>
              <a:rPr dirty="0" sz="900" spc="-85">
                <a:latin typeface="Courier New"/>
                <a:cs typeface="Courier New"/>
              </a:rPr>
              <a:t>onAction="#handleSubmitButtonAction"/&gt;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ts val="1060"/>
              </a:lnSpc>
            </a:pPr>
            <a:r>
              <a:rPr dirty="0" sz="900" spc="-85">
                <a:latin typeface="Courier New"/>
                <a:cs typeface="Courier New"/>
              </a:rPr>
              <a:t>&lt;/HBox&gt;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</a:pPr>
            <a:r>
              <a:rPr dirty="0" sz="900" spc="-80">
                <a:latin typeface="Courier New"/>
                <a:cs typeface="Courier New"/>
              </a:rPr>
              <a:t>&lt;Text</a:t>
            </a:r>
            <a:r>
              <a:rPr dirty="0" sz="900" spc="-85">
                <a:latin typeface="Courier New"/>
                <a:cs typeface="Courier New"/>
              </a:rPr>
              <a:t> fx:id="actiontarget"</a:t>
            </a:r>
            <a:endParaRPr sz="900">
              <a:latin typeface="Courier New"/>
              <a:cs typeface="Courier New"/>
            </a:endParaRPr>
          </a:p>
          <a:p>
            <a:pPr marL="1061720" marR="1650364" indent="352425">
              <a:lnSpc>
                <a:spcPct val="101699"/>
              </a:lnSpc>
            </a:pPr>
            <a:r>
              <a:rPr dirty="0" sz="900" spc="-80">
                <a:latin typeface="Courier New"/>
                <a:cs typeface="Courier New"/>
              </a:rPr>
              <a:t>GridPane.columnIndex="0"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GridPane.columnSpan="2" </a:t>
            </a:r>
            <a:r>
              <a:rPr dirty="0" sz="900" spc="-52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idPa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e.ha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ignm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nt=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RIGH</a:t>
            </a:r>
            <a:r>
              <a:rPr dirty="0" sz="900" spc="-75">
                <a:latin typeface="Courier New"/>
                <a:cs typeface="Courier New"/>
              </a:rPr>
              <a:t>T"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dPa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e.ro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Inde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="6"</a:t>
            </a:r>
            <a:r>
              <a:rPr dirty="0" sz="900" spc="-75">
                <a:latin typeface="Courier New"/>
                <a:cs typeface="Courier New"/>
              </a:rPr>
              <a:t>/&gt;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39370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An </a:t>
            </a:r>
            <a:r>
              <a:rPr dirty="0" sz="1000" spc="-85">
                <a:latin typeface="Courier New"/>
                <a:cs typeface="Courier New"/>
              </a:rPr>
              <a:t>HBox </a:t>
            </a:r>
            <a:r>
              <a:rPr dirty="0" sz="1000" spc="-5">
                <a:latin typeface="Palatino Linotype"/>
                <a:cs typeface="Palatino Linotype"/>
              </a:rPr>
              <a:t>pane is needed to set an alignment for the button that is </a:t>
            </a:r>
            <a:r>
              <a:rPr dirty="0" sz="1000" spc="-10">
                <a:latin typeface="Palatino Linotype"/>
                <a:cs typeface="Palatino Linotype"/>
              </a:rPr>
              <a:t>different from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default alignment applied to the other controls in the </a:t>
            </a:r>
            <a:r>
              <a:rPr dirty="0" sz="1000" spc="-90">
                <a:latin typeface="Courier New"/>
                <a:cs typeface="Courier New"/>
              </a:rPr>
              <a:t>GridPane </a:t>
            </a:r>
            <a:r>
              <a:rPr dirty="0" sz="1000" spc="-5">
                <a:latin typeface="Palatino Linotype"/>
                <a:cs typeface="Palatino Linotype"/>
              </a:rPr>
              <a:t>layout. The </a:t>
            </a:r>
            <a:r>
              <a:rPr dirty="0" sz="1000" spc="-90">
                <a:latin typeface="Courier New"/>
                <a:cs typeface="Courier New"/>
              </a:rPr>
              <a:t>alignment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property is set to </a:t>
            </a:r>
            <a:r>
              <a:rPr dirty="0" sz="1000" spc="-80">
                <a:latin typeface="Courier New"/>
                <a:cs typeface="Courier New"/>
              </a:rPr>
              <a:t>bottom_right</a:t>
            </a:r>
            <a:r>
              <a:rPr dirty="0" sz="1000" spc="-80">
                <a:latin typeface="Palatino Linotype"/>
                <a:cs typeface="Palatino Linotype"/>
              </a:rPr>
              <a:t>,</a:t>
            </a:r>
            <a:r>
              <a:rPr dirty="0" sz="1000" spc="-7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 positions a node at the bottom of the space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vertically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right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edge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the space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horizontally.</a:t>
            </a:r>
            <a:r>
              <a:rPr dirty="0" sz="1000" spc="-5">
                <a:latin typeface="Palatino Linotype"/>
                <a:cs typeface="Palatino Linotype"/>
              </a:rPr>
              <a:t> The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HBox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 is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added to 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column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1, </a:t>
            </a:r>
            <a:r>
              <a:rPr dirty="0" sz="1000" spc="-10">
                <a:latin typeface="Palatino Linotype"/>
                <a:cs typeface="Palatino Linotype"/>
              </a:rPr>
              <a:t>row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4.</a:t>
            </a:r>
            <a:endParaRPr sz="1000">
              <a:latin typeface="Palatino Linotype"/>
              <a:cs typeface="Palatino Linotype"/>
            </a:endParaRPr>
          </a:p>
          <a:p>
            <a:pPr marL="1003300" marR="3937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85">
                <a:latin typeface="Courier New"/>
                <a:cs typeface="Courier New"/>
              </a:rPr>
              <a:t>HBox </a:t>
            </a:r>
            <a:r>
              <a:rPr dirty="0" sz="1000" spc="-5">
                <a:latin typeface="Palatino Linotype"/>
                <a:cs typeface="Palatino Linotype"/>
              </a:rPr>
              <a:t>pane has one child, a </a:t>
            </a:r>
            <a:r>
              <a:rPr dirty="0" sz="1000" spc="-85">
                <a:latin typeface="Courier New"/>
                <a:cs typeface="Courier New"/>
              </a:rPr>
              <a:t>Button </a:t>
            </a:r>
            <a:r>
              <a:rPr dirty="0" sz="1000" spc="-5">
                <a:latin typeface="Palatino Linotype"/>
                <a:cs typeface="Palatino Linotype"/>
              </a:rPr>
              <a:t>with </a:t>
            </a:r>
            <a:r>
              <a:rPr dirty="0" sz="1000" spc="-90">
                <a:latin typeface="Courier New"/>
                <a:cs typeface="Courier New"/>
              </a:rPr>
              <a:t>text </a:t>
            </a:r>
            <a:r>
              <a:rPr dirty="0" sz="1000" spc="-10">
                <a:latin typeface="Palatino Linotype"/>
                <a:cs typeface="Palatino Linotype"/>
              </a:rPr>
              <a:t>property </a:t>
            </a:r>
            <a:r>
              <a:rPr dirty="0" sz="1000" spc="-5">
                <a:latin typeface="Palatino Linotype"/>
                <a:cs typeface="Palatino Linotype"/>
              </a:rPr>
              <a:t>set to </a:t>
            </a:r>
            <a:r>
              <a:rPr dirty="0" sz="1000" spc="-85">
                <a:latin typeface="Courier New"/>
                <a:cs typeface="Courier New"/>
              </a:rPr>
              <a:t>Sign in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10">
                <a:latin typeface="Palatino Linotype"/>
                <a:cs typeface="Palatino Linotype"/>
              </a:rPr>
              <a:t>an 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onAction </a:t>
            </a:r>
            <a:r>
              <a:rPr dirty="0" sz="1000" spc="-10">
                <a:latin typeface="Palatino Linotype"/>
                <a:cs typeface="Palatino Linotype"/>
              </a:rPr>
              <a:t>property </a:t>
            </a:r>
            <a:r>
              <a:rPr dirty="0" sz="1000" spc="-5">
                <a:latin typeface="Palatino Linotype"/>
                <a:cs typeface="Palatino Linotype"/>
              </a:rPr>
              <a:t>set to </a:t>
            </a:r>
            <a:r>
              <a:rPr dirty="0" sz="1000" spc="-85">
                <a:latin typeface="Courier New"/>
                <a:cs typeface="Courier New"/>
              </a:rPr>
              <a:t>handleSubmitButtonAction()</a:t>
            </a:r>
            <a:r>
              <a:rPr dirty="0" sz="1000" spc="-85">
                <a:latin typeface="Palatino Linotype"/>
                <a:cs typeface="Palatino Linotype"/>
              </a:rPr>
              <a:t>. </a:t>
            </a:r>
            <a:r>
              <a:rPr dirty="0" sz="1000" spc="-5">
                <a:latin typeface="Palatino Linotype"/>
                <a:cs typeface="Palatino Linotype"/>
              </a:rPr>
              <a:t>While FXML is a convenient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define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structure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application's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way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implement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application's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behavior.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implement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behavior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handleSubmitButtonAction() </a:t>
            </a:r>
            <a:r>
              <a:rPr dirty="0" sz="1000" spc="-5">
                <a:latin typeface="Palatino Linotype"/>
                <a:cs typeface="Palatino Linotype"/>
              </a:rPr>
              <a:t>method in Java code in the next section of this tutorial,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Add Code to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Handle an Event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002665" marR="381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Assigning an </a:t>
            </a:r>
            <a:r>
              <a:rPr dirty="0" sz="1000" spc="-85">
                <a:latin typeface="Courier New"/>
                <a:cs typeface="Courier New"/>
              </a:rPr>
              <a:t>fx:id </a:t>
            </a:r>
            <a:r>
              <a:rPr dirty="0" sz="1000" spc="-5">
                <a:latin typeface="Palatino Linotype"/>
                <a:cs typeface="Palatino Linotype"/>
              </a:rPr>
              <a:t>value to an element, as shown in the code for the </a:t>
            </a:r>
            <a:r>
              <a:rPr dirty="0" sz="1000" spc="-90">
                <a:latin typeface="Courier New"/>
                <a:cs typeface="Courier New"/>
              </a:rPr>
              <a:t>Text </a:t>
            </a:r>
            <a:r>
              <a:rPr dirty="0" sz="1000" spc="-5">
                <a:latin typeface="Palatino Linotype"/>
                <a:cs typeface="Palatino Linotype"/>
              </a:rPr>
              <a:t>control,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variable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the document's namespace, which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can </a:t>
            </a:r>
            <a:r>
              <a:rPr dirty="0" sz="1000" spc="-10">
                <a:latin typeface="Palatino Linotype"/>
                <a:cs typeface="Palatino Linotype"/>
              </a:rPr>
              <a:t>refer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elsewhere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While not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required,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defining 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controller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field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helps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clarify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how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controller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markup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associated.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80" b="1">
                <a:latin typeface="Arial"/>
                <a:cs typeface="Arial"/>
              </a:rPr>
              <a:t>od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5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nd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95" b="1">
                <a:latin typeface="Arial"/>
                <a:cs typeface="Arial"/>
              </a:rPr>
              <a:t>E</a:t>
            </a:r>
            <a:r>
              <a:rPr dirty="0" sz="1600" spc="-165" b="1">
                <a:latin typeface="Arial"/>
                <a:cs typeface="Arial"/>
              </a:rPr>
              <a:t>ve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2665" marR="12827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Now make the </a:t>
            </a:r>
            <a:r>
              <a:rPr dirty="0" sz="1000" spc="-85">
                <a:latin typeface="Courier New"/>
                <a:cs typeface="Courier New"/>
              </a:rPr>
              <a:t>Text </a:t>
            </a:r>
            <a:r>
              <a:rPr dirty="0" sz="1000" spc="-5">
                <a:latin typeface="Palatino Linotype"/>
                <a:cs typeface="Palatino Linotype"/>
              </a:rPr>
              <a:t>control display a message when the user </a:t>
            </a:r>
            <a:r>
              <a:rPr dirty="0" sz="1000" spc="-10">
                <a:latin typeface="Palatino Linotype"/>
                <a:cs typeface="Palatino Linotype"/>
              </a:rPr>
              <a:t>presses </a:t>
            </a:r>
            <a:r>
              <a:rPr dirty="0" sz="1000" spc="-5">
                <a:latin typeface="Palatino Linotype"/>
                <a:cs typeface="Palatino Linotype"/>
              </a:rPr>
              <a:t>the button. </a:t>
            </a:r>
            <a:r>
              <a:rPr dirty="0" sz="1000" spc="-35">
                <a:latin typeface="Palatino Linotype"/>
                <a:cs typeface="Palatino Linotype"/>
              </a:rPr>
              <a:t>You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 this in the </a:t>
            </a:r>
            <a:r>
              <a:rPr dirty="0" sz="1000" spc="-85">
                <a:latin typeface="Courier New"/>
                <a:cs typeface="Courier New"/>
              </a:rPr>
              <a:t>FXMLExampleController.java </a:t>
            </a:r>
            <a:r>
              <a:rPr dirty="0" sz="1000" spc="-5">
                <a:latin typeface="Palatino Linotype"/>
                <a:cs typeface="Palatino Linotype"/>
              </a:rPr>
              <a:t>file. Delete the code that NetBeans IDE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generated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replace 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6–6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6–6</a:t>
            </a:r>
            <a:r>
              <a:rPr dirty="0" sz="900" spc="61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FXMLExampleController.java</a:t>
            </a:r>
            <a:endParaRPr sz="9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pa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kag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fxml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xamp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3003550">
              <a:lnSpc>
                <a:spcPct val="101699"/>
              </a:lnSpc>
            </a:pPr>
            <a:r>
              <a:rPr dirty="0" sz="900" spc="-80">
                <a:latin typeface="Courier New"/>
                <a:cs typeface="Courier New"/>
              </a:rPr>
              <a:t>import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javafx.event.ActionEvent; </a:t>
            </a:r>
            <a:r>
              <a:rPr dirty="0" sz="900" spc="-52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j</a:t>
            </a:r>
            <a:r>
              <a:rPr dirty="0" sz="900" spc="-85">
                <a:latin typeface="Courier New"/>
                <a:cs typeface="Courier New"/>
              </a:rPr>
              <a:t>avaf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.fxm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.FX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L;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im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j</a:t>
            </a:r>
            <a:r>
              <a:rPr dirty="0" sz="900" spc="-85">
                <a:latin typeface="Courier New"/>
                <a:cs typeface="Courier New"/>
              </a:rPr>
              <a:t>avaf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.sce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e.t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xt.T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238250" marR="2767330" indent="-235585">
              <a:lnSpc>
                <a:spcPct val="102200"/>
              </a:lnSpc>
            </a:pPr>
            <a:r>
              <a:rPr dirty="0" sz="900" spc="-85">
                <a:latin typeface="Courier New"/>
                <a:cs typeface="Courier New"/>
              </a:rPr>
              <a:t>pu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li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las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FXML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xam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leCo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trol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@FX</a:t>
            </a:r>
            <a:r>
              <a:rPr dirty="0" sz="900" spc="-75">
                <a:latin typeface="Courier New"/>
                <a:cs typeface="Courier New"/>
              </a:rPr>
              <a:t>ML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vat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Tex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act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onta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get;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urier New"/>
              <a:cs typeface="Courier New"/>
            </a:endParaRPr>
          </a:p>
          <a:p>
            <a:pPr marL="1473835" marR="766445" indent="-235585">
              <a:lnSpc>
                <a:spcPct val="101699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@FX</a:t>
            </a:r>
            <a:r>
              <a:rPr dirty="0" sz="900" spc="-75">
                <a:latin typeface="Courier New"/>
                <a:cs typeface="Courier New"/>
              </a:rPr>
              <a:t>ML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pr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tect</a:t>
            </a:r>
            <a:r>
              <a:rPr dirty="0" sz="900" spc="-75">
                <a:latin typeface="Courier New"/>
                <a:cs typeface="Courier New"/>
              </a:rPr>
              <a:t>ed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ndle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ubm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tBut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onAc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ion(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cti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nEve</a:t>
            </a:r>
            <a:r>
              <a:rPr dirty="0" sz="900" spc="-75">
                <a:latin typeface="Courier New"/>
                <a:cs typeface="Courier New"/>
              </a:rPr>
              <a:t>nt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ev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nt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acti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ntar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et.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etTe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t("S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g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bu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to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ress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d");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038" y="9493250"/>
            <a:ext cx="2274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Using FXML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to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Create a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User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Interface</a:t>
            </a:r>
            <a:r>
              <a:rPr dirty="0" sz="900" spc="63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6-5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872480" cy="1816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10">
                <a:latin typeface="Arial MT"/>
                <a:cs typeface="Arial MT"/>
              </a:rPr>
              <a:t>U</a:t>
            </a:r>
            <a:r>
              <a:rPr dirty="0" sz="950" spc="-75">
                <a:latin typeface="Arial MT"/>
                <a:cs typeface="Arial MT"/>
              </a:rPr>
              <a:t>s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a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S</a:t>
            </a:r>
            <a:r>
              <a:rPr dirty="0" sz="950" spc="-75">
                <a:latin typeface="Arial MT"/>
                <a:cs typeface="Arial MT"/>
              </a:rPr>
              <a:t>c</a:t>
            </a:r>
            <a:r>
              <a:rPr dirty="0" sz="950" spc="-35">
                <a:latin typeface="Arial MT"/>
                <a:cs typeface="Arial MT"/>
              </a:rPr>
              <a:t>r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5">
                <a:latin typeface="Arial MT"/>
                <a:cs typeface="Arial MT"/>
              </a:rPr>
              <a:t>p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5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g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80">
                <a:latin typeface="Arial MT"/>
                <a:cs typeface="Arial MT"/>
              </a:rPr>
              <a:t>L</a:t>
            </a:r>
            <a:r>
              <a:rPr dirty="0" sz="950" spc="-85">
                <a:latin typeface="Arial MT"/>
                <a:cs typeface="Arial MT"/>
              </a:rPr>
              <a:t>an</a:t>
            </a:r>
            <a:r>
              <a:rPr dirty="0" sz="950" spc="-80">
                <a:latin typeface="Arial MT"/>
                <a:cs typeface="Arial MT"/>
              </a:rPr>
              <a:t>g</a:t>
            </a:r>
            <a:r>
              <a:rPr dirty="0" sz="950" spc="-85">
                <a:latin typeface="Arial MT"/>
                <a:cs typeface="Arial MT"/>
              </a:rPr>
              <a:t>ua</a:t>
            </a:r>
            <a:r>
              <a:rPr dirty="0" sz="950" spc="-80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an</a:t>
            </a:r>
            <a:r>
              <a:rPr dirty="0" sz="950" spc="-80">
                <a:latin typeface="Arial MT"/>
                <a:cs typeface="Arial MT"/>
              </a:rPr>
              <a:t>d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E</a:t>
            </a:r>
            <a:r>
              <a:rPr dirty="0" sz="950" spc="-90">
                <a:latin typeface="Arial MT"/>
                <a:cs typeface="Arial MT"/>
              </a:rPr>
              <a:t>v</a:t>
            </a:r>
            <a:r>
              <a:rPr dirty="0" sz="950" spc="-85">
                <a:latin typeface="Arial MT"/>
                <a:cs typeface="Arial MT"/>
              </a:rPr>
              <a:t>en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996315" marR="7302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85">
                <a:latin typeface="Courier New"/>
                <a:cs typeface="Courier New"/>
              </a:rPr>
              <a:t>@FXML </a:t>
            </a:r>
            <a:r>
              <a:rPr dirty="0" sz="1000" spc="-5">
                <a:latin typeface="Palatino Linotype"/>
                <a:cs typeface="Palatino Linotype"/>
              </a:rPr>
              <a:t>annotation is used to tag nonpublic controller member fields and handler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methods for use by FXML markup. The </a:t>
            </a:r>
            <a:r>
              <a:rPr dirty="0" sz="1000" spc="-85">
                <a:latin typeface="Courier New"/>
                <a:cs typeface="Courier New"/>
              </a:rPr>
              <a:t>handleSubmtButtonAction </a:t>
            </a:r>
            <a:r>
              <a:rPr dirty="0" sz="1000" spc="-5">
                <a:latin typeface="Palatino Linotype"/>
                <a:cs typeface="Palatino Linotype"/>
              </a:rPr>
              <a:t>method sets 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actiontarget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variable</a:t>
            </a:r>
            <a:r>
              <a:rPr dirty="0" sz="1000">
                <a:latin typeface="Palatino Linotype"/>
                <a:cs typeface="Palatino Linotype"/>
              </a:rPr>
              <a:t> 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Sign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in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button</a:t>
            </a:r>
            <a:r>
              <a:rPr dirty="0" sz="1000" spc="-75">
                <a:latin typeface="Courier New"/>
                <a:cs typeface="Courier New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pressed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presses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button.</a:t>
            </a:r>
            <a:endParaRPr sz="1000">
              <a:latin typeface="Palatino Linotype"/>
              <a:cs typeface="Palatino Linotype"/>
            </a:endParaRPr>
          </a:p>
          <a:p>
            <a:pPr marL="996315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run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complete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interface.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1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6–3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results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type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two fields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Sign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button.</a:t>
            </a:r>
            <a:r>
              <a:rPr dirty="0" sz="1000" spc="509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problems,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compare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against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FXMLLogin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example.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6–3</a:t>
            </a:r>
            <a:r>
              <a:rPr dirty="0" sz="900" spc="63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FXML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Login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Window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6-6</a:t>
            </a:r>
            <a:r>
              <a:rPr dirty="0" sz="900" spc="62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5185788"/>
            <a:ext cx="5887085" cy="39033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130" b="1">
                <a:latin typeface="Arial"/>
                <a:cs typeface="Arial"/>
              </a:rPr>
              <a:t>Use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35" b="1">
                <a:latin typeface="Arial"/>
                <a:cs typeface="Arial"/>
              </a:rPr>
              <a:t> </a:t>
            </a:r>
            <a:r>
              <a:rPr dirty="0" sz="1600" spc="-125" b="1">
                <a:latin typeface="Arial"/>
                <a:cs typeface="Arial"/>
              </a:rPr>
              <a:t>Scripting</a:t>
            </a:r>
            <a:r>
              <a:rPr dirty="0" sz="1600" spc="-250" b="1">
                <a:latin typeface="Arial"/>
                <a:cs typeface="Arial"/>
              </a:rPr>
              <a:t> </a:t>
            </a:r>
            <a:r>
              <a:rPr dirty="0" sz="1600" spc="-155" b="1">
                <a:latin typeface="Arial"/>
                <a:cs typeface="Arial"/>
              </a:rPr>
              <a:t>Language</a:t>
            </a:r>
            <a:r>
              <a:rPr dirty="0" sz="1600" spc="-24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to</a:t>
            </a:r>
            <a:r>
              <a:rPr dirty="0" sz="1600" spc="-250" b="1">
                <a:latin typeface="Arial"/>
                <a:cs typeface="Arial"/>
              </a:rPr>
              <a:t> </a:t>
            </a:r>
            <a:r>
              <a:rPr dirty="0" sz="1600" spc="-140" b="1">
                <a:latin typeface="Arial"/>
                <a:cs typeface="Arial"/>
              </a:rPr>
              <a:t>Handle</a:t>
            </a:r>
            <a:r>
              <a:rPr dirty="0" sz="1600" spc="-235" b="1">
                <a:latin typeface="Arial"/>
                <a:cs typeface="Arial"/>
              </a:rPr>
              <a:t> </a:t>
            </a:r>
            <a:r>
              <a:rPr dirty="0" sz="1600" spc="-135" b="1">
                <a:latin typeface="Arial"/>
                <a:cs typeface="Arial"/>
              </a:rPr>
              <a:t>Events</a:t>
            </a:r>
            <a:endParaRPr sz="1600">
              <a:latin typeface="Arial"/>
              <a:cs typeface="Arial"/>
            </a:endParaRPr>
          </a:p>
          <a:p>
            <a:pPr marL="1003300" marR="100965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alternative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event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handler,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handler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 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JSR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223-compatible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scripting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engine.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JavaScript,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Groovy,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Jython,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Clojure.</a:t>
            </a: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600"/>
              </a:spcBef>
            </a:pPr>
            <a:r>
              <a:rPr dirty="0" sz="1000" spc="-15">
                <a:latin typeface="Palatino Linotype"/>
                <a:cs typeface="Palatino Linotype"/>
              </a:rPr>
              <a:t>Optionally,</a:t>
            </a:r>
            <a:r>
              <a:rPr dirty="0" sz="1000" spc="-5">
                <a:latin typeface="Palatino Linotype"/>
                <a:cs typeface="Palatino Linotype"/>
              </a:rPr>
              <a:t> 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JavaScript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now.</a:t>
            </a:r>
            <a:endParaRPr sz="1000">
              <a:latin typeface="Palatino Linotype"/>
              <a:cs typeface="Palatino Linotype"/>
            </a:endParaRPr>
          </a:p>
          <a:p>
            <a:pPr marL="1231265" marR="40576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fxml_example.fxml</a:t>
            </a:r>
            <a:r>
              <a:rPr dirty="0" sz="1000" spc="-80">
                <a:latin typeface="Palatino Linotype"/>
                <a:cs typeface="Palatino Linotype"/>
              </a:rPr>
              <a:t>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JavaScript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declaration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after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XML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doctype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declaration.</a:t>
            </a:r>
            <a:endParaRPr sz="1000">
              <a:latin typeface="Palatino Linotype"/>
              <a:cs typeface="Palatino Linotype"/>
            </a:endParaRPr>
          </a:p>
          <a:p>
            <a:pPr marL="1231900">
              <a:lnSpc>
                <a:spcPct val="100000"/>
              </a:lnSpc>
              <a:spcBef>
                <a:spcPts val="600"/>
              </a:spcBef>
            </a:pPr>
            <a:r>
              <a:rPr dirty="0" sz="1000" spc="-85">
                <a:latin typeface="Courier New"/>
                <a:cs typeface="Courier New"/>
              </a:rPr>
              <a:t>&lt;?l</a:t>
            </a:r>
            <a:r>
              <a:rPr dirty="0" sz="1000" spc="-95">
                <a:latin typeface="Courier New"/>
                <a:cs typeface="Courier New"/>
              </a:rPr>
              <a:t>a</a:t>
            </a:r>
            <a:r>
              <a:rPr dirty="0" sz="1000" spc="-85">
                <a:latin typeface="Courier New"/>
                <a:cs typeface="Courier New"/>
              </a:rPr>
              <a:t>nguage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java</a:t>
            </a:r>
            <a:r>
              <a:rPr dirty="0" sz="1000" spc="-95">
                <a:latin typeface="Courier New"/>
                <a:cs typeface="Courier New"/>
              </a:rPr>
              <a:t>s</a:t>
            </a:r>
            <a:r>
              <a:rPr dirty="0" sz="1000" spc="-85">
                <a:latin typeface="Courier New"/>
                <a:cs typeface="Courier New"/>
              </a:rPr>
              <a:t>cript?&gt;</a:t>
            </a:r>
            <a:endParaRPr sz="1000">
              <a:latin typeface="Courier New"/>
              <a:cs typeface="Courier New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2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Button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markup,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function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follows:</a:t>
            </a:r>
            <a:endParaRPr sz="1000">
              <a:latin typeface="Palatino Linotype"/>
              <a:cs typeface="Palatino Linotype"/>
            </a:endParaRPr>
          </a:p>
          <a:p>
            <a:pPr marL="1231900">
              <a:lnSpc>
                <a:spcPct val="100000"/>
              </a:lnSpc>
              <a:spcBef>
                <a:spcPts val="600"/>
              </a:spcBef>
            </a:pPr>
            <a:r>
              <a:rPr dirty="0" sz="1000" spc="-85">
                <a:latin typeface="Courier New"/>
                <a:cs typeface="Courier New"/>
              </a:rPr>
              <a:t>onAction="handleSubmitButtonAction(event);"</a:t>
            </a:r>
            <a:endParaRPr sz="1000">
              <a:latin typeface="Courier New"/>
              <a:cs typeface="Courier New"/>
            </a:endParaRPr>
          </a:p>
          <a:p>
            <a:pPr marL="1231265" marR="12509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3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Remove the </a:t>
            </a:r>
            <a:r>
              <a:rPr dirty="0" sz="1000" spc="-85">
                <a:latin typeface="Courier New"/>
                <a:cs typeface="Courier New"/>
              </a:rPr>
              <a:t>fx:controller </a:t>
            </a:r>
            <a:r>
              <a:rPr dirty="0" sz="1000" spc="-5">
                <a:latin typeface="Palatino Linotype"/>
                <a:cs typeface="Palatino Linotype"/>
              </a:rPr>
              <a:t>attribute </a:t>
            </a:r>
            <a:r>
              <a:rPr dirty="0" sz="1000" spc="-10">
                <a:latin typeface="Palatino Linotype"/>
                <a:cs typeface="Palatino Linotype"/>
              </a:rPr>
              <a:t>from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90">
                <a:latin typeface="Courier New"/>
                <a:cs typeface="Courier New"/>
              </a:rPr>
              <a:t>GridPane </a:t>
            </a:r>
            <a:r>
              <a:rPr dirty="0" sz="1000" spc="-5">
                <a:latin typeface="Palatino Linotype"/>
                <a:cs typeface="Palatino Linotype"/>
              </a:rPr>
              <a:t>markup and add 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JavaScript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function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&lt;script&gt;</a:t>
            </a:r>
            <a:r>
              <a:rPr dirty="0" sz="1000" spc="-34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directly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6–7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6–7</a:t>
            </a:r>
            <a:r>
              <a:rPr dirty="0" sz="900" spc="62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JavaScript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in FXML</a:t>
            </a:r>
            <a:endParaRPr sz="900">
              <a:latin typeface="Arial"/>
              <a:cs typeface="Arial"/>
            </a:endParaRPr>
          </a:p>
          <a:p>
            <a:pPr marL="1826895" marR="1757680" indent="-588645">
              <a:lnSpc>
                <a:spcPct val="102200"/>
              </a:lnSpc>
              <a:spcBef>
                <a:spcPts val="395"/>
              </a:spcBef>
            </a:pPr>
            <a:r>
              <a:rPr dirty="0" sz="900" spc="-85">
                <a:latin typeface="Courier New"/>
                <a:cs typeface="Courier New"/>
              </a:rPr>
              <a:t>&lt;Gr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dPan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xml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s:f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  <a:hlinkClick r:id="rId3"/>
              </a:rPr>
              <a:t>="ht</a:t>
            </a:r>
            <a:r>
              <a:rPr dirty="0" sz="900" spc="-75">
                <a:latin typeface="Courier New"/>
                <a:cs typeface="Courier New"/>
                <a:hlinkClick r:id="rId3"/>
              </a:rPr>
              <a:t>t</a:t>
            </a:r>
            <a:r>
              <a:rPr dirty="0" sz="900" spc="-85">
                <a:latin typeface="Courier New"/>
                <a:cs typeface="Courier New"/>
                <a:hlinkClick r:id="rId3"/>
              </a:rPr>
              <a:t>p://</a:t>
            </a:r>
            <a:r>
              <a:rPr dirty="0" sz="900" spc="-75">
                <a:latin typeface="Courier New"/>
                <a:cs typeface="Courier New"/>
                <a:hlinkClick r:id="rId3"/>
              </a:rPr>
              <a:t>j</a:t>
            </a:r>
            <a:r>
              <a:rPr dirty="0" sz="900" spc="-85">
                <a:latin typeface="Courier New"/>
                <a:cs typeface="Courier New"/>
                <a:hlinkClick r:id="rId3"/>
              </a:rPr>
              <a:t>avaf</a:t>
            </a:r>
            <a:r>
              <a:rPr dirty="0" sz="900" spc="-75">
                <a:latin typeface="Courier New"/>
                <a:cs typeface="Courier New"/>
                <a:hlinkClick r:id="rId3"/>
              </a:rPr>
              <a:t>x</a:t>
            </a:r>
            <a:r>
              <a:rPr dirty="0" sz="900" spc="-85">
                <a:latin typeface="Courier New"/>
                <a:cs typeface="Courier New"/>
                <a:hlinkClick r:id="rId3"/>
              </a:rPr>
              <a:t>.co</a:t>
            </a:r>
            <a:r>
              <a:rPr dirty="0" sz="900" spc="-75">
                <a:latin typeface="Courier New"/>
                <a:cs typeface="Courier New"/>
                <a:hlinkClick r:id="rId3"/>
              </a:rPr>
              <a:t>m</a:t>
            </a:r>
            <a:r>
              <a:rPr dirty="0" sz="900" spc="-85">
                <a:latin typeface="Courier New"/>
                <a:cs typeface="Courier New"/>
                <a:hlinkClick r:id="rId3"/>
              </a:rPr>
              <a:t>/fxm</a:t>
            </a:r>
            <a:r>
              <a:rPr dirty="0" sz="900" spc="-75">
                <a:latin typeface="Courier New"/>
                <a:cs typeface="Courier New"/>
                <a:hlinkClick r:id="rId3"/>
              </a:rPr>
              <a:t>l</a:t>
            </a:r>
            <a:r>
              <a:rPr dirty="0" sz="900" spc="-75">
                <a:latin typeface="Courier New"/>
                <a:cs typeface="Courier New"/>
              </a:rPr>
              <a:t>"  </a:t>
            </a:r>
            <a:r>
              <a:rPr dirty="0" sz="900" spc="-85">
                <a:latin typeface="Courier New"/>
                <a:cs typeface="Courier New"/>
              </a:rPr>
              <a:t>ali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nme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t="c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nter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hga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="1</a:t>
            </a:r>
            <a:r>
              <a:rPr dirty="0" sz="900" spc="-75">
                <a:latin typeface="Courier New"/>
                <a:cs typeface="Courier New"/>
              </a:rPr>
              <a:t>0"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vg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p="1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"&gt;</a:t>
            </a:r>
            <a:endParaRPr sz="900">
              <a:latin typeface="Courier New"/>
              <a:cs typeface="Courier New"/>
            </a:endParaRPr>
          </a:p>
          <a:p>
            <a:pPr marL="1532255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&lt;fx:script&gt;</a:t>
            </a:r>
            <a:endParaRPr sz="900">
              <a:latin typeface="Courier New"/>
              <a:cs typeface="Courier New"/>
            </a:endParaRPr>
          </a:p>
          <a:p>
            <a:pPr marL="2002789" marR="1110615" indent="-234950">
              <a:lnSpc>
                <a:spcPts val="1100"/>
              </a:lnSpc>
              <a:spcBef>
                <a:spcPts val="40"/>
              </a:spcBef>
            </a:pPr>
            <a:r>
              <a:rPr dirty="0" sz="900" spc="-85">
                <a:latin typeface="Courier New"/>
                <a:cs typeface="Courier New"/>
              </a:rPr>
              <a:t>func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io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hand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eSub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itBu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ton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ctio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(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a</a:t>
            </a:r>
            <a:r>
              <a:rPr dirty="0" sz="900" spc="-85">
                <a:latin typeface="Courier New"/>
                <a:cs typeface="Courier New"/>
              </a:rPr>
              <a:t>cti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ntar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et.s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tTex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("C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llin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Jav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Scri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t");</a:t>
            </a:r>
            <a:endParaRPr sz="900">
              <a:latin typeface="Courier New"/>
              <a:cs typeface="Courier New"/>
            </a:endParaRPr>
          </a:p>
          <a:p>
            <a:pPr marL="1767839">
              <a:lnSpc>
                <a:spcPts val="1060"/>
              </a:lnSpc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532255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&lt;/fx:script&gt;</a:t>
            </a:r>
            <a:endParaRPr sz="9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2011" y="2413254"/>
            <a:ext cx="2627376" cy="260146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0900" y="327913"/>
            <a:ext cx="4901565" cy="1586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S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75">
                <a:latin typeface="Arial MT"/>
                <a:cs typeface="Arial MT"/>
              </a:rPr>
              <a:t>y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85">
                <a:latin typeface="Arial MT"/>
                <a:cs typeface="Arial MT"/>
              </a:rPr>
              <a:t>h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pp</a:t>
            </a:r>
            <a:r>
              <a:rPr dirty="0" sz="950" spc="-25">
                <a:latin typeface="Arial MT"/>
                <a:cs typeface="Arial MT"/>
              </a:rPr>
              <a:t>li</a:t>
            </a:r>
            <a:r>
              <a:rPr dirty="0" sz="950" spc="-75">
                <a:latin typeface="Arial MT"/>
                <a:cs typeface="Arial MT"/>
              </a:rPr>
              <a:t>c</a:t>
            </a:r>
            <a:r>
              <a:rPr dirty="0" sz="950" spc="-85">
                <a:latin typeface="Arial MT"/>
                <a:cs typeface="Arial MT"/>
              </a:rPr>
              <a:t>a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n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w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h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C</a:t>
            </a:r>
            <a:r>
              <a:rPr dirty="0" sz="950" spc="-105">
                <a:latin typeface="Arial MT"/>
                <a:cs typeface="Arial MT"/>
              </a:rPr>
              <a:t>SS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Palatino Linotype"/>
                <a:cs typeface="Palatino Linotype"/>
              </a:rPr>
              <a:t>Alternatively,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JavaScript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functions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external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(such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endParaRPr sz="1000">
              <a:latin typeface="Palatino Linotype"/>
              <a:cs typeface="Palatino Linotype"/>
            </a:endParaRPr>
          </a:p>
          <a:p>
            <a:pPr marL="241300">
              <a:lnSpc>
                <a:spcPct val="100000"/>
              </a:lnSpc>
            </a:pPr>
            <a:r>
              <a:rPr dirty="0" sz="1000" spc="-85">
                <a:latin typeface="Courier New"/>
                <a:cs typeface="Courier New"/>
              </a:rPr>
              <a:t>fxml</a:t>
            </a:r>
            <a:r>
              <a:rPr dirty="0" sz="1000" spc="-95">
                <a:latin typeface="Courier New"/>
                <a:cs typeface="Courier New"/>
              </a:rPr>
              <a:t>_</a:t>
            </a:r>
            <a:r>
              <a:rPr dirty="0" sz="1000" spc="-85">
                <a:latin typeface="Courier New"/>
                <a:cs typeface="Courier New"/>
              </a:rPr>
              <a:t>example.js</a:t>
            </a:r>
            <a:r>
              <a:rPr dirty="0" sz="1000" spc="-5">
                <a:latin typeface="Palatino Linotype"/>
                <a:cs typeface="Palatino Linotype"/>
              </a:rPr>
              <a:t>)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</a:t>
            </a:r>
            <a:r>
              <a:rPr dirty="0" sz="1000" spc="-10">
                <a:latin typeface="Palatino Linotype"/>
                <a:cs typeface="Palatino Linotype"/>
              </a:rPr>
              <a:t>l</a:t>
            </a:r>
            <a:r>
              <a:rPr dirty="0" sz="1000" spc="-5">
                <a:latin typeface="Palatino Linotype"/>
                <a:cs typeface="Palatino Linotype"/>
              </a:rPr>
              <a:t>u</a:t>
            </a:r>
            <a:r>
              <a:rPr dirty="0" sz="1000" spc="-10">
                <a:latin typeface="Palatino Linotype"/>
                <a:cs typeface="Palatino Linotype"/>
              </a:rPr>
              <a:t>d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</a:t>
            </a:r>
            <a:r>
              <a:rPr dirty="0" sz="1000" spc="-5">
                <a:latin typeface="Palatino Linotype"/>
                <a:cs typeface="Palatino Linotype"/>
              </a:rPr>
              <a:t>c</a:t>
            </a:r>
            <a:r>
              <a:rPr dirty="0" sz="1000" spc="-5">
                <a:latin typeface="Palatino Linotype"/>
                <a:cs typeface="Palatino Linotype"/>
              </a:rPr>
              <a:t>r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pt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ke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s</a:t>
            </a:r>
            <a:r>
              <a:rPr dirty="0" sz="1000" spc="-5">
                <a:latin typeface="Palatino Linotype"/>
                <a:cs typeface="Palatino Linotype"/>
              </a:rPr>
              <a:t>:</a:t>
            </a:r>
            <a:endParaRPr sz="1000">
              <a:latin typeface="Palatino Linotype"/>
              <a:cs typeface="Palatino Linotype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dirty="0" sz="1000" spc="-85">
                <a:latin typeface="Courier New"/>
                <a:cs typeface="Courier New"/>
              </a:rPr>
              <a:t>&lt;fx:</a:t>
            </a:r>
            <a:r>
              <a:rPr dirty="0" sz="1000" spc="-95">
                <a:latin typeface="Courier New"/>
                <a:cs typeface="Courier New"/>
              </a:rPr>
              <a:t>s</a:t>
            </a:r>
            <a:r>
              <a:rPr dirty="0" sz="1000" spc="-85">
                <a:latin typeface="Courier New"/>
                <a:cs typeface="Courier New"/>
              </a:rPr>
              <a:t>cript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sour</a:t>
            </a:r>
            <a:r>
              <a:rPr dirty="0" sz="1000" spc="-95">
                <a:latin typeface="Courier New"/>
                <a:cs typeface="Courier New"/>
              </a:rPr>
              <a:t>c</a:t>
            </a:r>
            <a:r>
              <a:rPr dirty="0" sz="1000" spc="-85">
                <a:latin typeface="Courier New"/>
                <a:cs typeface="Courier New"/>
              </a:rPr>
              <a:t>e="fxml_ex</a:t>
            </a:r>
            <a:r>
              <a:rPr dirty="0" sz="1000" spc="-95">
                <a:latin typeface="Courier New"/>
                <a:cs typeface="Courier New"/>
              </a:rPr>
              <a:t>a</a:t>
            </a:r>
            <a:r>
              <a:rPr dirty="0" sz="1000" spc="-85">
                <a:latin typeface="Courier New"/>
                <a:cs typeface="Courier New"/>
              </a:rPr>
              <a:t>mple.js"/&gt;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result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6–4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6–4</a:t>
            </a:r>
            <a:r>
              <a:rPr dirty="0" sz="900" spc="68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Login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Application</a:t>
            </a:r>
            <a:r>
              <a:rPr dirty="0" sz="900" spc="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Using</a:t>
            </a:r>
            <a:r>
              <a:rPr dirty="0" sz="900" spc="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JavaScript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4947920"/>
            <a:ext cx="5893435" cy="4707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3300" marR="20193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considering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scripting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language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might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stepping through script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 during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debugging.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65" b="1">
                <a:latin typeface="Arial"/>
                <a:cs typeface="Arial"/>
              </a:rPr>
              <a:t>y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pp</a:t>
            </a:r>
            <a:r>
              <a:rPr dirty="0" sz="1600" spc="-85" b="1">
                <a:latin typeface="Arial"/>
                <a:cs typeface="Arial"/>
              </a:rPr>
              <a:t>li</a:t>
            </a:r>
            <a:r>
              <a:rPr dirty="0" sz="1600" spc="-165" b="1">
                <a:latin typeface="Arial"/>
                <a:cs typeface="Arial"/>
              </a:rPr>
              <a:t>ca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w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h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95" b="1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  <a:p>
            <a:pPr marL="1003300" marR="175895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final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task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attractive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Cascading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(CSS).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Create </a:t>
            </a:r>
            <a:r>
              <a:rPr dirty="0" sz="1000" spc="-5">
                <a:latin typeface="Palatino Linotype"/>
                <a:cs typeface="Palatino Linotype"/>
              </a:rPr>
              <a:t>a style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sheet.</a:t>
            </a:r>
            <a:endParaRPr sz="1000">
              <a:latin typeface="Palatino Linotype"/>
              <a:cs typeface="Palatino Linotype"/>
            </a:endParaRPr>
          </a:p>
          <a:p>
            <a:pPr lvl="1" marL="1460500" marR="43942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Project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window,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right-click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fxmlexample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folder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under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Source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choose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New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Other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lvl="1" marL="1460500" marR="24447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dialog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box,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Other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Cascading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Style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Sheet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 </a:t>
            </a:r>
            <a:r>
              <a:rPr dirty="0" sz="1000" spc="-5" b="1">
                <a:latin typeface="Palatino Linotype"/>
                <a:cs typeface="Palatino Linotype"/>
              </a:rPr>
              <a:t>Next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lvl="1" marL="14605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Enter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Login</a:t>
            </a:r>
            <a:r>
              <a:rPr dirty="0" sz="1000" spc="-1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click </a:t>
            </a:r>
            <a:r>
              <a:rPr dirty="0" sz="1000" spc="-5" b="1">
                <a:latin typeface="Palatino Linotype"/>
                <a:cs typeface="Palatino Linotype"/>
              </a:rPr>
              <a:t>Finish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lvl="1" marL="1460500" marR="106045" indent="-229235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lphaLcPeriod"/>
              <a:tabLst>
                <a:tab pos="1459865" algn="l"/>
                <a:tab pos="14605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Copy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Login.css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 into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file.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Login.css</a:t>
            </a:r>
            <a:r>
              <a:rPr dirty="0" sz="1000" spc="-36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downloadable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LoginCSS.zip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description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 file,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Fancy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Forms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with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JavaFX CSS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marR="33274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gray,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linen-like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right-clicking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backg</a:t>
            </a:r>
            <a:r>
              <a:rPr dirty="0" sz="1000" spc="-2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r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ound.jpg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le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</a:t>
            </a:r>
            <a:r>
              <a:rPr dirty="0" sz="1000" spc="-5">
                <a:latin typeface="Palatino Linotype"/>
                <a:cs typeface="Palatino Linotype"/>
              </a:rPr>
              <a:t>n</a:t>
            </a:r>
            <a:r>
              <a:rPr dirty="0" sz="1000" spc="-5">
                <a:latin typeface="Palatino Linotype"/>
                <a:cs typeface="Palatino Linotype"/>
              </a:rPr>
              <a:t>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saving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fx</a:t>
            </a:r>
            <a:r>
              <a:rPr dirty="0" sz="1000" spc="-95">
                <a:latin typeface="Courier New"/>
                <a:cs typeface="Courier New"/>
              </a:rPr>
              <a:t>m</a:t>
            </a:r>
            <a:r>
              <a:rPr dirty="0" sz="1000" spc="-85">
                <a:latin typeface="Courier New"/>
                <a:cs typeface="Courier New"/>
              </a:rPr>
              <a:t>lexample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</a:t>
            </a:r>
            <a:r>
              <a:rPr dirty="0" sz="1000" spc="-10">
                <a:latin typeface="Palatino Linotype"/>
                <a:cs typeface="Palatino Linotype"/>
              </a:rPr>
              <a:t>l</a:t>
            </a:r>
            <a:r>
              <a:rPr dirty="0" sz="1000" spc="-5">
                <a:latin typeface="Palatino Linotype"/>
                <a:cs typeface="Palatino Linotype"/>
              </a:rPr>
              <a:t>d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 spc="-85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marR="9207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Open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fxml_example.fxml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stylesheets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element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markup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the </a:t>
            </a:r>
            <a:r>
              <a:rPr dirty="0" sz="1000" spc="-85">
                <a:latin typeface="Courier New"/>
                <a:cs typeface="Courier New"/>
              </a:rPr>
              <a:t>GridPane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shown 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6–8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6–8</a:t>
            </a:r>
            <a:r>
              <a:rPr dirty="0" sz="900" spc="6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Style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Sheet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1120140">
              <a:lnSpc>
                <a:spcPct val="100000"/>
              </a:lnSpc>
            </a:pPr>
            <a:r>
              <a:rPr dirty="0" sz="900" spc="-80">
                <a:latin typeface="Courier New"/>
                <a:cs typeface="Courier New"/>
              </a:rPr>
              <a:t>&lt;stylesheets&gt;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Courier New"/>
              <a:cs typeface="Courier New"/>
            </a:endParaRPr>
          </a:p>
          <a:p>
            <a:pPr marL="3630929">
              <a:lnSpc>
                <a:spcPct val="100000"/>
              </a:lnSpc>
            </a:pPr>
            <a:r>
              <a:rPr dirty="0" sz="900" spc="-5">
                <a:latin typeface="Arial MT"/>
                <a:cs typeface="Arial MT"/>
              </a:rPr>
              <a:t>Using FXML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to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Create a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User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Interface</a:t>
            </a:r>
            <a:r>
              <a:rPr dirty="0" sz="900" spc="63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6-7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63011" y="2184654"/>
            <a:ext cx="2627376" cy="260146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854065" cy="4876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f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m</a:t>
            </a:r>
            <a:r>
              <a:rPr dirty="0" sz="950" spc="-15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1231900">
              <a:lnSpc>
                <a:spcPct val="100000"/>
              </a:lnSpc>
            </a:pPr>
            <a:r>
              <a:rPr dirty="0" sz="900" spc="-85">
                <a:latin typeface="Courier New"/>
                <a:cs typeface="Courier New"/>
              </a:rPr>
              <a:t>&lt;UR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val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e="@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ogi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.css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/&gt;</a:t>
            </a:r>
            <a:endParaRPr sz="900">
              <a:latin typeface="Courier New"/>
              <a:cs typeface="Courier New"/>
            </a:endParaRPr>
          </a:p>
          <a:p>
            <a:pPr marL="1113790">
              <a:lnSpc>
                <a:spcPct val="100000"/>
              </a:lnSpc>
              <a:spcBef>
                <a:spcPts val="15"/>
              </a:spcBef>
            </a:pPr>
            <a:r>
              <a:rPr dirty="0" sz="900" spc="-80">
                <a:latin typeface="Courier New"/>
                <a:cs typeface="Courier New"/>
              </a:rPr>
              <a:t>&lt;/stylesheets&gt;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996315">
              <a:lnSpc>
                <a:spcPct val="100000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&lt;/GridPane&gt;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224915" marR="5080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60">
                <a:latin typeface="Palatino Linotype"/>
                <a:cs typeface="Palatino Linotype"/>
              </a:rPr>
              <a:t>@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symbol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URL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indicates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sheet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same directory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FXML file.</a:t>
            </a:r>
            <a:endParaRPr sz="1000">
              <a:latin typeface="Palatino Linotype"/>
              <a:cs typeface="Palatino Linotype"/>
            </a:endParaRPr>
          </a:p>
          <a:p>
            <a:pPr marL="1224915" indent="-229235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 startAt="4"/>
              <a:tabLst>
                <a:tab pos="1224915" algn="l"/>
                <a:tab pos="1225550" algn="l"/>
              </a:tabLst>
            </a:pPr>
            <a:r>
              <a:rPr dirty="0" sz="1000" spc="-50">
                <a:latin typeface="Palatino Linotype"/>
                <a:cs typeface="Palatino Linotype"/>
              </a:rPr>
              <a:t>To</a:t>
            </a:r>
            <a:r>
              <a:rPr dirty="0" sz="1000" spc="-5">
                <a:latin typeface="Palatino Linotype"/>
                <a:cs typeface="Palatino Linotype"/>
              </a:rPr>
              <a:t> 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grid pane, 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style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 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markup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endParaRPr sz="1000">
              <a:latin typeface="Palatino Linotype"/>
              <a:cs typeface="Palatino Linotype"/>
            </a:endParaRPr>
          </a:p>
          <a:p>
            <a:pPr marL="1224915">
              <a:lnSpc>
                <a:spcPct val="100000"/>
              </a:lnSpc>
            </a:pPr>
            <a:r>
              <a:rPr dirty="0" sz="1000" spc="-90">
                <a:latin typeface="Courier New"/>
                <a:cs typeface="Courier New"/>
              </a:rPr>
              <a:t>GridPane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6–9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6–9</a:t>
            </a:r>
            <a:r>
              <a:rPr dirty="0" sz="900" spc="6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Style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the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GridPane</a:t>
            </a:r>
            <a:endParaRPr sz="900">
              <a:latin typeface="Arial"/>
              <a:cs typeface="Arial"/>
            </a:endParaRPr>
          </a:p>
          <a:p>
            <a:pPr marL="1231265" marR="377825" indent="-235585">
              <a:lnSpc>
                <a:spcPct val="101899"/>
              </a:lnSpc>
              <a:spcBef>
                <a:spcPts val="400"/>
              </a:spcBef>
            </a:pPr>
            <a:r>
              <a:rPr dirty="0" sz="900" spc="-85">
                <a:latin typeface="Courier New"/>
                <a:cs typeface="Courier New"/>
              </a:rPr>
              <a:t>&lt;Gr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dPa</a:t>
            </a:r>
            <a:r>
              <a:rPr dirty="0" sz="900" spc="-75">
                <a:latin typeface="Courier New"/>
                <a:cs typeface="Courier New"/>
              </a:rPr>
              <a:t>ne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fx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5">
                <a:latin typeface="Courier New"/>
                <a:cs typeface="Courier New"/>
              </a:rPr>
              <a:t>cont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oll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r="f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mlex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mple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FXM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Exam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leCo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tro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ler"  xml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s:fx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  <a:hlinkClick r:id="rId3"/>
              </a:rPr>
              <a:t>"htt</a:t>
            </a:r>
            <a:r>
              <a:rPr dirty="0" sz="900" spc="-75">
                <a:latin typeface="Courier New"/>
                <a:cs typeface="Courier New"/>
                <a:hlinkClick r:id="rId3"/>
              </a:rPr>
              <a:t>p</a:t>
            </a:r>
            <a:r>
              <a:rPr dirty="0" sz="900" spc="-85">
                <a:latin typeface="Courier New"/>
                <a:cs typeface="Courier New"/>
                <a:hlinkClick r:id="rId3"/>
              </a:rPr>
              <a:t>://</a:t>
            </a:r>
            <a:r>
              <a:rPr dirty="0" sz="900" spc="-75">
                <a:latin typeface="Courier New"/>
                <a:cs typeface="Courier New"/>
                <a:hlinkClick r:id="rId3"/>
              </a:rPr>
              <a:t>j</a:t>
            </a:r>
            <a:r>
              <a:rPr dirty="0" sz="900" spc="-85">
                <a:latin typeface="Courier New"/>
                <a:cs typeface="Courier New"/>
                <a:hlinkClick r:id="rId3"/>
              </a:rPr>
              <a:t>avaf</a:t>
            </a:r>
            <a:r>
              <a:rPr dirty="0" sz="900" spc="-75">
                <a:latin typeface="Courier New"/>
                <a:cs typeface="Courier New"/>
                <a:hlinkClick r:id="rId3"/>
              </a:rPr>
              <a:t>x</a:t>
            </a:r>
            <a:r>
              <a:rPr dirty="0" sz="900" spc="-85">
                <a:latin typeface="Courier New"/>
                <a:cs typeface="Courier New"/>
                <a:hlinkClick r:id="rId3"/>
              </a:rPr>
              <a:t>.com</a:t>
            </a:r>
            <a:r>
              <a:rPr dirty="0" sz="900" spc="-75">
                <a:latin typeface="Courier New"/>
                <a:cs typeface="Courier New"/>
                <a:hlinkClick r:id="rId3"/>
              </a:rPr>
              <a:t>/</a:t>
            </a:r>
            <a:r>
              <a:rPr dirty="0" sz="900" spc="-85">
                <a:latin typeface="Courier New"/>
                <a:cs typeface="Courier New"/>
                <a:hlinkClick r:id="rId3"/>
              </a:rPr>
              <a:t>fxml</a:t>
            </a:r>
            <a:r>
              <a:rPr dirty="0" sz="900" spc="-75">
                <a:latin typeface="Courier New"/>
                <a:cs typeface="Courier New"/>
                <a:hlinkClick r:id="rId3"/>
              </a:rPr>
              <a:t>"</a:t>
            </a:r>
            <a:r>
              <a:rPr dirty="0" sz="900" spc="-80">
                <a:latin typeface="Courier New"/>
                <a:cs typeface="Courier New"/>
                <a:hlinkClick r:id="rId3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al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gnme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t="c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nte</a:t>
            </a:r>
            <a:r>
              <a:rPr dirty="0" sz="900" spc="-75">
                <a:latin typeface="Courier New"/>
                <a:cs typeface="Courier New"/>
              </a:rPr>
              <a:t>r"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hg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p="1</a:t>
            </a:r>
            <a:r>
              <a:rPr dirty="0" sz="900" spc="-75">
                <a:latin typeface="Courier New"/>
                <a:cs typeface="Courier New"/>
              </a:rPr>
              <a:t>0"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ap="</a:t>
            </a:r>
            <a:r>
              <a:rPr dirty="0" sz="900" spc="-75">
                <a:latin typeface="Courier New"/>
                <a:cs typeface="Courier New"/>
              </a:rPr>
              <a:t>1</a:t>
            </a:r>
            <a:r>
              <a:rPr dirty="0" sz="900" spc="-85">
                <a:latin typeface="Courier New"/>
                <a:cs typeface="Courier New"/>
              </a:rPr>
              <a:t>0"  </a:t>
            </a:r>
            <a:r>
              <a:rPr dirty="0" sz="900" spc="-80" b="1">
                <a:latin typeface="Courier New"/>
                <a:cs typeface="Courier New"/>
              </a:rPr>
              <a:t>styleClass="root"</a:t>
            </a:r>
            <a:r>
              <a:rPr dirty="0" sz="900" spc="-80">
                <a:latin typeface="Courier New"/>
                <a:cs typeface="Courier New"/>
              </a:rPr>
              <a:t>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224915" indent="-229235">
              <a:lnSpc>
                <a:spcPct val="100000"/>
              </a:lnSpc>
              <a:buSzPct val="90000"/>
              <a:buFont typeface="Arial"/>
              <a:buAutoNum type="arabicPeriod" startAt="5"/>
              <a:tabLst>
                <a:tab pos="1224915" algn="l"/>
                <a:tab pos="122555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welcome-text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Welcome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Text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</a:t>
            </a:r>
            <a:endParaRPr sz="1000">
              <a:latin typeface="Palatino Linotype"/>
              <a:cs typeface="Palatino Linotype"/>
            </a:endParaRPr>
          </a:p>
          <a:p>
            <a:pPr marL="1224915">
              <a:lnSpc>
                <a:spcPct val="100000"/>
              </a:lnSpc>
            </a:pPr>
            <a:r>
              <a:rPr dirty="0" sz="1000" spc="-85">
                <a:latin typeface="Courier New"/>
                <a:cs typeface="Courier New"/>
              </a:rPr>
              <a:t>#we</a:t>
            </a:r>
            <a:r>
              <a:rPr dirty="0" sz="1000" spc="-95">
                <a:latin typeface="Courier New"/>
                <a:cs typeface="Courier New"/>
              </a:rPr>
              <a:t>l</a:t>
            </a:r>
            <a:r>
              <a:rPr dirty="0" sz="1000" spc="-85">
                <a:latin typeface="Courier New"/>
                <a:cs typeface="Courier New"/>
              </a:rPr>
              <a:t>come-text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</a:t>
            </a:r>
            <a:r>
              <a:rPr dirty="0" sz="1000" spc="-10">
                <a:latin typeface="Palatino Linotype"/>
                <a:cs typeface="Palatino Linotype"/>
              </a:rPr>
              <a:t>f</a:t>
            </a:r>
            <a:r>
              <a:rPr dirty="0" sz="1000" spc="-5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ned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</a:t>
            </a:r>
            <a:r>
              <a:rPr dirty="0" sz="1000" spc="-10">
                <a:latin typeface="Palatino Linotype"/>
                <a:cs typeface="Palatino Linotype"/>
              </a:rPr>
              <a:t>S</a:t>
            </a:r>
            <a:r>
              <a:rPr dirty="0" sz="1000" spc="-5">
                <a:latin typeface="Palatino Linotype"/>
                <a:cs typeface="Palatino Linotype"/>
              </a:rPr>
              <a:t>S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le,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</a:t>
            </a:r>
            <a:r>
              <a:rPr dirty="0" sz="1000" spc="-5">
                <a:latin typeface="Palatino Linotype"/>
                <a:cs typeface="Palatino Linotype"/>
              </a:rPr>
              <a:t>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a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m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pl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6–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1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0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996315">
              <a:lnSpc>
                <a:spcPct val="100000"/>
              </a:lnSpc>
              <a:spcBef>
                <a:spcPts val="5"/>
              </a:spcBef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6–10</a:t>
            </a:r>
            <a:r>
              <a:rPr dirty="0" sz="900" spc="610" b="1" i="1">
                <a:latin typeface="Arial"/>
                <a:cs typeface="Arial"/>
              </a:rPr>
              <a:t> </a:t>
            </a:r>
            <a:r>
              <a:rPr dirty="0" sz="900" spc="-25" b="1" i="1">
                <a:latin typeface="Arial"/>
                <a:cs typeface="Arial"/>
              </a:rPr>
              <a:t>Text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ID</a:t>
            </a:r>
            <a:endParaRPr sz="900">
              <a:latin typeface="Arial"/>
              <a:cs typeface="Arial"/>
            </a:endParaRPr>
          </a:p>
          <a:p>
            <a:pPr marL="1466850" marR="1672589" indent="-471170">
              <a:lnSpc>
                <a:spcPct val="101899"/>
              </a:lnSpc>
              <a:spcBef>
                <a:spcPts val="400"/>
              </a:spcBef>
            </a:pPr>
            <a:r>
              <a:rPr dirty="0" sz="900" spc="-85">
                <a:latin typeface="Courier New"/>
                <a:cs typeface="Courier New"/>
              </a:rPr>
              <a:t>&lt;Te</a:t>
            </a:r>
            <a:r>
              <a:rPr dirty="0" sz="900" spc="-75">
                <a:latin typeface="Courier New"/>
                <a:cs typeface="Courier New"/>
              </a:rPr>
              <a:t>xt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 b="1">
                <a:latin typeface="Courier New"/>
                <a:cs typeface="Courier New"/>
              </a:rPr>
              <a:t>i</a:t>
            </a:r>
            <a:r>
              <a:rPr dirty="0" sz="900" spc="-75" b="1">
                <a:latin typeface="Courier New"/>
                <a:cs typeface="Courier New"/>
              </a:rPr>
              <a:t>d</a:t>
            </a:r>
            <a:r>
              <a:rPr dirty="0" sz="900" spc="-85" b="1">
                <a:latin typeface="Courier New"/>
                <a:cs typeface="Courier New"/>
              </a:rPr>
              <a:t>="we</a:t>
            </a:r>
            <a:r>
              <a:rPr dirty="0" sz="900" spc="-75" b="1">
                <a:latin typeface="Courier New"/>
                <a:cs typeface="Courier New"/>
              </a:rPr>
              <a:t>l</a:t>
            </a:r>
            <a:r>
              <a:rPr dirty="0" sz="900" spc="-85" b="1">
                <a:latin typeface="Courier New"/>
                <a:cs typeface="Courier New"/>
              </a:rPr>
              <a:t>come</a:t>
            </a:r>
            <a:r>
              <a:rPr dirty="0" sz="900" spc="-75" b="1">
                <a:latin typeface="Courier New"/>
                <a:cs typeface="Courier New"/>
              </a:rPr>
              <a:t>-</a:t>
            </a:r>
            <a:r>
              <a:rPr dirty="0" sz="900" spc="-85" b="1">
                <a:latin typeface="Courier New"/>
                <a:cs typeface="Courier New"/>
              </a:rPr>
              <a:t>tex</a:t>
            </a:r>
            <a:r>
              <a:rPr dirty="0" sz="900" spc="-75" b="1">
                <a:latin typeface="Courier New"/>
                <a:cs typeface="Courier New"/>
              </a:rPr>
              <a:t>t"</a:t>
            </a:r>
            <a:r>
              <a:rPr dirty="0" sz="900" spc="-85" b="1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te</a:t>
            </a:r>
            <a:r>
              <a:rPr dirty="0" sz="900" spc="-75">
                <a:latin typeface="Courier New"/>
                <a:cs typeface="Courier New"/>
              </a:rPr>
              <a:t>x</a:t>
            </a:r>
            <a:r>
              <a:rPr dirty="0" sz="900" spc="-85">
                <a:latin typeface="Courier New"/>
                <a:cs typeface="Courier New"/>
              </a:rPr>
              <a:t>t="W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lcom</a:t>
            </a:r>
            <a:r>
              <a:rPr dirty="0" sz="900" spc="-75">
                <a:latin typeface="Courier New"/>
                <a:cs typeface="Courier New"/>
              </a:rPr>
              <a:t>e"  </a:t>
            </a:r>
            <a:r>
              <a:rPr dirty="0" sz="900" spc="-80">
                <a:latin typeface="Courier New"/>
                <a:cs typeface="Courier New"/>
              </a:rPr>
              <a:t>GridPane.columnIndex="0" </a:t>
            </a:r>
            <a:r>
              <a:rPr dirty="0" sz="900" spc="-85">
                <a:latin typeface="Courier New"/>
                <a:cs typeface="Courier New"/>
              </a:rPr>
              <a:t>GridPane.rowIndex="0" </a:t>
            </a:r>
            <a:r>
              <a:rPr dirty="0" sz="900" spc="-52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GridPane.columnSpan="2"/&gt;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224915" marR="252095" indent="-228600">
              <a:lnSpc>
                <a:spcPct val="100000"/>
              </a:lnSpc>
              <a:buSzPct val="90000"/>
              <a:buFont typeface="Arial"/>
              <a:buAutoNum type="arabicPeriod" startAt="6"/>
              <a:tabLst>
                <a:tab pos="1224915" algn="l"/>
                <a:tab pos="122555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Run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6–5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stylized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run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into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problems, then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 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downloadable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FXMLExample.zip file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 6–5</a:t>
            </a:r>
            <a:r>
              <a:rPr dirty="0" sz="900" spc="66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Stylized Login</a:t>
            </a:r>
            <a:r>
              <a:rPr dirty="0" sz="900" spc="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Application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8031554"/>
            <a:ext cx="5834380" cy="16243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75" b="1">
                <a:latin typeface="Arial"/>
                <a:cs typeface="Arial"/>
              </a:rPr>
              <a:t>W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f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m</a:t>
            </a:r>
            <a:r>
              <a:rPr dirty="0" sz="1600" spc="-335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algn="just" marL="1003300" marR="5080">
              <a:lnSpc>
                <a:spcPct val="100000"/>
              </a:lnSpc>
              <a:spcBef>
                <a:spcPts val="375"/>
              </a:spcBef>
            </a:pPr>
            <a:r>
              <a:rPr dirty="0" sz="1000" spc="-5">
                <a:latin typeface="Palatino Linotype"/>
                <a:cs typeface="Palatino Linotype"/>
              </a:rPr>
              <a:t>Now that you </a:t>
            </a:r>
            <a:r>
              <a:rPr dirty="0" sz="1000" spc="-10">
                <a:latin typeface="Palatino Linotype"/>
                <a:cs typeface="Palatino Linotype"/>
              </a:rPr>
              <a:t>are </a:t>
            </a:r>
            <a:r>
              <a:rPr dirty="0" sz="1000" spc="-5">
                <a:latin typeface="Palatino Linotype"/>
                <a:cs typeface="Palatino Linotype"/>
              </a:rPr>
              <a:t>familiar with FXML, look at Introduction to FXML, which provides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 </a:t>
            </a:r>
            <a:r>
              <a:rPr dirty="0" sz="1000" spc="-5">
                <a:latin typeface="Palatino Linotype"/>
                <a:cs typeface="Palatino Linotype"/>
              </a:rPr>
              <a:t>information on the elements that make </a:t>
            </a:r>
            <a:r>
              <a:rPr dirty="0" sz="1000">
                <a:latin typeface="Palatino Linotype"/>
                <a:cs typeface="Palatino Linotype"/>
              </a:rPr>
              <a:t>up </a:t>
            </a:r>
            <a:r>
              <a:rPr dirty="0" sz="1000" spc="-5">
                <a:latin typeface="Palatino Linotype"/>
                <a:cs typeface="Palatino Linotype"/>
              </a:rPr>
              <a:t>the FXML language. The document 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included in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85">
                <a:latin typeface="Courier New"/>
                <a:cs typeface="Courier New"/>
              </a:rPr>
              <a:t>javafx.fxml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documentation.</a:t>
            </a:r>
            <a:endParaRPr sz="1000">
              <a:latin typeface="Palatino Linotype"/>
              <a:cs typeface="Palatino Linotype"/>
            </a:endParaRPr>
          </a:p>
          <a:p>
            <a:pPr algn="just" marL="1002665">
              <a:lnSpc>
                <a:spcPct val="100000"/>
              </a:lnSpc>
              <a:spcBef>
                <a:spcPts val="600"/>
              </a:spcBef>
            </a:pP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out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 Builder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opening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85">
                <a:latin typeface="Courier New"/>
                <a:cs typeface="Courier New"/>
              </a:rPr>
              <a:t>fxml_example.fxml</a:t>
            </a:r>
            <a:endParaRPr sz="1000">
              <a:latin typeface="Courier New"/>
              <a:cs typeface="Courier New"/>
            </a:endParaRPr>
          </a:p>
          <a:p>
            <a:pPr algn="just" marL="1003300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modifications.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6-8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1739" y="5473446"/>
            <a:ext cx="2407919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0900" y="327913"/>
            <a:ext cx="4912360" cy="1242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f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m</a:t>
            </a:r>
            <a:r>
              <a:rPr dirty="0" sz="950" spc="-155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12700" marR="55244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Palatino Linotype"/>
                <a:cs typeface="Palatino Linotype"/>
              </a:rPr>
              <a:t>environment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automatically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generates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might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be </a:t>
            </a:r>
            <a:r>
              <a:rPr dirty="0" sz="1000" spc="-5">
                <a:latin typeface="Palatino Linotype"/>
                <a:cs typeface="Palatino Linotype"/>
              </a:rPr>
              <a:t>reformatted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saved.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Getting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tool.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Skinning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Analyzer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 Guide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gives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how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 skin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FXML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038" y="9493250"/>
            <a:ext cx="2274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Using FXML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to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Create a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User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Interface</a:t>
            </a:r>
            <a:r>
              <a:rPr dirty="0" sz="900" spc="63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6-9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111379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f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m</a:t>
            </a:r>
            <a:r>
              <a:rPr dirty="0" sz="950" spc="-15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97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6-10</a:t>
            </a:r>
            <a:r>
              <a:rPr dirty="0" sz="900" spc="65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Getting</a:t>
            </a:r>
            <a:r>
              <a:rPr dirty="0" sz="900">
                <a:latin typeface="Arial MT"/>
                <a:cs typeface="Arial MT"/>
              </a:rPr>
              <a:t> Started </a:t>
            </a:r>
            <a:r>
              <a:rPr dirty="0" sz="900" spc="-5">
                <a:latin typeface="Arial MT"/>
                <a:cs typeface="Arial MT"/>
              </a:rPr>
              <a:t>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1280" y="1332992"/>
            <a:ext cx="3225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1">
                <a:latin typeface="Arial"/>
                <a:cs typeface="Arial"/>
              </a:rPr>
              <a:t>7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7608" y="9493250"/>
            <a:ext cx="2286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Animation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and Visual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Effects</a:t>
            </a:r>
            <a:r>
              <a:rPr dirty="0" sz="900" spc="-5">
                <a:latin typeface="Arial MT"/>
                <a:cs typeface="Arial MT"/>
              </a:rPr>
              <a:t> in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63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7-1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4935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Animation</a:t>
            </a:r>
            <a:r>
              <a:rPr dirty="0" spc="-55"/>
              <a:t> </a:t>
            </a:r>
            <a:r>
              <a:rPr dirty="0" spc="-20"/>
              <a:t>and</a:t>
            </a:r>
            <a:r>
              <a:rPr dirty="0" spc="-55"/>
              <a:t> </a:t>
            </a:r>
            <a:r>
              <a:rPr dirty="0" spc="-25"/>
              <a:t>Visual</a:t>
            </a:r>
            <a:r>
              <a:rPr dirty="0" spc="-55"/>
              <a:t> </a:t>
            </a:r>
            <a:r>
              <a:rPr dirty="0" spc="-30"/>
              <a:t>Effects</a:t>
            </a:r>
            <a:r>
              <a:rPr dirty="0" spc="-55"/>
              <a:t> </a:t>
            </a:r>
            <a:r>
              <a:rPr dirty="0" spc="-15"/>
              <a:t>in</a:t>
            </a:r>
            <a:r>
              <a:rPr dirty="0" spc="-55"/>
              <a:t> </a:t>
            </a:r>
            <a:r>
              <a:rPr dirty="0" spc="-40"/>
              <a:t>JavaFX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0900" y="2853943"/>
            <a:ext cx="4834255" cy="1055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quickly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rich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experiences.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Getting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learn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objects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attain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complex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 with very little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coding.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7–1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application to be created.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 7–1</a:t>
            </a:r>
            <a:r>
              <a:rPr dirty="0" sz="900" spc="65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Colorful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Circles</a:t>
            </a:r>
            <a:r>
              <a:rPr dirty="0" sz="900" spc="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Application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900" y="6909307"/>
            <a:ext cx="485330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7–2 </a:t>
            </a:r>
            <a:r>
              <a:rPr dirty="0" sz="1000" spc="-5">
                <a:latin typeface="Palatino Linotype"/>
                <a:cs typeface="Palatino Linotype"/>
              </a:rPr>
              <a:t>shows the scene graph for the </a:t>
            </a:r>
            <a:r>
              <a:rPr dirty="0" sz="1000" spc="-5">
                <a:latin typeface="Courier New"/>
                <a:cs typeface="Courier New"/>
              </a:rPr>
              <a:t>ColorfulCircles </a:t>
            </a:r>
            <a:r>
              <a:rPr dirty="0" sz="1000" spc="-5">
                <a:latin typeface="Palatino Linotype"/>
                <a:cs typeface="Palatino Linotype"/>
              </a:rPr>
              <a:t>application. Nodes that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branch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instantiations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Group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nonbranching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known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leaf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instantiations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5">
                <a:latin typeface="Courier New"/>
                <a:cs typeface="Courier New"/>
              </a:rPr>
              <a:t>Rectangle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5">
                <a:latin typeface="Courier New"/>
                <a:cs typeface="Courier New"/>
              </a:rPr>
              <a:t>Circle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0779" y="4178046"/>
            <a:ext cx="3291840" cy="256946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105727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0">
                <a:latin typeface="Arial MT"/>
                <a:cs typeface="Arial MT"/>
              </a:rPr>
              <a:t>S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5">
                <a:latin typeface="Arial MT"/>
                <a:cs typeface="Arial MT"/>
              </a:rPr>
              <a:t>t</a:t>
            </a:r>
            <a:r>
              <a:rPr dirty="0" sz="950" spc="-60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U</a:t>
            </a:r>
            <a:r>
              <a:rPr dirty="0" sz="950" spc="-5">
                <a:latin typeface="Arial MT"/>
                <a:cs typeface="Arial MT"/>
              </a:rPr>
              <a:t>p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80">
                <a:latin typeface="Arial MT"/>
                <a:cs typeface="Arial MT"/>
              </a:rPr>
              <a:t>h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0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pp</a:t>
            </a:r>
            <a:r>
              <a:rPr dirty="0" sz="950" spc="-25">
                <a:latin typeface="Arial MT"/>
                <a:cs typeface="Arial MT"/>
              </a:rPr>
              <a:t>li</a:t>
            </a:r>
            <a:r>
              <a:rPr dirty="0" sz="950" spc="-75">
                <a:latin typeface="Arial MT"/>
                <a:cs typeface="Arial MT"/>
              </a:rPr>
              <a:t>c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0">
                <a:latin typeface="Arial MT"/>
                <a:cs typeface="Arial MT"/>
              </a:rPr>
              <a:t>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4537202"/>
            <a:ext cx="5864860" cy="511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33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The tool used in this Getting Started tutorial is NetBeans IDE. </a:t>
            </a:r>
            <a:r>
              <a:rPr dirty="0" sz="1000" spc="-10">
                <a:latin typeface="Palatino Linotype"/>
                <a:cs typeface="Palatino Linotype"/>
              </a:rPr>
              <a:t>Before </a:t>
            </a:r>
            <a:r>
              <a:rPr dirty="0" sz="1000" spc="-5">
                <a:latin typeface="Palatino Linotype"/>
                <a:cs typeface="Palatino Linotype"/>
              </a:rPr>
              <a:t>you begin, </a:t>
            </a:r>
            <a:r>
              <a:rPr dirty="0" sz="1000" spc="-10">
                <a:latin typeface="Palatino Linotype"/>
                <a:cs typeface="Palatino Linotype"/>
              </a:rPr>
              <a:t>ensure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version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 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-5">
                <a:latin typeface="Palatino Linotype"/>
                <a:cs typeface="Palatino Linotype"/>
              </a:rPr>
              <a:t> 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8.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Certified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System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Configurations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t</a:t>
            </a:r>
            <a:r>
              <a:rPr dirty="0" sz="1600" spc="-175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p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pp</a:t>
            </a:r>
            <a:r>
              <a:rPr dirty="0" sz="1600" spc="-85" b="1">
                <a:latin typeface="Arial"/>
                <a:cs typeface="Arial"/>
              </a:rPr>
              <a:t>li</a:t>
            </a:r>
            <a:r>
              <a:rPr dirty="0" sz="1600" spc="-165" b="1">
                <a:latin typeface="Arial"/>
                <a:cs typeface="Arial"/>
              </a:rPr>
              <a:t>ca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Set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project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follows: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-5">
                <a:latin typeface="Palatino Linotype"/>
                <a:cs typeface="Palatino Linotype"/>
              </a:rPr>
              <a:t> the </a:t>
            </a:r>
            <a:r>
              <a:rPr dirty="0" sz="1000" spc="-5" b="1">
                <a:latin typeface="Palatino Linotype"/>
                <a:cs typeface="Palatino Linotype"/>
              </a:rPr>
              <a:t>File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menu, choose </a:t>
            </a:r>
            <a:r>
              <a:rPr dirty="0" sz="1000" spc="-5" b="1">
                <a:latin typeface="Palatino Linotype"/>
                <a:cs typeface="Palatino Linotype"/>
              </a:rPr>
              <a:t>New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Project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JavaFX</a:t>
            </a:r>
            <a:r>
              <a:rPr dirty="0" sz="100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category,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choose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JavaFX</a:t>
            </a:r>
            <a:r>
              <a:rPr dirty="0" sz="1000" spc="5" b="1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Application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Next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Name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project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ColorfulCircles</a:t>
            </a:r>
            <a:r>
              <a:rPr dirty="0" sz="1000" spc="10" b="1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click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 b="1">
                <a:latin typeface="Palatino Linotype"/>
                <a:cs typeface="Palatino Linotype"/>
              </a:rPr>
              <a:t>Finish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Delete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statements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generated.</a:t>
            </a:r>
            <a:endParaRPr sz="1000">
              <a:latin typeface="Palatino Linotype"/>
              <a:cs typeface="Palatino Linotype"/>
            </a:endParaRPr>
          </a:p>
          <a:p>
            <a:pPr marL="1231265" marR="106680">
              <a:lnSpc>
                <a:spcPct val="100000"/>
              </a:lnSpc>
              <a:spcBef>
                <a:spcPts val="600"/>
              </a:spcBef>
            </a:pP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generate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statements </a:t>
            </a:r>
            <a:r>
              <a:rPr dirty="0" sz="1000">
                <a:latin typeface="Palatino Linotype"/>
                <a:cs typeface="Palatino Linotype"/>
              </a:rPr>
              <a:t>as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work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way through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either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completion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menu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IDE. 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there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 choice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statements, choose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 that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starts with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javafx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195" b="1">
                <a:latin typeface="Arial"/>
                <a:cs typeface="Arial"/>
              </a:rPr>
              <a:t>S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t</a:t>
            </a:r>
            <a:r>
              <a:rPr dirty="0" sz="1600" spc="-175" b="1">
                <a:latin typeface="Arial"/>
                <a:cs typeface="Arial"/>
              </a:rPr>
              <a:t> </a:t>
            </a:r>
            <a:r>
              <a:rPr dirty="0" sz="1600" spc="-210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p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95" b="1">
                <a:latin typeface="Arial"/>
                <a:cs typeface="Arial"/>
              </a:rPr>
              <a:t>P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90" b="1">
                <a:latin typeface="Arial"/>
                <a:cs typeface="Arial"/>
              </a:rPr>
              <a:t>j</a:t>
            </a:r>
            <a:r>
              <a:rPr dirty="0" sz="1600" spc="-165" b="1">
                <a:latin typeface="Arial"/>
                <a:cs typeface="Arial"/>
              </a:rPr>
              <a:t>ec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2665" marR="37465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Delete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ColorfulCircles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source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NetBeans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generated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replace</a:t>
            </a:r>
            <a:r>
              <a:rPr dirty="0" sz="1000" spc="-5">
                <a:latin typeface="Palatino Linotype"/>
                <a:cs typeface="Palatino Linotype"/>
              </a:rPr>
              <a:t> 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7–1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7–1</a:t>
            </a:r>
            <a:r>
              <a:rPr dirty="0" sz="900" spc="60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Basic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Application</a:t>
            </a:r>
            <a:endParaRPr sz="9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pub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las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ful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ircl</a:t>
            </a:r>
            <a:r>
              <a:rPr dirty="0" sz="900" spc="-75">
                <a:latin typeface="Courier New"/>
                <a:cs typeface="Courier New"/>
              </a:rPr>
              <a:t>es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ex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end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App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icat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</a:pPr>
            <a:r>
              <a:rPr dirty="0" sz="900" spc="-85">
                <a:latin typeface="Courier New"/>
                <a:cs typeface="Courier New"/>
              </a:rPr>
              <a:t>@Override</a:t>
            </a:r>
            <a:endParaRPr sz="900">
              <a:latin typeface="Courier New"/>
              <a:cs typeface="Courier New"/>
            </a:endParaRPr>
          </a:p>
          <a:p>
            <a:pPr marL="1473835" marR="2322830" indent="-235585">
              <a:lnSpc>
                <a:spcPct val="101699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pub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art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Stag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pri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aryS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age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Grou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roo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oup(</a:t>
            </a:r>
            <a:r>
              <a:rPr dirty="0" sz="900" spc="-7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900" spc="-5" b="1">
                <a:latin typeface="Arial"/>
                <a:cs typeface="Arial"/>
              </a:rPr>
              <a:t>7-2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3" y="787396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</a:t>
            </a:r>
            <a:r>
              <a:rPr dirty="0" sz="900" b="1" i="1">
                <a:latin typeface="Arial"/>
                <a:cs typeface="Arial"/>
              </a:rPr>
              <a:t>e</a:t>
            </a:r>
            <a:r>
              <a:rPr dirty="0" sz="900" spc="-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</a:t>
            </a:r>
            <a:r>
              <a:rPr dirty="0" sz="900" spc="-10" b="1" i="1">
                <a:latin typeface="Arial"/>
                <a:cs typeface="Arial"/>
              </a:rPr>
              <a:t>–</a:t>
            </a:r>
            <a:r>
              <a:rPr dirty="0" sz="900" spc="-5" b="1" i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949" y="787396"/>
            <a:ext cx="1606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Colorful</a:t>
            </a:r>
            <a:r>
              <a:rPr dirty="0" sz="900" spc="-15" b="1" i="1">
                <a:latin typeface="Arial"/>
                <a:cs typeface="Arial"/>
              </a:rPr>
              <a:t> Circles </a:t>
            </a:r>
            <a:r>
              <a:rPr dirty="0" sz="900" spc="-5" b="1" i="1">
                <a:latin typeface="Arial"/>
                <a:cs typeface="Arial"/>
              </a:rPr>
              <a:t>Scene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Graph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1183386"/>
            <a:ext cx="4008120" cy="313943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327913"/>
            <a:ext cx="5893435" cy="8431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00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ph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70">
                <a:latin typeface="Arial MT"/>
                <a:cs typeface="Arial MT"/>
              </a:rPr>
              <a:t>cs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473835" marR="1292225">
              <a:lnSpc>
                <a:spcPct val="101699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Scen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sce</a:t>
            </a:r>
            <a:r>
              <a:rPr dirty="0" sz="900" spc="-75">
                <a:latin typeface="Courier New"/>
                <a:cs typeface="Courier New"/>
              </a:rPr>
              <a:t>ne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cene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roo</a:t>
            </a:r>
            <a:r>
              <a:rPr dirty="0" sz="900" spc="-75">
                <a:latin typeface="Courier New"/>
                <a:cs typeface="Courier New"/>
              </a:rPr>
              <a:t>t,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80</a:t>
            </a:r>
            <a:r>
              <a:rPr dirty="0" sz="900" spc="-75">
                <a:latin typeface="Courier New"/>
                <a:cs typeface="Courier New"/>
              </a:rPr>
              <a:t>0,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60</a:t>
            </a:r>
            <a:r>
              <a:rPr dirty="0" sz="900" spc="-75">
                <a:latin typeface="Courier New"/>
                <a:cs typeface="Courier New"/>
              </a:rPr>
              <a:t>0,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or.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LACK</a:t>
            </a:r>
            <a:r>
              <a:rPr dirty="0" sz="900" spc="-75">
                <a:latin typeface="Courier New"/>
                <a:cs typeface="Courier New"/>
              </a:rPr>
              <a:t>);  </a:t>
            </a:r>
            <a:r>
              <a:rPr dirty="0" sz="900" spc="-80">
                <a:latin typeface="Courier New"/>
                <a:cs typeface="Courier New"/>
              </a:rPr>
              <a:t>primaryStage.setScene(scene);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1473835">
              <a:lnSpc>
                <a:spcPct val="100000"/>
              </a:lnSpc>
            </a:pPr>
            <a:r>
              <a:rPr dirty="0" sz="900" spc="-80">
                <a:latin typeface="Courier New"/>
                <a:cs typeface="Courier New"/>
              </a:rPr>
              <a:t>primaryStage.show();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ourier New"/>
              <a:cs typeface="Courier New"/>
            </a:endParaRPr>
          </a:p>
          <a:p>
            <a:pPr marL="1473835" marR="2469515" indent="-412750">
              <a:lnSpc>
                <a:spcPct val="101699"/>
              </a:lnSpc>
            </a:pPr>
            <a:r>
              <a:rPr dirty="0" sz="900" spc="-85">
                <a:latin typeface="Courier New"/>
                <a:cs typeface="Courier New"/>
              </a:rPr>
              <a:t>p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bli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stat</a:t>
            </a:r>
            <a:r>
              <a:rPr dirty="0" sz="900" spc="-75">
                <a:latin typeface="Courier New"/>
                <a:cs typeface="Courier New"/>
              </a:rPr>
              <a:t>ic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vo</a:t>
            </a:r>
            <a:r>
              <a:rPr dirty="0" sz="900" spc="-75">
                <a:latin typeface="Courier New"/>
                <a:cs typeface="Courier New"/>
              </a:rPr>
              <a:t>id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m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in(S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ring</a:t>
            </a:r>
            <a:r>
              <a:rPr dirty="0" sz="900" spc="-75">
                <a:latin typeface="Courier New"/>
                <a:cs typeface="Courier New"/>
              </a:rPr>
              <a:t>[]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gs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launch(args);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2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002665" marR="101600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ColorfulCircles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appropriate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group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 </a:t>
            </a:r>
            <a:r>
              <a:rPr dirty="0" sz="1000" spc="-5">
                <a:latin typeface="Palatino Linotype"/>
                <a:cs typeface="Palatino Linotype"/>
              </a:rPr>
              <a:t> node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size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group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 dictated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size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it. 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however,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want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track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size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resized.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resizable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</a:t>
            </a:r>
            <a:r>
              <a:rPr dirty="0" sz="1000">
                <a:latin typeface="Palatino Linotype"/>
                <a:cs typeface="Palatino Linotype"/>
              </a:rPr>
              <a:t> as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root,</a:t>
            </a:r>
            <a:r>
              <a:rPr dirty="0" sz="1000" spc="-5">
                <a:latin typeface="Palatino Linotype"/>
                <a:cs typeface="Palatino Linotype"/>
              </a:rPr>
              <a:t> 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described 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Creating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a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Form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in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JavaFX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002665" marR="46990">
              <a:lnSpc>
                <a:spcPct val="100000"/>
              </a:lnSpc>
              <a:spcBef>
                <a:spcPts val="600"/>
              </a:spcBef>
            </a:pP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compile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ColorfulCircles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now,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step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tutorial,</a:t>
            </a:r>
            <a:r>
              <a:rPr dirty="0" sz="1000">
                <a:latin typeface="Palatino Linotype"/>
                <a:cs typeface="Palatino Linotype"/>
              </a:rPr>
              <a:t> to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intermediate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results.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run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problems,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take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at 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ColorfulCircles.java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downloadable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ColorfulCircles.zip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file.</a:t>
            </a:r>
            <a:r>
              <a:rPr dirty="0" sz="1000">
                <a:latin typeface="Palatino Linotype"/>
                <a:cs typeface="Palatino Linotype"/>
              </a:rPr>
              <a:t> 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simple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black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window.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ph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65" b="1">
                <a:latin typeface="Arial"/>
                <a:cs typeface="Arial"/>
              </a:rPr>
              <a:t>cs</a:t>
            </a:r>
            <a:endParaRPr sz="1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Next,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30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Example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7–2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1000" spc="-5">
                <a:latin typeface="Courier New"/>
                <a:cs typeface="Courier New"/>
              </a:rPr>
              <a:t>primary</a:t>
            </a:r>
            <a:r>
              <a:rPr dirty="0" sz="1000" spc="-10">
                <a:latin typeface="Courier New"/>
                <a:cs typeface="Courier New"/>
              </a:rPr>
              <a:t>S</a:t>
            </a:r>
            <a:r>
              <a:rPr dirty="0" sz="1000" spc="-5">
                <a:latin typeface="Courier New"/>
                <a:cs typeface="Courier New"/>
              </a:rPr>
              <a:t>tage.show()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7–2</a:t>
            </a:r>
            <a:r>
              <a:rPr dirty="0" sz="900" spc="60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30</a:t>
            </a:r>
            <a:r>
              <a:rPr dirty="0" sz="900" spc="-2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Circles</a:t>
            </a:r>
            <a:endParaRPr sz="900">
              <a:latin typeface="Arial"/>
              <a:cs typeface="Arial"/>
            </a:endParaRPr>
          </a:p>
          <a:p>
            <a:pPr marL="1003300" marR="3115945">
              <a:lnSpc>
                <a:spcPct val="101699"/>
              </a:lnSpc>
              <a:spcBef>
                <a:spcPts val="400"/>
              </a:spcBef>
            </a:pPr>
            <a:r>
              <a:rPr dirty="0" sz="900" spc="-85">
                <a:latin typeface="Courier New"/>
                <a:cs typeface="Courier New"/>
              </a:rPr>
              <a:t>Gr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u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rcle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ew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oup(</a:t>
            </a:r>
            <a:r>
              <a:rPr dirty="0" sz="900" spc="-75">
                <a:latin typeface="Courier New"/>
                <a:cs typeface="Courier New"/>
              </a:rPr>
              <a:t>);  </a:t>
            </a:r>
            <a:r>
              <a:rPr dirty="0" sz="900" spc="-85">
                <a:latin typeface="Courier New"/>
                <a:cs typeface="Courier New"/>
              </a:rPr>
              <a:t>fo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(in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;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&lt;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3</a:t>
            </a:r>
            <a:r>
              <a:rPr dirty="0" sz="900" spc="-75">
                <a:latin typeface="Courier New"/>
                <a:cs typeface="Courier New"/>
              </a:rPr>
              <a:t>0;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i+</a:t>
            </a:r>
            <a:r>
              <a:rPr dirty="0" sz="900" spc="-75">
                <a:latin typeface="Courier New"/>
                <a:cs typeface="Courier New"/>
              </a:rPr>
              <a:t>+)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79830" marR="1292225">
              <a:lnSpc>
                <a:spcPct val="101800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Circ</a:t>
            </a:r>
            <a:r>
              <a:rPr dirty="0" sz="900" spc="-75">
                <a:latin typeface="Courier New"/>
                <a:cs typeface="Courier New"/>
              </a:rPr>
              <a:t>le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ci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cl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Cir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le(1</a:t>
            </a:r>
            <a:r>
              <a:rPr dirty="0" sz="900" spc="-75">
                <a:latin typeface="Courier New"/>
                <a:cs typeface="Courier New"/>
              </a:rPr>
              <a:t>5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olor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web(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whit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"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.05)</a:t>
            </a:r>
            <a:r>
              <a:rPr dirty="0" sz="900" spc="-75">
                <a:latin typeface="Courier New"/>
                <a:cs typeface="Courier New"/>
              </a:rPr>
              <a:t>);  </a:t>
            </a:r>
            <a:r>
              <a:rPr dirty="0" sz="900" spc="-85">
                <a:latin typeface="Courier New"/>
                <a:cs typeface="Courier New"/>
              </a:rPr>
              <a:t>circle.setStrokeType(StrokeType.OUTSIDE);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circ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e.se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Stro</a:t>
            </a:r>
            <a:r>
              <a:rPr dirty="0" sz="900" spc="-75">
                <a:latin typeface="Courier New"/>
                <a:cs typeface="Courier New"/>
              </a:rPr>
              <a:t>k</a:t>
            </a:r>
            <a:r>
              <a:rPr dirty="0" sz="900" spc="-85">
                <a:latin typeface="Courier New"/>
                <a:cs typeface="Courier New"/>
              </a:rPr>
              <a:t>e(C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lor.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eb("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hit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"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16));  </a:t>
            </a:r>
            <a:r>
              <a:rPr dirty="0" sz="900" spc="-80">
                <a:latin typeface="Courier New"/>
                <a:cs typeface="Courier New"/>
              </a:rPr>
              <a:t>circle.setStrokeWidth(4); 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circles.getChildren().add(circle);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root.getChildren().add(circles);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algn="just" marL="1002665" marR="17335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group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circles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 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for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loop </a:t>
            </a:r>
            <a:r>
              <a:rPr dirty="0" sz="1000">
                <a:latin typeface="Palatino Linotype"/>
                <a:cs typeface="Palatino Linotype"/>
              </a:rPr>
              <a:t>to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30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</a:t>
            </a:r>
            <a:r>
              <a:rPr dirty="0" sz="1000" spc="-24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10">
                <a:latin typeface="Palatino Linotype"/>
                <a:cs typeface="Palatino Linotype"/>
              </a:rPr>
              <a:t>group. </a:t>
            </a:r>
            <a:r>
              <a:rPr dirty="0" sz="1000" spc="-5">
                <a:latin typeface="Palatino Linotype"/>
                <a:cs typeface="Palatino Linotype"/>
              </a:rPr>
              <a:t>Each circle has a radius of </a:t>
            </a:r>
            <a:r>
              <a:rPr dirty="0" sz="1000" spc="-5">
                <a:latin typeface="Courier New"/>
                <a:cs typeface="Courier New"/>
              </a:rPr>
              <a:t>150</a:t>
            </a:r>
            <a:r>
              <a:rPr dirty="0" sz="1000" spc="-5">
                <a:latin typeface="Palatino Linotype"/>
                <a:cs typeface="Palatino Linotype"/>
              </a:rPr>
              <a:t>, fill color of </a:t>
            </a:r>
            <a:r>
              <a:rPr dirty="0" sz="1000" spc="-5">
                <a:latin typeface="Courier New"/>
                <a:cs typeface="Courier New"/>
              </a:rPr>
              <a:t>white</a:t>
            </a:r>
            <a:r>
              <a:rPr dirty="0" sz="1000" spc="-5">
                <a:latin typeface="Palatino Linotype"/>
                <a:cs typeface="Palatino Linotype"/>
              </a:rPr>
              <a:t>, and opacity level of </a:t>
            </a:r>
            <a:r>
              <a:rPr dirty="0" sz="1000" spc="-5">
                <a:latin typeface="Courier New"/>
                <a:cs typeface="Courier New"/>
              </a:rPr>
              <a:t>5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percent,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meaning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mostly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transparent.</a:t>
            </a:r>
            <a:endParaRPr sz="1000">
              <a:latin typeface="Palatino Linotype"/>
              <a:cs typeface="Palatino Linotype"/>
            </a:endParaRPr>
          </a:p>
          <a:p>
            <a:pPr marL="1002665" marR="100965">
              <a:lnSpc>
                <a:spcPct val="100000"/>
              </a:lnSpc>
              <a:spcBef>
                <a:spcPts val="600"/>
              </a:spcBef>
            </a:pPr>
            <a:r>
              <a:rPr dirty="0" sz="1000" spc="-50">
                <a:latin typeface="Palatino Linotype"/>
                <a:cs typeface="Palatino Linotype"/>
              </a:rPr>
              <a:t>To </a:t>
            </a:r>
            <a:r>
              <a:rPr dirty="0" sz="1000" spc="-10">
                <a:latin typeface="Palatino Linotype"/>
                <a:cs typeface="Palatino Linotype"/>
              </a:rPr>
              <a:t>create </a:t>
            </a:r>
            <a:r>
              <a:rPr dirty="0" sz="1000" spc="-5">
                <a:latin typeface="Palatino Linotype"/>
                <a:cs typeface="Palatino Linotype"/>
              </a:rPr>
              <a:t>a </a:t>
            </a:r>
            <a:r>
              <a:rPr dirty="0" sz="1000" spc="-10">
                <a:latin typeface="Palatino Linotype"/>
                <a:cs typeface="Palatino Linotype"/>
              </a:rPr>
              <a:t>border around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10">
                <a:latin typeface="Palatino Linotype"/>
                <a:cs typeface="Palatino Linotype"/>
              </a:rPr>
              <a:t>circles, </a:t>
            </a:r>
            <a:r>
              <a:rPr dirty="0" sz="1000" spc="-5">
                <a:latin typeface="Palatino Linotype"/>
                <a:cs typeface="Palatino Linotype"/>
              </a:rPr>
              <a:t>the code includes the </a:t>
            </a:r>
            <a:r>
              <a:rPr dirty="0" sz="1000" spc="-5">
                <a:latin typeface="Courier New"/>
                <a:cs typeface="Courier New"/>
              </a:rPr>
              <a:t>StrokeType </a:t>
            </a:r>
            <a:r>
              <a:rPr dirty="0" sz="1000" spc="-5">
                <a:latin typeface="Palatino Linotype"/>
                <a:cs typeface="Palatino Linotype"/>
              </a:rPr>
              <a:t>class. A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stroke </a:t>
            </a:r>
            <a:r>
              <a:rPr dirty="0" sz="1000" spc="-5">
                <a:latin typeface="Palatino Linotype"/>
                <a:cs typeface="Palatino Linotype"/>
              </a:rPr>
              <a:t>type of </a:t>
            </a:r>
            <a:r>
              <a:rPr dirty="0" sz="1000" spc="-5">
                <a:latin typeface="Courier New"/>
                <a:cs typeface="Courier New"/>
              </a:rPr>
              <a:t>OUTSIDE </a:t>
            </a:r>
            <a:r>
              <a:rPr dirty="0" sz="1000" spc="-5">
                <a:latin typeface="Palatino Linotype"/>
                <a:cs typeface="Palatino Linotype"/>
              </a:rPr>
              <a:t>means the boundary of the circle is extended outside 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interior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StrokeWidth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value,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4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stroke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white</a:t>
            </a:r>
            <a:r>
              <a:rPr dirty="0" sz="1000" spc="-5">
                <a:latin typeface="Palatino Linotype"/>
                <a:cs typeface="Palatino Linotype"/>
              </a:rPr>
              <a:t>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opacity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level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16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percent,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brighter than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circles.</a:t>
            </a:r>
            <a:endParaRPr sz="1000">
              <a:latin typeface="Palatino Linotype"/>
              <a:cs typeface="Palatino Linotype"/>
            </a:endParaRPr>
          </a:p>
          <a:p>
            <a:pPr marL="1002665" marR="5270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final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circles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group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temporary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structure.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Later,</a:t>
            </a:r>
            <a:r>
              <a:rPr dirty="0" sz="1000" spc="-5">
                <a:latin typeface="Palatino Linotype"/>
                <a:cs typeface="Palatino Linotype"/>
              </a:rPr>
              <a:t> you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modify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match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4" action="ppaction://hlinksldjump"/>
              </a:rPr>
              <a:t>7–2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002665" marR="180340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7–3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Because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yet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specify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unique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location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circle,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drawn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another,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upper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left-hand corner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window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center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opacity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overlaid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circles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interacts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black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producing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circles.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608" y="9493250"/>
            <a:ext cx="2286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Animation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and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Visual </a:t>
            </a:r>
            <a:r>
              <a:rPr dirty="0" sz="900" spc="-10">
                <a:latin typeface="Arial MT"/>
                <a:cs typeface="Arial MT"/>
              </a:rPr>
              <a:t>Effects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in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63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7-3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9493250"/>
            <a:ext cx="1079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vi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90741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0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a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0">
                <a:latin typeface="Arial MT"/>
                <a:cs typeface="Arial MT"/>
              </a:rPr>
              <a:t>V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75">
                <a:latin typeface="Arial MT"/>
                <a:cs typeface="Arial MT"/>
              </a:rPr>
              <a:t>s</a:t>
            </a:r>
            <a:r>
              <a:rPr dirty="0" sz="950" spc="-80">
                <a:latin typeface="Arial MT"/>
                <a:cs typeface="Arial MT"/>
              </a:rPr>
              <a:t>ua</a:t>
            </a:r>
            <a:r>
              <a:rPr dirty="0" sz="950" spc="-5">
                <a:latin typeface="Arial MT"/>
                <a:cs typeface="Arial MT"/>
              </a:rPr>
              <a:t>l</a:t>
            </a:r>
            <a:r>
              <a:rPr dirty="0" sz="950" spc="-50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E</a:t>
            </a:r>
            <a:r>
              <a:rPr dirty="0" sz="950" spc="-30">
                <a:latin typeface="Arial MT"/>
                <a:cs typeface="Arial MT"/>
              </a:rPr>
              <a:t>f</a:t>
            </a:r>
            <a:r>
              <a:rPr dirty="0" sz="950" spc="-60">
                <a:latin typeface="Arial MT"/>
                <a:cs typeface="Arial MT"/>
              </a:rPr>
              <a:t>f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75">
                <a:latin typeface="Arial MT"/>
                <a:cs typeface="Arial MT"/>
              </a:rPr>
              <a:t>c</a:t>
            </a:r>
            <a:r>
              <a:rPr dirty="0" sz="950" spc="-5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7-4</a:t>
            </a:r>
            <a:r>
              <a:rPr dirty="0" sz="900" spc="62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3" y="787396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5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938" y="787396"/>
            <a:ext cx="4013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 i="1">
                <a:latin typeface="Arial"/>
                <a:cs typeface="Arial"/>
              </a:rPr>
              <a:t>C</a:t>
            </a:r>
            <a:r>
              <a:rPr dirty="0" sz="900" b="1" i="1">
                <a:latin typeface="Arial"/>
                <a:cs typeface="Arial"/>
              </a:rPr>
              <a:t>i</a:t>
            </a:r>
            <a:r>
              <a:rPr dirty="0" sz="900" spc="-30" b="1" i="1">
                <a:latin typeface="Arial"/>
                <a:cs typeface="Arial"/>
              </a:rPr>
              <a:t>r</a:t>
            </a:r>
            <a:r>
              <a:rPr dirty="0" sz="900" spc="-30" b="1" i="1">
                <a:latin typeface="Arial"/>
                <a:cs typeface="Arial"/>
              </a:rPr>
              <a:t>c</a:t>
            </a:r>
            <a:r>
              <a:rPr dirty="0" sz="900" b="1" i="1">
                <a:latin typeface="Arial"/>
                <a:cs typeface="Arial"/>
              </a:rPr>
              <a:t>l</a:t>
            </a:r>
            <a:r>
              <a:rPr dirty="0" sz="900" spc="-10" b="1" i="1">
                <a:latin typeface="Arial"/>
                <a:cs typeface="Arial"/>
              </a:rPr>
              <a:t>es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3960952"/>
            <a:ext cx="5831205" cy="232727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00" b="1">
                <a:latin typeface="Arial"/>
                <a:cs typeface="Arial"/>
              </a:rPr>
              <a:t>V</a:t>
            </a:r>
            <a:r>
              <a:rPr dirty="0" sz="1600" spc="-90" b="1">
                <a:latin typeface="Arial"/>
                <a:cs typeface="Arial"/>
              </a:rPr>
              <a:t>i</a:t>
            </a:r>
            <a:r>
              <a:rPr dirty="0" sz="1600" spc="-165" b="1">
                <a:latin typeface="Arial"/>
                <a:cs typeface="Arial"/>
              </a:rPr>
              <a:t>s</a:t>
            </a:r>
            <a:r>
              <a:rPr dirty="0" sz="1600" spc="-180" b="1">
                <a:latin typeface="Arial"/>
                <a:cs typeface="Arial"/>
              </a:rPr>
              <a:t>u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l</a:t>
            </a:r>
            <a:r>
              <a:rPr dirty="0" sz="1600" spc="-160" b="1">
                <a:latin typeface="Arial"/>
                <a:cs typeface="Arial"/>
              </a:rPr>
              <a:t> </a:t>
            </a:r>
            <a:r>
              <a:rPr dirty="0" sz="1600" spc="-200" b="1">
                <a:latin typeface="Arial"/>
                <a:cs typeface="Arial"/>
              </a:rPr>
              <a:t>E</a:t>
            </a:r>
            <a:r>
              <a:rPr dirty="0" sz="1600" spc="-100" b="1">
                <a:latin typeface="Arial"/>
                <a:cs typeface="Arial"/>
              </a:rPr>
              <a:t>f</a:t>
            </a:r>
            <a:r>
              <a:rPr dirty="0" sz="1600" spc="-114" b="1">
                <a:latin typeface="Arial"/>
                <a:cs typeface="Arial"/>
              </a:rPr>
              <a:t>f</a:t>
            </a:r>
            <a:r>
              <a:rPr dirty="0" sz="1600" spc="-165" b="1">
                <a:latin typeface="Arial"/>
                <a:cs typeface="Arial"/>
              </a:rPr>
              <a:t>ec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algn="just" marL="1002665" marR="5080">
              <a:lnSpc>
                <a:spcPct val="100000"/>
              </a:lnSpc>
              <a:spcBef>
                <a:spcPts val="375"/>
              </a:spcBef>
            </a:pPr>
            <a:r>
              <a:rPr dirty="0" sz="1000" spc="-5">
                <a:latin typeface="Palatino Linotype"/>
                <a:cs typeface="Palatino Linotype"/>
              </a:rPr>
              <a:t>Continue by applying a box blur effect to the circles so that they appear slightly out of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focus. The code is in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 7–3</a:t>
            </a:r>
            <a:r>
              <a:rPr dirty="0" sz="1000" spc="-5">
                <a:latin typeface="Palatino Linotype"/>
                <a:cs typeface="Palatino Linotype"/>
              </a:rPr>
              <a:t>. Add this code </a:t>
            </a:r>
            <a:r>
              <a:rPr dirty="0" sz="1000" spc="-10">
                <a:latin typeface="Palatino Linotype"/>
                <a:cs typeface="Palatino Linotype"/>
              </a:rPr>
              <a:t>before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primaryStage.show()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algn="just" marL="1003300">
              <a:lnSpc>
                <a:spcPct val="100000"/>
              </a:lnSpc>
              <a:spcBef>
                <a:spcPts val="5"/>
              </a:spcBef>
            </a:pPr>
            <a:r>
              <a:rPr dirty="0" sz="900" spc="-5" b="1" i="1">
                <a:latin typeface="Arial"/>
                <a:cs typeface="Arial"/>
              </a:rPr>
              <a:t>Example 7–3</a:t>
            </a:r>
            <a:r>
              <a:rPr dirty="0" sz="900" spc="625" b="1" i="1">
                <a:latin typeface="Arial"/>
                <a:cs typeface="Arial"/>
              </a:rPr>
              <a:t> </a:t>
            </a:r>
            <a:r>
              <a:rPr dirty="0" sz="900" spc="-15" b="1" i="1">
                <a:latin typeface="Arial"/>
                <a:cs typeface="Arial"/>
              </a:rPr>
              <a:t>Box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Blur </a:t>
            </a:r>
            <a:r>
              <a:rPr dirty="0" sz="900" spc="-10" b="1" i="1">
                <a:latin typeface="Arial"/>
                <a:cs typeface="Arial"/>
              </a:rPr>
              <a:t>Effect</a:t>
            </a:r>
            <a:endParaRPr sz="900">
              <a:latin typeface="Arial"/>
              <a:cs typeface="Arial"/>
            </a:endParaRPr>
          </a:p>
          <a:p>
            <a:pPr algn="just"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cir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les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setE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fect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BoxB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ur(1</a:t>
            </a:r>
            <a:r>
              <a:rPr dirty="0" sz="900" spc="-75">
                <a:latin typeface="Courier New"/>
                <a:cs typeface="Courier New"/>
              </a:rPr>
              <a:t>0,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10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3)</a:t>
            </a:r>
            <a:r>
              <a:rPr dirty="0" sz="900" spc="-7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algn="just" marL="1002665" marR="416559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radius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</a:t>
            </a:r>
            <a:r>
              <a:rPr dirty="0" sz="1000" spc="-5">
                <a:latin typeface="Courier New"/>
                <a:cs typeface="Courier New"/>
              </a:rPr>
              <a:t>10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pixels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10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pixels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high,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blur </a:t>
            </a:r>
            <a:r>
              <a:rPr dirty="0" sz="1000" spc="-24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iteration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3,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approximate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Gaussian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blur.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blurring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technique </a:t>
            </a:r>
            <a:r>
              <a:rPr dirty="0" sz="1000" spc="-24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produces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smoothing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edge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circles, as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7–4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algn="just"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7–4</a:t>
            </a:r>
            <a:r>
              <a:rPr dirty="0" sz="900" spc="630" b="1" i="1">
                <a:latin typeface="Arial"/>
                <a:cs typeface="Arial"/>
              </a:rPr>
              <a:t> </a:t>
            </a:r>
            <a:r>
              <a:rPr dirty="0" sz="900" spc="-15" b="1" i="1">
                <a:latin typeface="Arial"/>
                <a:cs typeface="Arial"/>
              </a:rPr>
              <a:t>Box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Blur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b="1" i="1">
                <a:latin typeface="Arial"/>
                <a:cs typeface="Arial"/>
              </a:rPr>
              <a:t>on</a:t>
            </a:r>
            <a:r>
              <a:rPr dirty="0" sz="900" spc="-10" b="1" i="1">
                <a:latin typeface="Arial"/>
                <a:cs typeface="Arial"/>
              </a:rPr>
              <a:t> Circles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9779" y="1219200"/>
            <a:ext cx="3291840" cy="25694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9779" y="6557009"/>
            <a:ext cx="3291840" cy="257022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300" y="327913"/>
            <a:ext cx="5896610" cy="5827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14">
                <a:latin typeface="Arial MT"/>
                <a:cs typeface="Arial MT"/>
              </a:rPr>
              <a:t>C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5">
                <a:latin typeface="Arial MT"/>
                <a:cs typeface="Arial MT"/>
              </a:rPr>
              <a:t>ea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a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B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90">
                <a:latin typeface="Arial MT"/>
                <a:cs typeface="Arial MT"/>
              </a:rPr>
              <a:t>c</a:t>
            </a:r>
            <a:r>
              <a:rPr dirty="0" sz="950" spc="-75">
                <a:latin typeface="Arial MT"/>
                <a:cs typeface="Arial MT"/>
              </a:rPr>
              <a:t>k</a:t>
            </a:r>
            <a:r>
              <a:rPr dirty="0" sz="950" spc="-85">
                <a:latin typeface="Arial MT"/>
                <a:cs typeface="Arial MT"/>
              </a:rPr>
              <a:t>g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80">
                <a:latin typeface="Arial MT"/>
                <a:cs typeface="Arial MT"/>
              </a:rPr>
              <a:t>u</a:t>
            </a:r>
            <a:r>
              <a:rPr dirty="0" sz="950" spc="-85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5">
                <a:latin typeface="Arial MT"/>
                <a:cs typeface="Arial MT"/>
              </a:rPr>
              <a:t>ad</a:t>
            </a:r>
            <a:r>
              <a:rPr dirty="0" sz="950" spc="-30">
                <a:latin typeface="Arial MT"/>
                <a:cs typeface="Arial MT"/>
              </a:rPr>
              <a:t>i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85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t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215" b="1">
                <a:latin typeface="Arial"/>
                <a:cs typeface="Arial"/>
              </a:rPr>
              <a:t>C</a:t>
            </a:r>
            <a:r>
              <a:rPr dirty="0" sz="1600" spc="-120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ea</a:t>
            </a:r>
            <a:r>
              <a:rPr dirty="0" sz="1600" spc="-10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B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5" b="1">
                <a:latin typeface="Arial"/>
                <a:cs typeface="Arial"/>
              </a:rPr>
              <a:t>c</a:t>
            </a:r>
            <a:r>
              <a:rPr dirty="0" sz="1600" spc="-170" b="1">
                <a:latin typeface="Arial"/>
                <a:cs typeface="Arial"/>
              </a:rPr>
              <a:t>k</a:t>
            </a:r>
            <a:r>
              <a:rPr dirty="0" sz="1600" spc="-180" b="1">
                <a:latin typeface="Arial"/>
                <a:cs typeface="Arial"/>
              </a:rPr>
              <a:t>g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oun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120" b="1">
                <a:latin typeface="Arial"/>
                <a:cs typeface="Arial"/>
              </a:rPr>
              <a:t>r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d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80"/>
              </a:spcBef>
            </a:pPr>
            <a:r>
              <a:rPr dirty="0" sz="1000" spc="-25">
                <a:latin typeface="Palatino Linotype"/>
                <a:cs typeface="Palatino Linotype"/>
              </a:rPr>
              <a:t>Now,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rectangle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linear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gradient,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7–4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003300" marR="29019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root.getChildren().add(circles)</a:t>
            </a:r>
            <a:r>
              <a:rPr dirty="0" sz="1000" spc="-34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gradient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rectangle</a:t>
            </a:r>
            <a:r>
              <a:rPr dirty="0" sz="1000" spc="-5">
                <a:latin typeface="Palatino Linotype"/>
                <a:cs typeface="Palatino Linotype"/>
              </a:rPr>
              <a:t> appears behind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10">
                <a:latin typeface="Palatino Linotype"/>
                <a:cs typeface="Palatino Linotype"/>
              </a:rPr>
              <a:t>circles.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7–4</a:t>
            </a:r>
            <a:r>
              <a:rPr dirty="0" sz="900" spc="6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Linear</a:t>
            </a:r>
            <a:r>
              <a:rPr dirty="0" sz="900" spc="-2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Gradient</a:t>
            </a:r>
            <a:endParaRPr sz="900">
              <a:latin typeface="Arial"/>
              <a:cs typeface="Arial"/>
            </a:endParaRPr>
          </a:p>
          <a:p>
            <a:pPr marL="1297305" marR="708025" indent="-294640">
              <a:lnSpc>
                <a:spcPct val="101699"/>
              </a:lnSpc>
              <a:spcBef>
                <a:spcPts val="405"/>
              </a:spcBef>
            </a:pPr>
            <a:r>
              <a:rPr dirty="0" sz="900" spc="-80">
                <a:latin typeface="Courier New"/>
                <a:cs typeface="Courier New"/>
              </a:rPr>
              <a:t>Rectangle colors </a:t>
            </a:r>
            <a:r>
              <a:rPr dirty="0" sz="900" spc="-75">
                <a:latin typeface="Courier New"/>
                <a:cs typeface="Courier New"/>
              </a:rPr>
              <a:t>= </a:t>
            </a:r>
            <a:r>
              <a:rPr dirty="0" sz="900" spc="-80">
                <a:latin typeface="Courier New"/>
                <a:cs typeface="Courier New"/>
              </a:rPr>
              <a:t>new Rectangle(scene.getWidth(), </a:t>
            </a:r>
            <a:r>
              <a:rPr dirty="0" sz="900" spc="-85">
                <a:latin typeface="Courier New"/>
                <a:cs typeface="Courier New"/>
              </a:rPr>
              <a:t>scene.getHeight(),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Lin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arGr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die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t(0f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1f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1f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0f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rue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Cycl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Met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od.N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_CYC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ew</a:t>
            </a:r>
            <a:endParaRPr sz="900">
              <a:latin typeface="Courier New"/>
              <a:cs typeface="Courier New"/>
            </a:endParaRPr>
          </a:p>
          <a:p>
            <a:pPr marL="1532255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Stop[]{</a:t>
            </a:r>
            <a:endParaRPr sz="900">
              <a:latin typeface="Courier New"/>
              <a:cs typeface="Courier New"/>
            </a:endParaRPr>
          </a:p>
          <a:p>
            <a:pPr marL="1708785" marR="2002789">
              <a:lnSpc>
                <a:spcPct val="101899"/>
              </a:lnSpc>
              <a:spcBef>
                <a:spcPts val="5"/>
              </a:spcBef>
            </a:pPr>
            <a:r>
              <a:rPr dirty="0" sz="900" spc="-80">
                <a:latin typeface="Courier New"/>
                <a:cs typeface="Courier New"/>
              </a:rPr>
              <a:t>new</a:t>
            </a:r>
            <a:r>
              <a:rPr dirty="0" sz="900" spc="3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Stop(0,</a:t>
            </a:r>
            <a:r>
              <a:rPr dirty="0" sz="900" spc="3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Color.web("#f8bd55")), </a:t>
            </a:r>
            <a:r>
              <a:rPr dirty="0" sz="900" spc="-80">
                <a:latin typeface="Courier New"/>
                <a:cs typeface="Courier New"/>
              </a:rPr>
              <a:t> new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Stop(0.14,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Color.web("#c0fe56")), </a:t>
            </a:r>
            <a:r>
              <a:rPr dirty="0" sz="900" spc="-52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new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Stop(0.28,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Color.web("#5dfbc1")), </a:t>
            </a:r>
            <a:r>
              <a:rPr dirty="0" sz="900" spc="-52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new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Stop(0.43,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Color.web("#64c2f8")), </a:t>
            </a:r>
            <a:r>
              <a:rPr dirty="0" sz="900" spc="-52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new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Stop(0.57,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Color.web("#be4af7")), </a:t>
            </a:r>
            <a:r>
              <a:rPr dirty="0" sz="900" spc="-52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new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Stop(0.71,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Color.web("#ed5fc2")), </a:t>
            </a:r>
            <a:r>
              <a:rPr dirty="0" sz="900" spc="-52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new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Stop(0.85,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Color.web("#ef504c")),</a:t>
            </a:r>
            <a:endParaRPr sz="900">
              <a:latin typeface="Courier New"/>
              <a:cs typeface="Courier New"/>
            </a:endParaRPr>
          </a:p>
          <a:p>
            <a:pPr marL="1003300" marR="1885314" indent="705485">
              <a:lnSpc>
                <a:spcPct val="101699"/>
              </a:lnSpc>
            </a:pPr>
            <a:r>
              <a:rPr dirty="0" sz="900" spc="-80">
                <a:latin typeface="Courier New"/>
                <a:cs typeface="Courier New"/>
              </a:rPr>
              <a:t>new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Stop(1,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Color.web("#f2660f")),}));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colors.widthProperty().bind(scene.widthProperty());</a:t>
            </a:r>
            <a:endParaRPr sz="900">
              <a:latin typeface="Courier New"/>
              <a:cs typeface="Courier New"/>
            </a:endParaRPr>
          </a:p>
          <a:p>
            <a:pPr marL="1003300" marR="1767205">
              <a:lnSpc>
                <a:spcPct val="101699"/>
              </a:lnSpc>
              <a:spcBef>
                <a:spcPts val="5"/>
              </a:spcBef>
            </a:pPr>
            <a:r>
              <a:rPr dirty="0" sz="900" spc="-80">
                <a:latin typeface="Courier New"/>
                <a:cs typeface="Courier New"/>
              </a:rPr>
              <a:t>colors.heightProperty().bind(scene.heightProperty()); </a:t>
            </a:r>
            <a:r>
              <a:rPr dirty="0" sz="900" spc="-53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root.getChildren().add(colors);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003300" marR="59055" indent="-63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rectangle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named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colors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rectangle 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same width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height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filled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linear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gradient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lower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left-hand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corner (0, 1) and ends in the upper right-hand corner (1, 0). The value of </a:t>
            </a:r>
            <a:r>
              <a:rPr dirty="0" sz="1000" spc="-5">
                <a:latin typeface="Courier New"/>
                <a:cs typeface="Courier New"/>
              </a:rPr>
              <a:t>true </a:t>
            </a:r>
            <a:r>
              <a:rPr dirty="0" sz="1000" spc="-5">
                <a:latin typeface="Palatino Linotype"/>
                <a:cs typeface="Palatino Linotype"/>
              </a:rPr>
              <a:t>means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gradient is proportional to the rectangle, and </a:t>
            </a:r>
            <a:r>
              <a:rPr dirty="0" sz="1000" spc="-5">
                <a:latin typeface="Courier New"/>
                <a:cs typeface="Courier New"/>
              </a:rPr>
              <a:t>NO_CYCLE </a:t>
            </a:r>
            <a:r>
              <a:rPr dirty="0" sz="1000" spc="-5">
                <a:latin typeface="Palatino Linotype"/>
                <a:cs typeface="Palatino Linotype"/>
              </a:rPr>
              <a:t>indicates that the color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cycle will not repeat. The </a:t>
            </a:r>
            <a:r>
              <a:rPr dirty="0" sz="1000" spc="-5">
                <a:latin typeface="Courier New"/>
                <a:cs typeface="Courier New"/>
              </a:rPr>
              <a:t>Stop[] </a:t>
            </a:r>
            <a:r>
              <a:rPr dirty="0" sz="1000" spc="-5">
                <a:latin typeface="Palatino Linotype"/>
                <a:cs typeface="Palatino Linotype"/>
              </a:rPr>
              <a:t>sequence indicates what the gradient color should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particular spot.</a:t>
            </a:r>
            <a:endParaRPr sz="1000">
              <a:latin typeface="Palatino Linotype"/>
              <a:cs typeface="Palatino Linotype"/>
            </a:endParaRPr>
          </a:p>
          <a:p>
            <a:pPr marL="1003300" marR="4508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next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two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lines 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make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linear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gradient adjust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size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scene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binding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width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height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rectangle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width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height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Properties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Bindings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binding.</a:t>
            </a: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final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colors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rectangle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node.</a:t>
            </a:r>
            <a:endParaRPr sz="1000">
              <a:latin typeface="Palatino Linotype"/>
              <a:cs typeface="Palatino Linotype"/>
            </a:endParaRPr>
          </a:p>
          <a:p>
            <a:pPr marL="1003300" marR="2381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circles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blurry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edges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appear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top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rainbow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shown 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7–5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608" y="9493250"/>
            <a:ext cx="2286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Animation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and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Visual </a:t>
            </a:r>
            <a:r>
              <a:rPr dirty="0" sz="900" spc="-10">
                <a:latin typeface="Arial MT"/>
                <a:cs typeface="Arial MT"/>
              </a:rPr>
              <a:t>Effects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in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63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7-5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2538095" cy="622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5">
                <a:latin typeface="Arial MT"/>
                <a:cs typeface="Arial MT"/>
              </a:rPr>
              <a:t>A</a:t>
            </a:r>
            <a:r>
              <a:rPr dirty="0" sz="950" spc="-85">
                <a:latin typeface="Arial MT"/>
                <a:cs typeface="Arial MT"/>
              </a:rPr>
              <a:t>p</a:t>
            </a:r>
            <a:r>
              <a:rPr dirty="0" sz="950" spc="-80">
                <a:latin typeface="Arial MT"/>
                <a:cs typeface="Arial MT"/>
              </a:rPr>
              <a:t>p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5">
                <a:latin typeface="Arial MT"/>
                <a:cs typeface="Arial MT"/>
              </a:rPr>
              <a:t>y</a:t>
            </a:r>
            <a:r>
              <a:rPr dirty="0" sz="950" spc="-100">
                <a:latin typeface="Arial MT"/>
                <a:cs typeface="Arial MT"/>
              </a:rPr>
              <a:t> </a:t>
            </a:r>
            <a:r>
              <a:rPr dirty="0" sz="950" spc="-5">
                <a:latin typeface="Arial MT"/>
                <a:cs typeface="Arial MT"/>
              </a:rPr>
              <a:t>a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05">
                <a:latin typeface="Arial MT"/>
                <a:cs typeface="Arial MT"/>
              </a:rPr>
              <a:t>B</a:t>
            </a:r>
            <a:r>
              <a:rPr dirty="0" sz="950" spc="-25">
                <a:latin typeface="Arial MT"/>
                <a:cs typeface="Arial MT"/>
              </a:rPr>
              <a:t>l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80">
                <a:latin typeface="Arial MT"/>
                <a:cs typeface="Arial MT"/>
              </a:rPr>
              <a:t>n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30">
                <a:latin typeface="Arial MT"/>
                <a:cs typeface="Arial MT"/>
              </a:rPr>
              <a:t>M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85">
                <a:latin typeface="Arial MT"/>
                <a:cs typeface="Arial MT"/>
              </a:rPr>
              <a:t>de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7–5</a:t>
            </a:r>
            <a:r>
              <a:rPr dirty="0" sz="900" spc="64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Linear</a:t>
            </a:r>
            <a:r>
              <a:rPr dirty="0" sz="90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Gradient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6689213"/>
            <a:ext cx="5789930" cy="29667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pp</a:t>
            </a:r>
            <a:r>
              <a:rPr dirty="0" sz="1600" spc="-110" b="1">
                <a:latin typeface="Arial"/>
                <a:cs typeface="Arial"/>
              </a:rPr>
              <a:t>l</a:t>
            </a:r>
            <a:r>
              <a:rPr dirty="0" sz="1600" spc="-5" b="1">
                <a:latin typeface="Arial"/>
                <a:cs typeface="Arial"/>
              </a:rPr>
              <a:t>y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B</a:t>
            </a:r>
            <a:r>
              <a:rPr dirty="0" sz="1600" spc="-85" b="1">
                <a:latin typeface="Arial"/>
                <a:cs typeface="Arial"/>
              </a:rPr>
              <a:t>l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45" b="1">
                <a:latin typeface="Arial"/>
                <a:cs typeface="Arial"/>
              </a:rPr>
              <a:t>M</a:t>
            </a:r>
            <a:r>
              <a:rPr dirty="0" sz="1600" spc="-180" b="1">
                <a:latin typeface="Arial"/>
                <a:cs typeface="Arial"/>
              </a:rPr>
              <a:t>od</a:t>
            </a:r>
            <a:r>
              <a:rPr dirty="0" sz="1600" spc="-5" b="1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algn="just" marL="1002665" marR="5080">
              <a:lnSpc>
                <a:spcPct val="100000"/>
              </a:lnSpc>
              <a:spcBef>
                <a:spcPts val="380"/>
              </a:spcBef>
            </a:pPr>
            <a:r>
              <a:rPr dirty="0" sz="1000" spc="-5">
                <a:latin typeface="Palatino Linotype"/>
                <a:cs typeface="Palatino Linotype"/>
              </a:rPr>
              <a:t>Next, add color to the circles and darken the scene by adding an overlay blend effect.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You </a:t>
            </a:r>
            <a:r>
              <a:rPr dirty="0" sz="1000" spc="-5">
                <a:latin typeface="Palatino Linotype"/>
                <a:cs typeface="Palatino Linotype"/>
              </a:rPr>
              <a:t>will </a:t>
            </a:r>
            <a:r>
              <a:rPr dirty="0" sz="1000" spc="-10">
                <a:latin typeface="Palatino Linotype"/>
                <a:cs typeface="Palatino Linotype"/>
              </a:rPr>
              <a:t>remove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5">
                <a:latin typeface="Courier New"/>
                <a:cs typeface="Courier New"/>
              </a:rPr>
              <a:t>circles </a:t>
            </a:r>
            <a:r>
              <a:rPr dirty="0" sz="1000" spc="-10">
                <a:latin typeface="Palatino Linotype"/>
                <a:cs typeface="Palatino Linotype"/>
              </a:rPr>
              <a:t>group </a:t>
            </a:r>
            <a:r>
              <a:rPr dirty="0" sz="1000" spc="-5">
                <a:latin typeface="Palatino Linotype"/>
                <a:cs typeface="Palatino Linotype"/>
              </a:rPr>
              <a:t>and the linear gradient rectangle </a:t>
            </a:r>
            <a:r>
              <a:rPr dirty="0" sz="1000" spc="-10">
                <a:latin typeface="Palatino Linotype"/>
                <a:cs typeface="Palatino Linotype"/>
              </a:rPr>
              <a:t>from </a:t>
            </a:r>
            <a:r>
              <a:rPr dirty="0" sz="1000" spc="-5">
                <a:latin typeface="Palatino Linotype"/>
                <a:cs typeface="Palatino Linotype"/>
              </a:rPr>
              <a:t>the scene </a:t>
            </a:r>
            <a:r>
              <a:rPr dirty="0" sz="1000" spc="-24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 them</a:t>
            </a:r>
            <a:r>
              <a:rPr dirty="0" sz="1000">
                <a:latin typeface="Palatino Linotype"/>
                <a:cs typeface="Palatino Linotype"/>
              </a:rPr>
              <a:t> to</a:t>
            </a:r>
            <a:r>
              <a:rPr dirty="0" sz="1000" spc="-5">
                <a:latin typeface="Palatino Linotype"/>
                <a:cs typeface="Palatino Linotype"/>
              </a:rPr>
              <a:t>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overlay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blend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group.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Locate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following two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code:</a:t>
            </a:r>
            <a:endParaRPr sz="1000">
              <a:latin typeface="Palatino Linotype"/>
              <a:cs typeface="Palatino Linotype"/>
            </a:endParaRPr>
          </a:p>
          <a:p>
            <a:pPr marL="1231900" marR="2667635">
              <a:lnSpc>
                <a:spcPct val="101699"/>
              </a:lnSpc>
              <a:spcBef>
                <a:spcPts val="615"/>
              </a:spcBef>
            </a:pPr>
            <a:r>
              <a:rPr dirty="0" sz="900" spc="-85">
                <a:latin typeface="Courier New"/>
                <a:cs typeface="Courier New"/>
              </a:rPr>
              <a:t>root.getChildren().add(colors); 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root.getChildren().add(circles);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231900" indent="-228600">
              <a:lnSpc>
                <a:spcPct val="100000"/>
              </a:lnSpc>
              <a:buSzPct val="90000"/>
              <a:buFont typeface="Arial"/>
              <a:buAutoNum type="arabicPeriod" startAt="2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Replace 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two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Step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  <a:hlinkClick r:id="rId2" action="ppaction://hlinksldjump"/>
              </a:rPr>
              <a:t>1</a:t>
            </a:r>
            <a:r>
              <a:rPr dirty="0" sz="1000" spc="5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 in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7–5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algn="just" marL="10033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7–5</a:t>
            </a:r>
            <a:r>
              <a:rPr dirty="0" sz="900" spc="59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Blend</a:t>
            </a:r>
            <a:r>
              <a:rPr dirty="0" sz="900" spc="-1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Mode</a:t>
            </a:r>
            <a:endParaRPr sz="900">
              <a:latin typeface="Arial"/>
              <a:cs typeface="Arial"/>
            </a:endParaRPr>
          </a:p>
          <a:p>
            <a:pPr algn="just"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Gro</a:t>
            </a:r>
            <a:r>
              <a:rPr dirty="0" sz="900" spc="-75">
                <a:latin typeface="Courier New"/>
                <a:cs typeface="Courier New"/>
              </a:rPr>
              <a:t>up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endM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deGr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u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endParaRPr sz="900">
              <a:latin typeface="Courier New"/>
              <a:cs typeface="Courier New"/>
            </a:endParaRPr>
          </a:p>
          <a:p>
            <a:pPr marL="1473835" marR="424815" indent="-235585">
              <a:lnSpc>
                <a:spcPct val="101699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Grou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(ne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Gro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p(ne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Rec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angl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(sc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ne.g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tWid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h()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sce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e.ge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Hei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ht(),  Colo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.BLA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K)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circ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es)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colo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s);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Arial"/>
                <a:cs typeface="Arial"/>
              </a:rPr>
              <a:t>7-6</a:t>
            </a:r>
            <a:r>
              <a:rPr dirty="0" sz="900" spc="62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0" y="3949700"/>
            <a:ext cx="4853305" cy="675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7–6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intermediate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point,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circles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group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endParaRPr sz="1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urier New"/>
                <a:cs typeface="Courier New"/>
              </a:rPr>
              <a:t>colors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ectangle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child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en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oot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</a:t>
            </a:r>
            <a:r>
              <a:rPr dirty="0" sz="1000" spc="-10">
                <a:latin typeface="Palatino Linotype"/>
                <a:cs typeface="Palatino Linotype"/>
              </a:rPr>
              <a:t>d</a:t>
            </a:r>
            <a:r>
              <a:rPr dirty="0" sz="1000" spc="-5">
                <a:latin typeface="Palatino Linotype"/>
                <a:cs typeface="Palatino Linotype"/>
              </a:rPr>
              <a:t>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7–6</a:t>
            </a:r>
            <a:r>
              <a:rPr dirty="0" sz="900" spc="64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Intermediate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Scene Graph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9779" y="1219200"/>
            <a:ext cx="3291840" cy="25694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4804409"/>
            <a:ext cx="3581400" cy="168401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23329" y="327913"/>
            <a:ext cx="70104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0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d</a:t>
            </a:r>
            <a:r>
              <a:rPr dirty="0" sz="950" spc="-5">
                <a:latin typeface="Arial MT"/>
                <a:cs typeface="Arial MT"/>
              </a:rPr>
              <a:t>d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100">
                <a:latin typeface="Arial MT"/>
                <a:cs typeface="Arial MT"/>
              </a:rPr>
              <a:t>A</a:t>
            </a:r>
            <a:r>
              <a:rPr dirty="0" sz="950" spc="-80">
                <a:latin typeface="Arial MT"/>
                <a:cs typeface="Arial MT"/>
              </a:rPr>
              <a:t>n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130">
                <a:latin typeface="Arial MT"/>
                <a:cs typeface="Arial MT"/>
              </a:rPr>
              <a:t>m</a:t>
            </a:r>
            <a:r>
              <a:rPr dirty="0" sz="950" spc="-80">
                <a:latin typeface="Arial MT"/>
                <a:cs typeface="Arial MT"/>
              </a:rPr>
              <a:t>a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25">
                <a:latin typeface="Arial MT"/>
                <a:cs typeface="Arial MT"/>
              </a:rPr>
              <a:t>i</a:t>
            </a:r>
            <a:r>
              <a:rPr dirty="0" sz="950" spc="-80">
                <a:latin typeface="Arial MT"/>
                <a:cs typeface="Arial MT"/>
              </a:rPr>
              <a:t>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945707"/>
            <a:ext cx="5893435" cy="271018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95" b="1">
                <a:latin typeface="Arial"/>
                <a:cs typeface="Arial"/>
              </a:rPr>
              <a:t>d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54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A</a:t>
            </a:r>
            <a:r>
              <a:rPr dirty="0" sz="1600" spc="-180" b="1">
                <a:latin typeface="Arial"/>
                <a:cs typeface="Arial"/>
              </a:rPr>
              <a:t>n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260" b="1">
                <a:latin typeface="Arial"/>
                <a:cs typeface="Arial"/>
              </a:rPr>
              <a:t>m</a:t>
            </a:r>
            <a:r>
              <a:rPr dirty="0" sz="1600" spc="-165" b="1">
                <a:latin typeface="Arial"/>
                <a:cs typeface="Arial"/>
              </a:rPr>
              <a:t>a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85" b="1">
                <a:latin typeface="Arial"/>
                <a:cs typeface="Arial"/>
              </a:rPr>
              <a:t>i</a:t>
            </a:r>
            <a:r>
              <a:rPr dirty="0" sz="1600" spc="-180" b="1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75"/>
              </a:spcBef>
            </a:pPr>
            <a:r>
              <a:rPr dirty="0" sz="1000" spc="-5">
                <a:latin typeface="Palatino Linotype"/>
                <a:cs typeface="Palatino Linotype"/>
              </a:rPr>
              <a:t>The final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step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circles:</a:t>
            </a:r>
            <a:endParaRPr sz="1000">
              <a:latin typeface="Palatino Linotype"/>
              <a:cs typeface="Palatino Linotype"/>
            </a:endParaRPr>
          </a:p>
          <a:p>
            <a:pPr marL="1231900" marR="1199515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If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not done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already,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 </a:t>
            </a:r>
            <a:r>
              <a:rPr dirty="0" sz="1000" spc="-5">
                <a:latin typeface="Courier New"/>
                <a:cs typeface="Courier New"/>
              </a:rPr>
              <a:t>import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static 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java.lang.Math.random;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list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import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statements.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SzPct val="90000"/>
              <a:buFont typeface="Arial"/>
              <a:buAutoNum type="arabicPeriod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animation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Example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7–6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primaryStage.show()</a:t>
            </a:r>
            <a:r>
              <a:rPr dirty="0" sz="1000" spc="-340">
                <a:latin typeface="Courier New"/>
                <a:cs typeface="Courier New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line.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dirty="0" sz="900" spc="-5" b="1" i="1">
                <a:latin typeface="Arial"/>
                <a:cs typeface="Arial"/>
              </a:rPr>
              <a:t>Example</a:t>
            </a:r>
            <a:r>
              <a:rPr dirty="0" sz="900" spc="-2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7–6</a:t>
            </a:r>
            <a:r>
              <a:rPr dirty="0" sz="900" spc="57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Animation</a:t>
            </a:r>
            <a:endParaRPr sz="9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420"/>
              </a:spcBef>
            </a:pPr>
            <a:r>
              <a:rPr dirty="0" sz="900" spc="-85">
                <a:latin typeface="Courier New"/>
                <a:cs typeface="Courier New"/>
              </a:rPr>
              <a:t>Ti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elin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tim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lin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ew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Ti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elin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1238250" marR="2409825" indent="-235585">
              <a:lnSpc>
                <a:spcPts val="1100"/>
              </a:lnSpc>
              <a:spcBef>
                <a:spcPts val="35"/>
              </a:spcBef>
            </a:pPr>
            <a:r>
              <a:rPr dirty="0" sz="900" spc="-85">
                <a:latin typeface="Courier New"/>
                <a:cs typeface="Courier New"/>
              </a:rPr>
              <a:t>fo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(No</a:t>
            </a:r>
            <a:r>
              <a:rPr dirty="0" sz="900" spc="-75">
                <a:latin typeface="Courier New"/>
                <a:cs typeface="Courier New"/>
              </a:rPr>
              <a:t>de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ci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cle</a:t>
            </a:r>
            <a:r>
              <a:rPr dirty="0" sz="900" spc="-75">
                <a:latin typeface="Courier New"/>
                <a:cs typeface="Courier New"/>
              </a:rPr>
              <a:t>: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cir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les.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etCh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ldr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n()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{  </a:t>
            </a:r>
            <a:r>
              <a:rPr dirty="0" sz="900" spc="-85">
                <a:latin typeface="Courier New"/>
                <a:cs typeface="Courier New"/>
              </a:rPr>
              <a:t>timeline.getKeyFrames().addAll(</a:t>
            </a:r>
            <a:endParaRPr sz="900">
              <a:latin typeface="Courier New"/>
              <a:cs typeface="Courier New"/>
            </a:endParaRPr>
          </a:p>
          <a:p>
            <a:pPr marL="1473835">
              <a:lnSpc>
                <a:spcPts val="1060"/>
              </a:lnSpc>
            </a:pP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K</a:t>
            </a:r>
            <a:r>
              <a:rPr dirty="0" sz="900" spc="-85">
                <a:latin typeface="Courier New"/>
                <a:cs typeface="Courier New"/>
              </a:rPr>
              <a:t>eyFr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me(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urat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on.Z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RO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/</a:t>
            </a:r>
            <a:r>
              <a:rPr dirty="0" sz="900" spc="-75">
                <a:latin typeface="Courier New"/>
                <a:cs typeface="Courier New"/>
              </a:rPr>
              <a:t>/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et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st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r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sit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708785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K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yVa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ue(c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rcle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tra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slat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XPro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erty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)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ando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(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*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800</a:t>
            </a:r>
            <a:r>
              <a:rPr dirty="0" sz="900" spc="-75">
                <a:latin typeface="Courier New"/>
                <a:cs typeface="Courier New"/>
              </a:rPr>
              <a:t>),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ourier New"/>
              <a:cs typeface="Courier New"/>
            </a:endParaRPr>
          </a:p>
          <a:p>
            <a:pPr marL="3619500">
              <a:lnSpc>
                <a:spcPct val="100000"/>
              </a:lnSpc>
            </a:pPr>
            <a:r>
              <a:rPr dirty="0" sz="900" spc="-5">
                <a:latin typeface="Arial MT"/>
                <a:cs typeface="Arial MT"/>
              </a:rPr>
              <a:t>Animation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and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Visual </a:t>
            </a:r>
            <a:r>
              <a:rPr dirty="0" sz="900" spc="-10">
                <a:latin typeface="Arial MT"/>
                <a:cs typeface="Arial MT"/>
              </a:rPr>
              <a:t>Effects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in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63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7-7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0900" y="787400"/>
            <a:ext cx="4872990" cy="31476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2557780">
              <a:lnSpc>
                <a:spcPct val="101699"/>
              </a:lnSpc>
              <a:spcBef>
                <a:spcPts val="80"/>
              </a:spcBef>
            </a:pPr>
            <a:r>
              <a:rPr dirty="0" sz="900" spc="-85">
                <a:latin typeface="Courier New"/>
                <a:cs typeface="Courier New"/>
              </a:rPr>
              <a:t>co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ors.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etBl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ndMo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e(B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endM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de.O</a:t>
            </a:r>
            <a:r>
              <a:rPr dirty="0" sz="900" spc="-75">
                <a:latin typeface="Courier New"/>
                <a:cs typeface="Courier New"/>
              </a:rPr>
              <a:t>V</a:t>
            </a:r>
            <a:r>
              <a:rPr dirty="0" sz="900" spc="-85">
                <a:latin typeface="Courier New"/>
                <a:cs typeface="Courier New"/>
              </a:rPr>
              <a:t>ERL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Y);  ro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t.ge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Chil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ren(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.ad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(ble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dMod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Gro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p);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44145">
              <a:lnSpc>
                <a:spcPct val="100000"/>
              </a:lnSpc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group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blendModeGroup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structure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overlay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blend.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group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contains two children. The first child is a new (unnamed) </a:t>
            </a:r>
            <a:r>
              <a:rPr dirty="0" sz="1000" spc="-5">
                <a:latin typeface="Courier New"/>
                <a:cs typeface="Courier New"/>
              </a:rPr>
              <a:t>Group </a:t>
            </a:r>
            <a:r>
              <a:rPr dirty="0" sz="1000" spc="-5">
                <a:latin typeface="Palatino Linotype"/>
                <a:cs typeface="Palatino Linotype"/>
              </a:rPr>
              <a:t>containing a new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(unnamed) black rectangle and the previously created </a:t>
            </a:r>
            <a:r>
              <a:rPr dirty="0" sz="1000" spc="-5">
                <a:latin typeface="Courier New"/>
                <a:cs typeface="Courier New"/>
              </a:rPr>
              <a:t>circles </a:t>
            </a:r>
            <a:r>
              <a:rPr dirty="0" sz="1000" spc="-5">
                <a:latin typeface="Palatino Linotype"/>
                <a:cs typeface="Palatino Linotype"/>
              </a:rPr>
              <a:t>group. The second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</a:t>
            </a:r>
            <a:r>
              <a:rPr dirty="0" sz="1000" spc="-10">
                <a:latin typeface="Palatino Linotype"/>
                <a:cs typeface="Palatino Linotype"/>
              </a:rPr>
              <a:t>i</a:t>
            </a:r>
            <a:r>
              <a:rPr dirty="0" sz="1000" spc="-5">
                <a:latin typeface="Palatino Linotype"/>
                <a:cs typeface="Palatino Linotype"/>
              </a:rPr>
              <a:t>l</a:t>
            </a:r>
            <a:r>
              <a:rPr dirty="0" sz="1000" spc="-5">
                <a:latin typeface="Palatino Linotype"/>
                <a:cs typeface="Palatino Linotype"/>
              </a:rPr>
              <a:t>d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10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vious</a:t>
            </a:r>
            <a:r>
              <a:rPr dirty="0" sz="1000" spc="-10">
                <a:latin typeface="Palatino Linotype"/>
                <a:cs typeface="Palatino Linotype"/>
              </a:rPr>
              <a:t>l</a:t>
            </a:r>
            <a:r>
              <a:rPr dirty="0" sz="1000" spc="-5">
                <a:latin typeface="Palatino Linotype"/>
                <a:cs typeface="Palatino Linotype"/>
              </a:rPr>
              <a:t>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</a:t>
            </a:r>
            <a:r>
              <a:rPr dirty="0" sz="1000" spc="-30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eated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colors</a:t>
            </a:r>
            <a:r>
              <a:rPr dirty="0" sz="1000" spc="-355">
                <a:latin typeface="Courier New"/>
                <a:cs typeface="Courier New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r</a:t>
            </a:r>
            <a:r>
              <a:rPr dirty="0" sz="1000" spc="-5">
                <a:latin typeface="Palatino Linotype"/>
                <a:cs typeface="Palatino Linotype"/>
              </a:rPr>
              <a:t>ecta</a:t>
            </a:r>
            <a:r>
              <a:rPr dirty="0" sz="1000" spc="-10">
                <a:latin typeface="Palatino Linotype"/>
                <a:cs typeface="Palatino Linotype"/>
              </a:rPr>
              <a:t>n</a:t>
            </a:r>
            <a:r>
              <a:rPr dirty="0" sz="1000" spc="-5">
                <a:latin typeface="Palatino Linotype"/>
                <a:cs typeface="Palatino Linotype"/>
              </a:rPr>
              <a:t>gl</a:t>
            </a:r>
            <a:r>
              <a:rPr dirty="0" sz="1000" spc="-10">
                <a:latin typeface="Palatino Linotype"/>
                <a:cs typeface="Palatino Linotype"/>
              </a:rPr>
              <a:t>e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700" marR="1009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5">
                <a:latin typeface="Courier New"/>
                <a:cs typeface="Courier New"/>
              </a:rPr>
              <a:t>setBlendMode() </a:t>
            </a:r>
            <a:r>
              <a:rPr dirty="0" sz="1000" spc="-5">
                <a:latin typeface="Palatino Linotype"/>
                <a:cs typeface="Palatino Linotype"/>
              </a:rPr>
              <a:t>method applies the overlay blend to the </a:t>
            </a:r>
            <a:r>
              <a:rPr dirty="0" sz="1000" spc="-5">
                <a:latin typeface="Courier New"/>
                <a:cs typeface="Courier New"/>
              </a:rPr>
              <a:t>colors </a:t>
            </a:r>
            <a:r>
              <a:rPr dirty="0" sz="1000" spc="-5">
                <a:latin typeface="Palatino Linotype"/>
                <a:cs typeface="Palatino Linotype"/>
              </a:rPr>
              <a:t>rectangle.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final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blendModeGroup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child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root</a:t>
            </a:r>
            <a:r>
              <a:rPr dirty="0" sz="1000" spc="-5">
                <a:latin typeface="Palatino Linotype"/>
                <a:cs typeface="Palatino Linotype"/>
              </a:rPr>
              <a:t> node, as depicted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7–2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overlay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blend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effect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blend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darken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image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highlights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both,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depending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blend.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case, the linear gradient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rectangle </a:t>
            </a:r>
            <a:r>
              <a:rPr dirty="0" sz="1000" spc="-5">
                <a:latin typeface="Palatino Linotype"/>
                <a:cs typeface="Palatino Linotype"/>
              </a:rPr>
              <a:t>is used</a:t>
            </a:r>
            <a:r>
              <a:rPr dirty="0" sz="1000" spc="-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overlay.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black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rectangle serves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keep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background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dark,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nearly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transparent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pick up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 </a:t>
            </a:r>
            <a:r>
              <a:rPr dirty="0" sz="1000" spc="-5">
                <a:latin typeface="Palatino Linotype"/>
                <a:cs typeface="Palatino Linotype"/>
              </a:rPr>
              <a:t> the gradient, but </a:t>
            </a:r>
            <a:r>
              <a:rPr dirty="0" sz="1000" spc="-15">
                <a:latin typeface="Palatino Linotype"/>
                <a:cs typeface="Palatino Linotype"/>
              </a:rPr>
              <a:t>are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darkened.</a:t>
            </a:r>
            <a:endParaRPr sz="1000">
              <a:latin typeface="Palatino Linotype"/>
              <a:cs typeface="Palatino Linotype"/>
            </a:endParaRPr>
          </a:p>
          <a:p>
            <a:pPr marL="12700" marR="12065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7–7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results.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 spc="-5">
                <a:latin typeface="Palatino Linotype"/>
                <a:cs typeface="Palatino Linotype"/>
              </a:rPr>
              <a:t> will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full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overlay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blend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 you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animate the circles in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next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step.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7–7</a:t>
            </a:r>
            <a:r>
              <a:rPr dirty="0" sz="900" spc="625" b="1" i="1">
                <a:latin typeface="Arial"/>
                <a:cs typeface="Arial"/>
              </a:rPr>
              <a:t> </a:t>
            </a:r>
            <a:r>
              <a:rPr dirty="0" sz="900" spc="-10" b="1" i="1">
                <a:latin typeface="Arial"/>
                <a:cs typeface="Arial"/>
              </a:rPr>
              <a:t>Overlay</a:t>
            </a:r>
            <a:r>
              <a:rPr dirty="0" sz="900" spc="-5" b="1" i="1">
                <a:latin typeface="Arial"/>
                <a:cs typeface="Arial"/>
              </a:rPr>
              <a:t> Blend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0779" y="4203953"/>
            <a:ext cx="3291840" cy="2569464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5855335" cy="3810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f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m</a:t>
            </a:r>
            <a:r>
              <a:rPr dirty="0" sz="950" spc="-15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1701800">
              <a:lnSpc>
                <a:spcPct val="100000"/>
              </a:lnSpc>
            </a:pP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K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yVa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ue(c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rcle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tran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lat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YPro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erty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)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ando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(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*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600)</a:t>
            </a:r>
            <a:endParaRPr sz="900">
              <a:latin typeface="Courier New"/>
              <a:cs typeface="Courier New"/>
            </a:endParaRPr>
          </a:p>
          <a:p>
            <a:pPr marL="1466850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),</a:t>
            </a:r>
            <a:endParaRPr sz="900">
              <a:latin typeface="Courier New"/>
              <a:cs typeface="Courier New"/>
            </a:endParaRPr>
          </a:p>
          <a:p>
            <a:pPr marL="1466850">
              <a:lnSpc>
                <a:spcPct val="100000"/>
              </a:lnSpc>
              <a:spcBef>
                <a:spcPts val="20"/>
              </a:spcBef>
            </a:pPr>
            <a:r>
              <a:rPr dirty="0" sz="900" spc="-85">
                <a:latin typeface="Courier New"/>
                <a:cs typeface="Courier New"/>
              </a:rPr>
              <a:t>ne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K</a:t>
            </a:r>
            <a:r>
              <a:rPr dirty="0" sz="900" spc="-85">
                <a:latin typeface="Courier New"/>
                <a:cs typeface="Courier New"/>
              </a:rPr>
              <a:t>eyFr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me(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D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rati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n(40</a:t>
            </a:r>
            <a:r>
              <a:rPr dirty="0" sz="900" spc="-75">
                <a:latin typeface="Courier New"/>
                <a:cs typeface="Courier New"/>
              </a:rPr>
              <a:t>0</a:t>
            </a:r>
            <a:r>
              <a:rPr dirty="0" sz="900" spc="-85">
                <a:latin typeface="Courier New"/>
                <a:cs typeface="Courier New"/>
              </a:rPr>
              <a:t>00)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/</a:t>
            </a:r>
            <a:r>
              <a:rPr dirty="0" sz="900" spc="-75">
                <a:latin typeface="Courier New"/>
                <a:cs typeface="Courier New"/>
              </a:rPr>
              <a:t>/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nd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siti</a:t>
            </a:r>
            <a:r>
              <a:rPr dirty="0" sz="900" spc="-75">
                <a:latin typeface="Courier New"/>
                <a:cs typeface="Courier New"/>
              </a:rPr>
              <a:t>on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40s</a:t>
            </a:r>
            <a:endParaRPr sz="900">
              <a:latin typeface="Courier New"/>
              <a:cs typeface="Courier New"/>
            </a:endParaRPr>
          </a:p>
          <a:p>
            <a:pPr marL="1701800" marR="731520">
              <a:lnSpc>
                <a:spcPct val="101699"/>
              </a:lnSpc>
              <a:spcBef>
                <a:spcPts val="5"/>
              </a:spcBef>
            </a:pP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K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yVa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ue(c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rcle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tran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lat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XPro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erty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)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ando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(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*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800</a:t>
            </a:r>
            <a:r>
              <a:rPr dirty="0" sz="900" spc="-75">
                <a:latin typeface="Courier New"/>
                <a:cs typeface="Courier New"/>
              </a:rPr>
              <a:t>),  n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K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yVa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ue(c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rcle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tran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lat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YPro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erty</a:t>
            </a:r>
            <a:r>
              <a:rPr dirty="0" sz="900" spc="-75">
                <a:latin typeface="Courier New"/>
                <a:cs typeface="Courier New"/>
              </a:rPr>
              <a:t>(</a:t>
            </a:r>
            <a:r>
              <a:rPr dirty="0" sz="900" spc="-85">
                <a:latin typeface="Courier New"/>
                <a:cs typeface="Courier New"/>
              </a:rPr>
              <a:t>)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ando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(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*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600)</a:t>
            </a:r>
            <a:endParaRPr sz="900">
              <a:latin typeface="Courier New"/>
              <a:cs typeface="Courier New"/>
            </a:endParaRPr>
          </a:p>
          <a:p>
            <a:pPr marL="1466850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25"/>
              </a:spcBef>
            </a:pPr>
            <a:r>
              <a:rPr dirty="0" sz="900" spc="-85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996315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96315" marR="3438525">
              <a:lnSpc>
                <a:spcPct val="101699"/>
              </a:lnSpc>
              <a:spcBef>
                <a:spcPts val="5"/>
              </a:spcBef>
            </a:pPr>
            <a:r>
              <a:rPr dirty="0" sz="900" spc="-85">
                <a:latin typeface="Courier New"/>
                <a:cs typeface="Courier New"/>
              </a:rPr>
              <a:t>/</a:t>
            </a:r>
            <a:r>
              <a:rPr dirty="0" sz="900" spc="-75">
                <a:latin typeface="Courier New"/>
                <a:cs typeface="Courier New"/>
              </a:rPr>
              <a:t>/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la</a:t>
            </a:r>
            <a:r>
              <a:rPr dirty="0" sz="900" spc="-75">
                <a:latin typeface="Courier New"/>
                <a:cs typeface="Courier New"/>
              </a:rPr>
              <a:t>y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40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of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mat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on  </a:t>
            </a:r>
            <a:r>
              <a:rPr dirty="0" sz="900" spc="-85">
                <a:latin typeface="Courier New"/>
                <a:cs typeface="Courier New"/>
              </a:rPr>
              <a:t>timeline.play();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urier New"/>
              <a:cs typeface="Courier New"/>
            </a:endParaRPr>
          </a:p>
          <a:p>
            <a:pPr marL="996315" marR="508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Palatino Linotype"/>
                <a:cs typeface="Palatino Linotype"/>
              </a:rPr>
              <a:t>Animation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driven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timeline,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timeline,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for</a:t>
            </a:r>
            <a:r>
              <a:rPr dirty="0" sz="1000" spc="-350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loop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two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key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frames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each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30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circles.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first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key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frame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0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seconds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properties </a:t>
            </a:r>
            <a:r>
              <a:rPr dirty="0" sz="1000" spc="-5">
                <a:latin typeface="Courier New"/>
                <a:cs typeface="Courier New"/>
              </a:rPr>
              <a:t>translateXProperty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5">
                <a:latin typeface="Courier New"/>
                <a:cs typeface="Courier New"/>
              </a:rPr>
              <a:t>translateYProperty </a:t>
            </a:r>
            <a:r>
              <a:rPr dirty="0" sz="1000" spc="-5">
                <a:latin typeface="Palatino Linotype"/>
                <a:cs typeface="Palatino Linotype"/>
              </a:rPr>
              <a:t>to set a random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position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circles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window.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second key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frame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40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seconds does 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same. Thus,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timeline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played,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circles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random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position to another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 a period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40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seconds.</a:t>
            </a:r>
            <a:endParaRPr sz="1000">
              <a:latin typeface="Palatino Linotype"/>
              <a:cs typeface="Palatino Linotype"/>
            </a:endParaRPr>
          </a:p>
          <a:p>
            <a:pPr marL="996315" marR="168910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Figure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7–8</a:t>
            </a:r>
            <a:r>
              <a:rPr dirty="0" sz="1000" spc="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shows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30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colorful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circles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motion,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completes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application.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the complete </a:t>
            </a:r>
            <a:r>
              <a:rPr dirty="0" sz="1000" spc="-10">
                <a:latin typeface="Palatino Linotype"/>
                <a:cs typeface="Palatino Linotype"/>
              </a:rPr>
              <a:t>source </a:t>
            </a:r>
            <a:r>
              <a:rPr dirty="0" sz="1000" spc="-5">
                <a:latin typeface="Palatino Linotype"/>
                <a:cs typeface="Palatino Linotype"/>
              </a:rPr>
              <a:t>code, see the </a:t>
            </a:r>
            <a:r>
              <a:rPr dirty="0" sz="1000" spc="-5">
                <a:latin typeface="Courier New"/>
                <a:cs typeface="Courier New"/>
              </a:rPr>
              <a:t>ColorfulCircles.java </a:t>
            </a:r>
            <a:r>
              <a:rPr dirty="0" sz="1000" spc="-5">
                <a:latin typeface="Palatino Linotype"/>
                <a:cs typeface="Palatino Linotype"/>
              </a:rPr>
              <a:t>file, which 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included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downloadable ColorfulCircles.zip file..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Palatino Linotype"/>
              <a:cs typeface="Palatino Linotype"/>
            </a:endParaRPr>
          </a:p>
          <a:p>
            <a:pPr marL="996315">
              <a:lnSpc>
                <a:spcPct val="100000"/>
              </a:lnSpc>
            </a:pPr>
            <a:r>
              <a:rPr dirty="0" sz="900" spc="-5" b="1" i="1">
                <a:latin typeface="Arial"/>
                <a:cs typeface="Arial"/>
              </a:rPr>
              <a:t>Figure</a:t>
            </a:r>
            <a:r>
              <a:rPr dirty="0" sz="900" spc="-10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7–8</a:t>
            </a:r>
            <a:r>
              <a:rPr dirty="0" sz="900" spc="635" b="1" i="1">
                <a:latin typeface="Arial"/>
                <a:cs typeface="Arial"/>
              </a:rPr>
              <a:t> </a:t>
            </a:r>
            <a:r>
              <a:rPr dirty="0" sz="900" spc="-5" b="1" i="1">
                <a:latin typeface="Arial"/>
                <a:cs typeface="Arial"/>
              </a:rPr>
              <a:t>Animated</a:t>
            </a:r>
            <a:r>
              <a:rPr dirty="0" sz="900" spc="-10" b="1" i="1">
                <a:latin typeface="Arial"/>
                <a:cs typeface="Arial"/>
              </a:rPr>
              <a:t> Circles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33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7-8</a:t>
            </a:r>
            <a:r>
              <a:rPr dirty="0" sz="900" spc="62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7149156"/>
            <a:ext cx="5789930" cy="191897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spc="-275" b="1">
                <a:latin typeface="Arial"/>
                <a:cs typeface="Arial"/>
              </a:rPr>
              <a:t>W</a:t>
            </a:r>
            <a:r>
              <a:rPr dirty="0" sz="1600" spc="-180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-24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229" b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o</a:t>
            </a:r>
            <a:r>
              <a:rPr dirty="0" sz="1600" spc="-260" b="1">
                <a:latin typeface="Arial"/>
                <a:cs typeface="Arial"/>
              </a:rPr>
              <a:t> </a:t>
            </a:r>
            <a:r>
              <a:rPr dirty="0" sz="1600" spc="-100" b="1">
                <a:latin typeface="Arial"/>
                <a:cs typeface="Arial"/>
              </a:rPr>
              <a:t>f</a:t>
            </a:r>
            <a:r>
              <a:rPr dirty="0" sz="1600" spc="-140" b="1">
                <a:latin typeface="Arial"/>
                <a:cs typeface="Arial"/>
              </a:rPr>
              <a:t>r</a:t>
            </a:r>
            <a:r>
              <a:rPr dirty="0" sz="1600" spc="-180" b="1">
                <a:latin typeface="Arial"/>
                <a:cs typeface="Arial"/>
              </a:rPr>
              <a:t>o</a:t>
            </a:r>
            <a:r>
              <a:rPr dirty="0" sz="1600" spc="-5" b="1">
                <a:latin typeface="Arial"/>
                <a:cs typeface="Arial"/>
              </a:rPr>
              <a:t>m</a:t>
            </a:r>
            <a:r>
              <a:rPr dirty="0" sz="1600" spc="-335" b="1">
                <a:latin typeface="Arial"/>
                <a:cs typeface="Arial"/>
              </a:rPr>
              <a:t> </a:t>
            </a:r>
            <a:r>
              <a:rPr dirty="0" sz="1600" spc="-215" b="1">
                <a:latin typeface="Arial"/>
                <a:cs typeface="Arial"/>
              </a:rPr>
              <a:t>H</a:t>
            </a:r>
            <a:r>
              <a:rPr dirty="0" sz="1600" spc="-165" b="1">
                <a:latin typeface="Arial"/>
                <a:cs typeface="Arial"/>
              </a:rPr>
              <a:t>e</a:t>
            </a:r>
            <a:r>
              <a:rPr dirty="0" sz="1600" spc="-114" b="1">
                <a:latin typeface="Arial"/>
                <a:cs typeface="Arial"/>
              </a:rPr>
              <a:t>r</a:t>
            </a:r>
            <a:r>
              <a:rPr dirty="0" sz="1600" spc="-5" b="1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75"/>
              </a:spcBef>
            </a:pPr>
            <a:r>
              <a:rPr dirty="0" sz="1000" spc="-10">
                <a:latin typeface="Palatino Linotype"/>
                <a:cs typeface="Palatino Linotype"/>
              </a:rPr>
              <a:t>Here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several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suggestions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next:</a:t>
            </a:r>
            <a:endParaRPr sz="1000">
              <a:latin typeface="Palatino Linotype"/>
              <a:cs typeface="Palatino Linotype"/>
            </a:endParaRPr>
          </a:p>
          <a:p>
            <a:pPr marL="1231900" marR="85725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35">
                <a:latin typeface="Palatino Linotype"/>
                <a:cs typeface="Palatino Linotype"/>
              </a:rPr>
              <a:t>Try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from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JDK Demos 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Samples section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Downloads page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Courier New"/>
                <a:cs typeface="Courier New"/>
                <a:hlinkClick r:id="rId3"/>
              </a:rPr>
              <a:t>http://www.oracle.com/technetwork/java/javase/downloads/</a:t>
            </a:r>
            <a:r>
              <a:rPr dirty="0" sz="1000" spc="-5">
                <a:latin typeface="Palatino Linotype"/>
                <a:cs typeface="Palatino Linotype"/>
                <a:hlinkClick r:id="rId3"/>
              </a:rPr>
              <a:t>.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Especially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take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Ensemble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which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sample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animations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effects.</a:t>
            </a:r>
            <a:endParaRPr sz="1000">
              <a:latin typeface="Palatino Linotype"/>
              <a:cs typeface="Palatino Linotype"/>
            </a:endParaRPr>
          </a:p>
          <a:p>
            <a:pPr marL="1231900" marR="50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Read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Creating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Transitions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Timeline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will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find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details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timeline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animation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well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fade,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path,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parallel,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sequential transitions.</a:t>
            </a:r>
            <a:endParaRPr sz="10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9779" y="4406646"/>
            <a:ext cx="3291840" cy="2569464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37984"/>
            <a:ext cx="5867400" cy="3175"/>
          </a:xfrm>
          <a:custGeom>
            <a:avLst/>
            <a:gdLst/>
            <a:ahLst/>
            <a:cxnLst/>
            <a:rect l="l" t="t" r="r" b="b"/>
            <a:pathLst>
              <a:path w="5867400" h="3175">
                <a:moveTo>
                  <a:pt x="5867400" y="0"/>
                </a:moveTo>
                <a:lnTo>
                  <a:pt x="0" y="0"/>
                </a:lnTo>
                <a:lnTo>
                  <a:pt x="0" y="3035"/>
                </a:lnTo>
                <a:lnTo>
                  <a:pt x="5867400" y="3035"/>
                </a:lnTo>
                <a:lnTo>
                  <a:pt x="586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0900" y="327913"/>
            <a:ext cx="4912360" cy="1776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</a:t>
            </a:r>
            <a:r>
              <a:rPr dirty="0" sz="950" spc="-80">
                <a:latin typeface="Arial MT"/>
                <a:cs typeface="Arial MT"/>
              </a:rPr>
              <a:t>e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f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85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m</a:t>
            </a:r>
            <a:r>
              <a:rPr dirty="0" sz="950" spc="-155">
                <a:latin typeface="Arial MT"/>
                <a:cs typeface="Arial MT"/>
              </a:rPr>
              <a:t> </a:t>
            </a:r>
            <a:r>
              <a:rPr dirty="0" sz="950" spc="-114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 MT"/>
              <a:cs typeface="Arial MT"/>
            </a:endParaRPr>
          </a:p>
          <a:p>
            <a:pPr marL="241300" marR="102870" indent="-228600">
              <a:lnSpc>
                <a:spcPct val="100000"/>
              </a:lnSpc>
              <a:spcBef>
                <a:spcPts val="5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Visual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Effects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additional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ways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enhance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look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 application,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reflection, lighting,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shadow effects.</a:t>
            </a:r>
            <a:endParaRPr sz="1000">
              <a:latin typeface="Palatino Linotype"/>
              <a:cs typeface="Palatino Linotype"/>
            </a:endParaRPr>
          </a:p>
          <a:p>
            <a:pPr marL="240665" marR="431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35">
                <a:latin typeface="Palatino Linotype"/>
                <a:cs typeface="Palatino Linotype"/>
              </a:rPr>
              <a:t>Try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Builder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create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interesting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tool provides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visual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layout environment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designing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generates FXML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code. </a:t>
            </a:r>
            <a:r>
              <a:rPr dirty="0" sz="1000" spc="-3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can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Properties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Modify option of the menu bar to add effects to the UI elements. See the Properties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Panel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Menu Bar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sections 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Scene Builder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Guide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608" y="9493250"/>
            <a:ext cx="2286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Animation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and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Visual </a:t>
            </a:r>
            <a:r>
              <a:rPr dirty="0" sz="900" spc="-10">
                <a:latin typeface="Arial MT"/>
                <a:cs typeface="Arial MT"/>
              </a:rPr>
              <a:t>Effects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in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63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7-9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111379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50">
                <a:latin typeface="Arial MT"/>
                <a:cs typeface="Arial MT"/>
              </a:rPr>
              <a:t>W</a:t>
            </a:r>
            <a:r>
              <a:rPr dirty="0" sz="950" spc="-85">
                <a:latin typeface="Arial MT"/>
                <a:cs typeface="Arial MT"/>
              </a:rPr>
              <a:t>he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30">
                <a:latin typeface="Arial MT"/>
                <a:cs typeface="Arial MT"/>
              </a:rPr>
              <a:t>t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10">
                <a:latin typeface="Arial MT"/>
                <a:cs typeface="Arial MT"/>
              </a:rPr>
              <a:t> </a:t>
            </a:r>
            <a:r>
              <a:rPr dirty="0" sz="950" spc="-120">
                <a:latin typeface="Arial MT"/>
                <a:cs typeface="Arial MT"/>
              </a:rPr>
              <a:t>G</a:t>
            </a:r>
            <a:r>
              <a:rPr dirty="0" sz="950" spc="-5">
                <a:latin typeface="Arial MT"/>
                <a:cs typeface="Arial MT"/>
              </a:rPr>
              <a:t>o</a:t>
            </a:r>
            <a:r>
              <a:rPr dirty="0" sz="950" spc="-105">
                <a:latin typeface="Arial MT"/>
                <a:cs typeface="Arial MT"/>
              </a:rPr>
              <a:t> </a:t>
            </a:r>
            <a:r>
              <a:rPr dirty="0" sz="950" spc="-35">
                <a:latin typeface="Arial MT"/>
                <a:cs typeface="Arial MT"/>
              </a:rPr>
              <a:t>f</a:t>
            </a:r>
            <a:r>
              <a:rPr dirty="0" sz="950" spc="-45">
                <a:latin typeface="Arial MT"/>
                <a:cs typeface="Arial MT"/>
              </a:rPr>
              <a:t>r</a:t>
            </a:r>
            <a:r>
              <a:rPr dirty="0" sz="950" spc="-80">
                <a:latin typeface="Arial MT"/>
                <a:cs typeface="Arial MT"/>
              </a:rPr>
              <a:t>o</a:t>
            </a:r>
            <a:r>
              <a:rPr dirty="0" sz="950" spc="-5">
                <a:latin typeface="Arial MT"/>
                <a:cs typeface="Arial MT"/>
              </a:rPr>
              <a:t>m</a:t>
            </a:r>
            <a:r>
              <a:rPr dirty="0" sz="950" spc="-155">
                <a:latin typeface="Arial MT"/>
                <a:cs typeface="Arial MT"/>
              </a:rPr>
              <a:t> </a:t>
            </a:r>
            <a:r>
              <a:rPr dirty="0" sz="950" spc="-110">
                <a:latin typeface="Arial MT"/>
                <a:cs typeface="Arial MT"/>
              </a:rPr>
              <a:t>H</a:t>
            </a:r>
            <a:r>
              <a:rPr dirty="0" sz="950" spc="-85">
                <a:latin typeface="Arial MT"/>
                <a:cs typeface="Arial MT"/>
              </a:rPr>
              <a:t>e</a:t>
            </a:r>
            <a:r>
              <a:rPr dirty="0" sz="950" spc="-40">
                <a:latin typeface="Arial MT"/>
                <a:cs typeface="Arial MT"/>
              </a:rPr>
              <a:t>r</a:t>
            </a:r>
            <a:r>
              <a:rPr dirty="0" sz="950" spc="-5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97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7-10</a:t>
            </a:r>
            <a:r>
              <a:rPr dirty="0" sz="900" spc="650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Getting</a:t>
            </a:r>
            <a:r>
              <a:rPr dirty="0" sz="900">
                <a:latin typeface="Arial MT"/>
                <a:cs typeface="Arial MT"/>
              </a:rPr>
              <a:t> Started </a:t>
            </a:r>
            <a:r>
              <a:rPr dirty="0" sz="900" spc="-5">
                <a:latin typeface="Arial MT"/>
                <a:cs typeface="Arial MT"/>
              </a:rPr>
              <a:t>with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2890" y="1332992"/>
            <a:ext cx="4108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1">
                <a:latin typeface="Arial"/>
                <a:cs typeface="Arial"/>
              </a:rPr>
              <a:t>A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2517" y="9493250"/>
            <a:ext cx="11010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background.jpg</a:t>
            </a:r>
            <a:r>
              <a:rPr dirty="0" sz="900" spc="57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A-1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53253" y="2027936"/>
            <a:ext cx="207073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ba</a:t>
            </a:r>
            <a:r>
              <a:rPr dirty="0" spc="-70"/>
              <a:t>c</a:t>
            </a:r>
            <a:r>
              <a:rPr dirty="0" spc="-30"/>
              <a:t>k</a:t>
            </a:r>
            <a:r>
              <a:rPr dirty="0" spc="-25"/>
              <a:t>g</a:t>
            </a:r>
            <a:r>
              <a:rPr dirty="0" spc="-75"/>
              <a:t>r</a:t>
            </a:r>
            <a:r>
              <a:rPr dirty="0" spc="-25"/>
              <a:t>ound.jpg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98245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This</a:t>
            </a:r>
            <a:r>
              <a:rPr dirty="0" spc="5"/>
              <a:t> </a:t>
            </a:r>
            <a:r>
              <a:rPr dirty="0" spc="-5"/>
              <a:t>appendix</a:t>
            </a:r>
            <a:r>
              <a:rPr dirty="0" spc="5"/>
              <a:t> </a:t>
            </a:r>
            <a:r>
              <a:rPr dirty="0" spc="-5"/>
              <a:t>provides</a:t>
            </a:r>
            <a:r>
              <a:rPr dirty="0" spc="5"/>
              <a:t> </a:t>
            </a:r>
            <a:r>
              <a:rPr dirty="0" spc="-5"/>
              <a:t>a</a:t>
            </a:r>
            <a:r>
              <a:rPr dirty="0" spc="5"/>
              <a:t> </a:t>
            </a:r>
            <a:r>
              <a:rPr dirty="0" spc="-5"/>
              <a:t>graphical</a:t>
            </a:r>
            <a:r>
              <a:rPr dirty="0" spc="5"/>
              <a:t> </a:t>
            </a:r>
            <a:r>
              <a:rPr dirty="0" spc="-5"/>
              <a:t>image</a:t>
            </a:r>
            <a:r>
              <a:rPr dirty="0" spc="5"/>
              <a:t> </a:t>
            </a:r>
            <a:r>
              <a:rPr dirty="0" spc="-5"/>
              <a:t>used</a:t>
            </a:r>
            <a:r>
              <a:rPr dirty="0" spc="10"/>
              <a:t> </a:t>
            </a:r>
            <a:r>
              <a:rPr dirty="0" spc="-5"/>
              <a:t>in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>
                <a:solidFill>
                  <a:srgbClr val="0000CC"/>
                </a:solidFill>
                <a:hlinkClick r:id="rId2" action="ppaction://hlinksldjump"/>
              </a:rPr>
              <a:t>Using</a:t>
            </a:r>
            <a:r>
              <a:rPr dirty="0" spc="10">
                <a:solidFill>
                  <a:srgbClr val="0000CC"/>
                </a:solidFill>
                <a:hlinkClick r:id="rId2" action="ppaction://hlinksldjump"/>
              </a:rPr>
              <a:t> </a:t>
            </a:r>
            <a:r>
              <a:rPr dirty="0" spc="-5">
                <a:solidFill>
                  <a:srgbClr val="0000CC"/>
                </a:solidFill>
                <a:hlinkClick r:id="rId2" action="ppaction://hlinksldjump"/>
              </a:rPr>
              <a:t>FXML</a:t>
            </a:r>
            <a:r>
              <a:rPr dirty="0">
                <a:solidFill>
                  <a:srgbClr val="0000CC"/>
                </a:solidFill>
                <a:hlinkClick r:id="rId2" action="ppaction://hlinksldjump"/>
              </a:rPr>
              <a:t> to </a:t>
            </a:r>
            <a:r>
              <a:rPr dirty="0" spc="-5">
                <a:solidFill>
                  <a:srgbClr val="0000CC"/>
                </a:solidFill>
                <a:hlinkClick r:id="rId2" action="ppaction://hlinksldjump"/>
              </a:rPr>
              <a:t>Create</a:t>
            </a:r>
            <a:r>
              <a:rPr dirty="0">
                <a:solidFill>
                  <a:srgbClr val="0000CC"/>
                </a:solidFill>
                <a:hlinkClick r:id="rId2" action="ppaction://hlinksldjump"/>
              </a:rPr>
              <a:t> </a:t>
            </a:r>
            <a:r>
              <a:rPr dirty="0" spc="-5">
                <a:solidFill>
                  <a:srgbClr val="0000CC"/>
                </a:solidFill>
                <a:hlinkClick r:id="rId2" action="ppaction://hlinksldjump"/>
              </a:rPr>
              <a:t>a</a:t>
            </a:r>
            <a:r>
              <a:rPr dirty="0">
                <a:solidFill>
                  <a:srgbClr val="0000CC"/>
                </a:solidFill>
                <a:hlinkClick r:id="rId2" action="ppaction://hlinksldjump"/>
              </a:rPr>
              <a:t> </a:t>
            </a:r>
            <a:r>
              <a:rPr dirty="0" spc="-5">
                <a:solidFill>
                  <a:srgbClr val="0000CC"/>
                </a:solidFill>
                <a:hlinkClick r:id="rId2" action="ppaction://hlinksldjump"/>
              </a:rPr>
              <a:t>User </a:t>
            </a:r>
            <a:r>
              <a:rPr dirty="0" spc="-235">
                <a:solidFill>
                  <a:srgbClr val="0000CC"/>
                </a:solidFill>
              </a:rPr>
              <a:t> </a:t>
            </a:r>
            <a:r>
              <a:rPr dirty="0" spc="-5">
                <a:solidFill>
                  <a:srgbClr val="0000CC"/>
                </a:solidFill>
                <a:hlinkClick r:id="rId2" action="ppaction://hlinksldjump"/>
              </a:rPr>
              <a:t>Interface</a:t>
            </a:r>
            <a:r>
              <a:rPr dirty="0" spc="-5"/>
              <a:t>.</a:t>
            </a:r>
          </a:p>
          <a:p>
            <a:pPr marL="1185545">
              <a:lnSpc>
                <a:spcPct val="100000"/>
              </a:lnSpc>
              <a:spcBef>
                <a:spcPts val="45"/>
              </a:spcBef>
            </a:pPr>
          </a:p>
          <a:p>
            <a:pPr marL="1198245">
              <a:lnSpc>
                <a:spcPct val="100000"/>
              </a:lnSpc>
              <a:spcBef>
                <a:spcPts val="5"/>
              </a:spcBef>
            </a:pPr>
            <a:r>
              <a:rPr dirty="0" spc="-15" b="1">
                <a:latin typeface="Arial"/>
                <a:cs typeface="Arial"/>
              </a:rPr>
              <a:t>Legal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spc="-25" b="1">
                <a:latin typeface="Arial"/>
                <a:cs typeface="Arial"/>
              </a:rPr>
              <a:t>Terms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 spc="-15" b="1">
                <a:latin typeface="Arial"/>
                <a:cs typeface="Arial"/>
              </a:rPr>
              <a:t>and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Copyright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Notice</a:t>
            </a:r>
          </a:p>
          <a:p>
            <a:pPr marL="1198245">
              <a:lnSpc>
                <a:spcPct val="100000"/>
              </a:lnSpc>
              <a:spcBef>
                <a:spcPts val="229"/>
              </a:spcBef>
            </a:pPr>
            <a:r>
              <a:rPr dirty="0" sz="900" spc="-85">
                <a:latin typeface="Courier New"/>
                <a:cs typeface="Courier New"/>
              </a:rPr>
              <a:t>/*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Copy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igh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(c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2</a:t>
            </a:r>
            <a:r>
              <a:rPr dirty="0" sz="900" spc="-85">
                <a:latin typeface="Courier New"/>
                <a:cs typeface="Courier New"/>
              </a:rPr>
              <a:t>008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201</a:t>
            </a:r>
            <a:r>
              <a:rPr dirty="0" sz="900" spc="-75">
                <a:latin typeface="Courier New"/>
                <a:cs typeface="Courier New"/>
              </a:rPr>
              <a:t>4,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Or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cl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and/</a:t>
            </a:r>
            <a:r>
              <a:rPr dirty="0" sz="900" spc="-75">
                <a:latin typeface="Courier New"/>
                <a:cs typeface="Courier New"/>
              </a:rPr>
              <a:t>or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it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aff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lia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es.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1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Al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ight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res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rve</a:t>
            </a:r>
            <a:r>
              <a:rPr dirty="0" sz="900" spc="-75">
                <a:latin typeface="Courier New"/>
                <a:cs typeface="Courier New"/>
              </a:rPr>
              <a:t>d.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Us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ubj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c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lic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ns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erm</a:t>
            </a:r>
            <a:r>
              <a:rPr dirty="0" sz="900" spc="-75">
                <a:latin typeface="Courier New"/>
                <a:cs typeface="Courier New"/>
              </a:rPr>
              <a:t>s.</a:t>
            </a:r>
            <a:endParaRPr sz="900">
              <a:latin typeface="Courier New"/>
              <a:cs typeface="Courier New"/>
            </a:endParaRPr>
          </a:p>
          <a:p>
            <a:pPr marL="1256665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Thi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fil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v</a:t>
            </a:r>
            <a:r>
              <a:rPr dirty="0" sz="900" spc="-85">
                <a:latin typeface="Courier New"/>
                <a:cs typeface="Courier New"/>
              </a:rPr>
              <a:t>ail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bl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cen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u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de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llo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in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icen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e:</a:t>
            </a:r>
            <a:endParaRPr sz="900">
              <a:latin typeface="Courier New"/>
              <a:cs typeface="Courier New"/>
            </a:endParaRPr>
          </a:p>
          <a:p>
            <a:pPr marL="1256665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0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Redi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trib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tio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us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so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rc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inar</a:t>
            </a:r>
            <a:r>
              <a:rPr dirty="0" sz="900" spc="-75">
                <a:latin typeface="Courier New"/>
                <a:cs typeface="Courier New"/>
              </a:rPr>
              <a:t>y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for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it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or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wi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hout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5"/>
              </a:spcBef>
              <a:buChar char="*"/>
              <a:tabLst>
                <a:tab pos="1376045" algn="l"/>
              </a:tabLst>
            </a:pPr>
            <a:r>
              <a:rPr dirty="0" sz="900" spc="-80">
                <a:latin typeface="Courier New"/>
                <a:cs typeface="Courier New"/>
              </a:rPr>
              <a:t>modification,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are permitted provided that the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following </a:t>
            </a:r>
            <a:r>
              <a:rPr dirty="0" sz="900" spc="-85">
                <a:latin typeface="Courier New"/>
                <a:cs typeface="Courier New"/>
              </a:rPr>
              <a:t>conditions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1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ar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et:</a:t>
            </a:r>
            <a:endParaRPr sz="900">
              <a:latin typeface="Courier New"/>
              <a:cs typeface="Courier New"/>
            </a:endParaRPr>
          </a:p>
          <a:p>
            <a:pPr marL="1256665">
              <a:lnSpc>
                <a:spcPct val="100000"/>
              </a:lnSpc>
              <a:spcBef>
                <a:spcPts val="20"/>
              </a:spcBef>
            </a:pPr>
            <a:r>
              <a:rPr dirty="0" sz="900" spc="-75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 marL="1433195" indent="-177165">
              <a:lnSpc>
                <a:spcPct val="100000"/>
              </a:lnSpc>
              <a:spcBef>
                <a:spcPts val="25"/>
              </a:spcBef>
              <a:buChar char="*"/>
              <a:tabLst>
                <a:tab pos="1434465" algn="l"/>
              </a:tabLst>
            </a:pP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dist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ibut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on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urc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cod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mus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ret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he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ov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opyr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ght</a:t>
            </a:r>
            <a:endParaRPr sz="900">
              <a:latin typeface="Courier New"/>
              <a:cs typeface="Courier New"/>
            </a:endParaRPr>
          </a:p>
          <a:p>
            <a:pPr marL="1550670" indent="-294640">
              <a:lnSpc>
                <a:spcPct val="100000"/>
              </a:lnSpc>
              <a:spcBef>
                <a:spcPts val="15"/>
              </a:spcBef>
              <a:buChar char="*"/>
              <a:tabLst>
                <a:tab pos="1551305" algn="l"/>
                <a:tab pos="1551940" algn="l"/>
              </a:tabLst>
            </a:pP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tice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thi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li</a:t>
            </a:r>
            <a:r>
              <a:rPr dirty="0" sz="900" spc="-75">
                <a:latin typeface="Courier New"/>
                <a:cs typeface="Courier New"/>
              </a:rPr>
              <a:t>st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cond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tio</a:t>
            </a:r>
            <a:r>
              <a:rPr dirty="0" sz="900" spc="-75">
                <a:latin typeface="Courier New"/>
                <a:cs typeface="Courier New"/>
              </a:rPr>
              <a:t>ns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foll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win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dis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laim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r.</a:t>
            </a:r>
            <a:endParaRPr sz="900">
              <a:latin typeface="Courier New"/>
              <a:cs typeface="Courier New"/>
            </a:endParaRPr>
          </a:p>
          <a:p>
            <a:pPr marL="1433195" indent="-177165">
              <a:lnSpc>
                <a:spcPct val="100000"/>
              </a:lnSpc>
              <a:spcBef>
                <a:spcPts val="20"/>
              </a:spcBef>
              <a:buChar char="*"/>
              <a:tabLst>
                <a:tab pos="1434465" algn="l"/>
              </a:tabLst>
            </a:pP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dist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ibut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on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nar</a:t>
            </a:r>
            <a:r>
              <a:rPr dirty="0" sz="900" spc="-75">
                <a:latin typeface="Courier New"/>
                <a:cs typeface="Courier New"/>
              </a:rPr>
              <a:t>y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for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mus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rep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oduc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abo</a:t>
            </a:r>
            <a:r>
              <a:rPr dirty="0" sz="900" spc="-75">
                <a:latin typeface="Courier New"/>
                <a:cs typeface="Courier New"/>
              </a:rPr>
              <a:t>ve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yri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ht</a:t>
            </a:r>
            <a:endParaRPr sz="900">
              <a:latin typeface="Courier New"/>
              <a:cs typeface="Courier New"/>
            </a:endParaRPr>
          </a:p>
          <a:p>
            <a:pPr marL="1550670" indent="-294640">
              <a:lnSpc>
                <a:spcPct val="100000"/>
              </a:lnSpc>
              <a:spcBef>
                <a:spcPts val="25"/>
              </a:spcBef>
              <a:buChar char="*"/>
              <a:tabLst>
                <a:tab pos="1551305" algn="l"/>
                <a:tab pos="1551940" algn="l"/>
              </a:tabLst>
            </a:pP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tice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thi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li</a:t>
            </a:r>
            <a:r>
              <a:rPr dirty="0" sz="900" spc="-75">
                <a:latin typeface="Courier New"/>
                <a:cs typeface="Courier New"/>
              </a:rPr>
              <a:t>st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cond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tio</a:t>
            </a:r>
            <a:r>
              <a:rPr dirty="0" sz="900" spc="-75">
                <a:latin typeface="Courier New"/>
                <a:cs typeface="Courier New"/>
              </a:rPr>
              <a:t>ns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foll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win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dis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laim</a:t>
            </a:r>
            <a:r>
              <a:rPr dirty="0" sz="900" spc="-75">
                <a:latin typeface="Courier New"/>
                <a:cs typeface="Courier New"/>
              </a:rPr>
              <a:t>er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  <a:p>
            <a:pPr marL="1550670" indent="-294640">
              <a:lnSpc>
                <a:spcPct val="100000"/>
              </a:lnSpc>
              <a:spcBef>
                <a:spcPts val="20"/>
              </a:spcBef>
              <a:buChar char="*"/>
              <a:tabLst>
                <a:tab pos="1551305" algn="l"/>
                <a:tab pos="1551940" algn="l"/>
              </a:tabLst>
            </a:pPr>
            <a:r>
              <a:rPr dirty="0" sz="900" spc="-80">
                <a:latin typeface="Courier New"/>
                <a:cs typeface="Courier New"/>
              </a:rPr>
              <a:t>the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documentation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and/or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other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materials provided with the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distribution.</a:t>
            </a:r>
            <a:endParaRPr sz="900">
              <a:latin typeface="Courier New"/>
              <a:cs typeface="Courier New"/>
            </a:endParaRPr>
          </a:p>
          <a:p>
            <a:pPr marL="1433195" indent="-177165">
              <a:lnSpc>
                <a:spcPct val="100000"/>
              </a:lnSpc>
              <a:spcBef>
                <a:spcPts val="15"/>
              </a:spcBef>
              <a:buChar char="*"/>
              <a:tabLst>
                <a:tab pos="1434465" algn="l"/>
              </a:tabLst>
            </a:pPr>
            <a:r>
              <a:rPr dirty="0" sz="900" spc="-75">
                <a:latin typeface="Courier New"/>
                <a:cs typeface="Courier New"/>
              </a:rPr>
              <a:t>-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ithe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nam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racl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name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s</a:t>
            </a:r>
            <a:endParaRPr sz="900">
              <a:latin typeface="Courier New"/>
              <a:cs typeface="Courier New"/>
            </a:endParaRPr>
          </a:p>
          <a:p>
            <a:pPr marL="1550670" indent="-294640">
              <a:lnSpc>
                <a:spcPct val="100000"/>
              </a:lnSpc>
              <a:spcBef>
                <a:spcPts val="25"/>
              </a:spcBef>
              <a:buChar char="*"/>
              <a:tabLst>
                <a:tab pos="1551305" algn="l"/>
                <a:tab pos="1551940" algn="l"/>
              </a:tabLst>
            </a:pPr>
            <a:r>
              <a:rPr dirty="0" sz="900" spc="-80">
                <a:latin typeface="Courier New"/>
                <a:cs typeface="Courier New"/>
              </a:rPr>
              <a:t>contributors may be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used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to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endorse or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promote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products</a:t>
            </a:r>
            <a:r>
              <a:rPr dirty="0" sz="900" spc="-85">
                <a:latin typeface="Courier New"/>
                <a:cs typeface="Courier New"/>
              </a:rPr>
              <a:t> derived</a:t>
            </a:r>
            <a:endParaRPr sz="900">
              <a:latin typeface="Courier New"/>
              <a:cs typeface="Courier New"/>
            </a:endParaRPr>
          </a:p>
          <a:p>
            <a:pPr marL="1550670" indent="-294640">
              <a:lnSpc>
                <a:spcPct val="100000"/>
              </a:lnSpc>
              <a:spcBef>
                <a:spcPts val="20"/>
              </a:spcBef>
              <a:buChar char="*"/>
              <a:tabLst>
                <a:tab pos="1551305" algn="l"/>
                <a:tab pos="1551940" algn="l"/>
              </a:tabLst>
            </a:pPr>
            <a:r>
              <a:rPr dirty="0" sz="900" spc="-80">
                <a:latin typeface="Courier New"/>
                <a:cs typeface="Courier New"/>
              </a:rPr>
              <a:t>from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this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software without specific prior written </a:t>
            </a:r>
            <a:r>
              <a:rPr dirty="0" sz="900" spc="-85">
                <a:latin typeface="Courier New"/>
                <a:cs typeface="Courier New"/>
              </a:rPr>
              <a:t>permission.</a:t>
            </a:r>
            <a:endParaRPr sz="900">
              <a:latin typeface="Courier New"/>
              <a:cs typeface="Courier New"/>
            </a:endParaRPr>
          </a:p>
          <a:p>
            <a:pPr marL="1256665">
              <a:lnSpc>
                <a:spcPct val="100000"/>
              </a:lnSpc>
              <a:spcBef>
                <a:spcPts val="15"/>
              </a:spcBef>
            </a:pPr>
            <a:r>
              <a:rPr dirty="0" sz="900" spc="-75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THI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SOFT</a:t>
            </a:r>
            <a:r>
              <a:rPr dirty="0" sz="900" spc="-75">
                <a:latin typeface="Courier New"/>
                <a:cs typeface="Courier New"/>
              </a:rPr>
              <a:t>W</a:t>
            </a:r>
            <a:r>
              <a:rPr dirty="0" sz="900" spc="-85">
                <a:latin typeface="Courier New"/>
                <a:cs typeface="Courier New"/>
              </a:rPr>
              <a:t>AR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OVID</a:t>
            </a:r>
            <a:r>
              <a:rPr dirty="0" sz="900" spc="-75">
                <a:latin typeface="Courier New"/>
                <a:cs typeface="Courier New"/>
              </a:rPr>
              <a:t>ED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</a:t>
            </a:r>
            <a:r>
              <a:rPr dirty="0" sz="900" spc="-75">
                <a:latin typeface="Courier New"/>
                <a:cs typeface="Courier New"/>
              </a:rPr>
              <a:t>Y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COPY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IGH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HOLD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R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NTRI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UTO</a:t>
            </a:r>
            <a:r>
              <a:rPr dirty="0" sz="900" spc="-75">
                <a:latin typeface="Courier New"/>
                <a:cs typeface="Courier New"/>
              </a:rPr>
              <a:t>RS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0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"A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"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ND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</a:t>
            </a:r>
            <a:r>
              <a:rPr dirty="0" sz="900" spc="-75">
                <a:latin typeface="Courier New"/>
                <a:cs typeface="Courier New"/>
              </a:rPr>
              <a:t>Y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EX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RES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PLI</a:t>
            </a:r>
            <a:r>
              <a:rPr dirty="0" sz="900" spc="-75">
                <a:latin typeface="Courier New"/>
                <a:cs typeface="Courier New"/>
              </a:rPr>
              <a:t>ED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WA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RANT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ES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NCL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DING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BU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NOT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1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LIMI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O,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IM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LIE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WARR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NTI</a:t>
            </a:r>
            <a:r>
              <a:rPr dirty="0" sz="900" spc="-75">
                <a:latin typeface="Courier New"/>
                <a:cs typeface="Courier New"/>
              </a:rPr>
              <a:t>ES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MERC</a:t>
            </a:r>
            <a:r>
              <a:rPr dirty="0" sz="900" spc="-75">
                <a:latin typeface="Courier New"/>
                <a:cs typeface="Courier New"/>
              </a:rPr>
              <a:t>H</a:t>
            </a:r>
            <a:r>
              <a:rPr dirty="0" sz="900" spc="-85">
                <a:latin typeface="Courier New"/>
                <a:cs typeface="Courier New"/>
              </a:rPr>
              <a:t>ANTA</a:t>
            </a:r>
            <a:r>
              <a:rPr dirty="0" sz="900" spc="-75">
                <a:latin typeface="Courier New"/>
                <a:cs typeface="Courier New"/>
              </a:rPr>
              <a:t>B</a:t>
            </a:r>
            <a:r>
              <a:rPr dirty="0" sz="900" spc="-85">
                <a:latin typeface="Courier New"/>
                <a:cs typeface="Courier New"/>
              </a:rPr>
              <a:t>ILI</a:t>
            </a:r>
            <a:r>
              <a:rPr dirty="0" sz="900" spc="-75">
                <a:latin typeface="Courier New"/>
                <a:cs typeface="Courier New"/>
              </a:rPr>
              <a:t>TY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FIT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ES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FOR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5"/>
              </a:spcBef>
              <a:buChar char="*"/>
              <a:tabLst>
                <a:tab pos="1376045" algn="l"/>
              </a:tabLst>
            </a:pP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PA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TICU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A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RPO</a:t>
            </a:r>
            <a:r>
              <a:rPr dirty="0" sz="900" spc="-75">
                <a:latin typeface="Courier New"/>
                <a:cs typeface="Courier New"/>
              </a:rPr>
              <a:t>SE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AR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DIS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LAI</a:t>
            </a:r>
            <a:r>
              <a:rPr dirty="0" sz="900" spc="-75">
                <a:latin typeface="Courier New"/>
                <a:cs typeface="Courier New"/>
              </a:rPr>
              <a:t>M</a:t>
            </a:r>
            <a:r>
              <a:rPr dirty="0" sz="900" spc="-85">
                <a:latin typeface="Courier New"/>
                <a:cs typeface="Courier New"/>
              </a:rPr>
              <a:t>ED</a:t>
            </a:r>
            <a:r>
              <a:rPr dirty="0" sz="900" spc="-75">
                <a:latin typeface="Courier New"/>
                <a:cs typeface="Courier New"/>
              </a:rPr>
              <a:t>.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N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EVEN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SH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L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HE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CO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YRI</a:t>
            </a:r>
            <a:r>
              <a:rPr dirty="0" sz="900" spc="-75">
                <a:latin typeface="Courier New"/>
                <a:cs typeface="Courier New"/>
              </a:rPr>
              <a:t>G</a:t>
            </a:r>
            <a:r>
              <a:rPr dirty="0" sz="900" spc="-85">
                <a:latin typeface="Courier New"/>
                <a:cs typeface="Courier New"/>
              </a:rPr>
              <a:t>HT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0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OWNER</a:t>
            </a:r>
            <a:r>
              <a:rPr dirty="0" sz="900" spc="-80">
                <a:latin typeface="Courier New"/>
                <a:cs typeface="Courier New"/>
              </a:rPr>
              <a:t> OR CONTRIBUTORS BE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LIABLE FOR ANY DIRECT,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INDIRECT,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INCIDENTAL,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1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SPEC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AL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XEMP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ARY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ONSE</a:t>
            </a:r>
            <a:r>
              <a:rPr dirty="0" sz="900" spc="-75">
                <a:latin typeface="Courier New"/>
                <a:cs typeface="Courier New"/>
              </a:rPr>
              <a:t>Q</a:t>
            </a:r>
            <a:r>
              <a:rPr dirty="0" sz="900" spc="-85">
                <a:latin typeface="Courier New"/>
                <a:cs typeface="Courier New"/>
              </a:rPr>
              <a:t>UEN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IA</a:t>
            </a:r>
            <a:r>
              <a:rPr dirty="0" sz="900" spc="-75">
                <a:latin typeface="Courier New"/>
                <a:cs typeface="Courier New"/>
              </a:rPr>
              <a:t>L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AMAG</a:t>
            </a:r>
            <a:r>
              <a:rPr dirty="0" sz="900" spc="-75">
                <a:latin typeface="Courier New"/>
                <a:cs typeface="Courier New"/>
              </a:rPr>
              <a:t>ES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(I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CLU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ING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BU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T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LIMI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E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</a:t>
            </a:r>
            <a:r>
              <a:rPr dirty="0" sz="900" spc="-75">
                <a:latin typeface="Courier New"/>
                <a:cs typeface="Courier New"/>
              </a:rPr>
              <a:t>O,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PR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CUR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MEN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BST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TUT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GOOD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ERV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CES</a:t>
            </a:r>
            <a:r>
              <a:rPr dirty="0" sz="900" spc="-75">
                <a:latin typeface="Courier New"/>
                <a:cs typeface="Courier New"/>
              </a:rPr>
              <a:t>;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LOS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U</a:t>
            </a:r>
            <a:r>
              <a:rPr dirty="0" sz="900" spc="-85">
                <a:latin typeface="Courier New"/>
                <a:cs typeface="Courier New"/>
              </a:rPr>
              <a:t>SE,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0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DATA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ROFI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S</a:t>
            </a:r>
            <a:r>
              <a:rPr dirty="0" sz="900" spc="-75">
                <a:latin typeface="Courier New"/>
                <a:cs typeface="Courier New"/>
              </a:rPr>
              <a:t>;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OR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BU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INES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IN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ERRU</a:t>
            </a:r>
            <a:r>
              <a:rPr dirty="0" sz="900" spc="-75">
                <a:latin typeface="Courier New"/>
                <a:cs typeface="Courier New"/>
              </a:rPr>
              <a:t>P</a:t>
            </a:r>
            <a:r>
              <a:rPr dirty="0" sz="900" spc="-85">
                <a:latin typeface="Courier New"/>
                <a:cs typeface="Courier New"/>
              </a:rPr>
              <a:t>TION</a:t>
            </a:r>
            <a:r>
              <a:rPr dirty="0" sz="900" spc="-75">
                <a:latin typeface="Courier New"/>
                <a:cs typeface="Courier New"/>
              </a:rPr>
              <a:t>)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HOW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VE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CAUS</a:t>
            </a:r>
            <a:r>
              <a:rPr dirty="0" sz="900" spc="-75">
                <a:latin typeface="Courier New"/>
                <a:cs typeface="Courier New"/>
              </a:rPr>
              <a:t>ED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</a:t>
            </a:r>
            <a:r>
              <a:rPr dirty="0" sz="900" spc="-75">
                <a:latin typeface="Courier New"/>
                <a:cs typeface="Courier New"/>
              </a:rPr>
              <a:t>D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ANY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1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THEO</a:t>
            </a:r>
            <a:r>
              <a:rPr dirty="0" sz="900" spc="-75">
                <a:latin typeface="Courier New"/>
                <a:cs typeface="Courier New"/>
              </a:rPr>
              <a:t>RY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F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LIAB</a:t>
            </a:r>
            <a:r>
              <a:rPr dirty="0" sz="900" spc="-75">
                <a:latin typeface="Courier New"/>
                <a:cs typeface="Courier New"/>
              </a:rPr>
              <a:t>I</a:t>
            </a:r>
            <a:r>
              <a:rPr dirty="0" sz="900" spc="-85">
                <a:latin typeface="Courier New"/>
                <a:cs typeface="Courier New"/>
              </a:rPr>
              <a:t>LIT</a:t>
            </a:r>
            <a:r>
              <a:rPr dirty="0" sz="900" spc="-75">
                <a:latin typeface="Courier New"/>
                <a:cs typeface="Courier New"/>
              </a:rPr>
              <a:t>Y,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WH</a:t>
            </a:r>
            <a:r>
              <a:rPr dirty="0" sz="900" spc="-75">
                <a:latin typeface="Courier New"/>
                <a:cs typeface="Courier New"/>
              </a:rPr>
              <a:t>E</a:t>
            </a:r>
            <a:r>
              <a:rPr dirty="0" sz="900" spc="-85">
                <a:latin typeface="Courier New"/>
                <a:cs typeface="Courier New"/>
              </a:rPr>
              <a:t>THE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I</a:t>
            </a:r>
            <a:r>
              <a:rPr dirty="0" sz="900" spc="-75">
                <a:latin typeface="Courier New"/>
                <a:cs typeface="Courier New"/>
              </a:rPr>
              <a:t>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C</a:t>
            </a:r>
            <a:r>
              <a:rPr dirty="0" sz="900" spc="-85">
                <a:latin typeface="Courier New"/>
                <a:cs typeface="Courier New"/>
              </a:rPr>
              <a:t>ONTR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CT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S</a:t>
            </a:r>
            <a:r>
              <a:rPr dirty="0" sz="900" spc="-85">
                <a:latin typeface="Courier New"/>
                <a:cs typeface="Courier New"/>
              </a:rPr>
              <a:t>TRIC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LI</a:t>
            </a:r>
            <a:r>
              <a:rPr dirty="0" sz="900" spc="-75">
                <a:latin typeface="Courier New"/>
                <a:cs typeface="Courier New"/>
              </a:rPr>
              <a:t>A</a:t>
            </a:r>
            <a:r>
              <a:rPr dirty="0" sz="900" spc="-85">
                <a:latin typeface="Courier New"/>
                <a:cs typeface="Courier New"/>
              </a:rPr>
              <a:t>BILI</a:t>
            </a:r>
            <a:r>
              <a:rPr dirty="0" sz="900" spc="-75">
                <a:latin typeface="Courier New"/>
                <a:cs typeface="Courier New"/>
              </a:rPr>
              <a:t>T</a:t>
            </a:r>
            <a:r>
              <a:rPr dirty="0" sz="900" spc="-85">
                <a:latin typeface="Courier New"/>
                <a:cs typeface="Courier New"/>
              </a:rPr>
              <a:t>Y</a:t>
            </a:r>
            <a:r>
              <a:rPr dirty="0" sz="900" spc="-75">
                <a:latin typeface="Courier New"/>
                <a:cs typeface="Courier New"/>
              </a:rPr>
              <a:t>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O</a:t>
            </a:r>
            <a:r>
              <a:rPr dirty="0" sz="900" spc="-75">
                <a:latin typeface="Courier New"/>
                <a:cs typeface="Courier New"/>
              </a:rPr>
              <a:t>R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TO</a:t>
            </a:r>
            <a:r>
              <a:rPr dirty="0" sz="900" spc="-75"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5"/>
              </a:spcBef>
              <a:buChar char="*"/>
              <a:tabLst>
                <a:tab pos="1376045" algn="l"/>
              </a:tabLst>
            </a:pPr>
            <a:r>
              <a:rPr dirty="0" sz="900" spc="-85">
                <a:latin typeface="Courier New"/>
                <a:cs typeface="Courier New"/>
              </a:rPr>
              <a:t>(INCLUDING</a:t>
            </a:r>
            <a:r>
              <a:rPr dirty="0" sz="900" spc="-80">
                <a:latin typeface="Courier New"/>
                <a:cs typeface="Courier New"/>
              </a:rPr>
              <a:t> NEGLIGENCE OR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OTHERWISE) ARISING IN ANY WAY OUT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OF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THE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85">
                <a:latin typeface="Courier New"/>
                <a:cs typeface="Courier New"/>
              </a:rPr>
              <a:t>USE</a:t>
            </a:r>
            <a:endParaRPr sz="900">
              <a:latin typeface="Courier New"/>
              <a:cs typeface="Courier New"/>
            </a:endParaRPr>
          </a:p>
          <a:p>
            <a:pPr marL="1374775" indent="-118745">
              <a:lnSpc>
                <a:spcPct val="100000"/>
              </a:lnSpc>
              <a:spcBef>
                <a:spcPts val="20"/>
              </a:spcBef>
              <a:buChar char="*"/>
              <a:tabLst>
                <a:tab pos="1376045" algn="l"/>
              </a:tabLst>
            </a:pPr>
            <a:r>
              <a:rPr dirty="0" sz="900" spc="-80">
                <a:latin typeface="Courier New"/>
                <a:cs typeface="Courier New"/>
              </a:rPr>
              <a:t>OF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THIS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SOFTWARE,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EVEN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IF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ADVISED OF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THE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POSSIBILITY OF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SUCH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80">
                <a:latin typeface="Courier New"/>
                <a:cs typeface="Courier New"/>
              </a:rPr>
              <a:t>DAMAGE.</a:t>
            </a:r>
            <a:endParaRPr sz="900">
              <a:latin typeface="Courier New"/>
              <a:cs typeface="Courier New"/>
            </a:endParaRPr>
          </a:p>
          <a:p>
            <a:pPr marL="1256665">
              <a:lnSpc>
                <a:spcPct val="100000"/>
              </a:lnSpc>
              <a:spcBef>
                <a:spcPts val="15"/>
              </a:spcBef>
            </a:pPr>
            <a:r>
              <a:rPr dirty="0" sz="900" spc="-85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58" y="327913"/>
            <a:ext cx="74295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65">
                <a:latin typeface="Arial MT"/>
                <a:cs typeface="Arial MT"/>
              </a:rPr>
              <a:t>background.jpg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9493250"/>
            <a:ext cx="2152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A-2</a:t>
            </a:r>
            <a:r>
              <a:rPr dirty="0" sz="900" spc="615" b="1">
                <a:latin typeface="Arial"/>
                <a:cs typeface="Arial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r>
              <a:rPr dirty="0" sz="900" spc="-5">
                <a:latin typeface="Arial MT"/>
                <a:cs typeface="Arial MT"/>
              </a:rPr>
              <a:t> Getting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Started</a:t>
            </a:r>
            <a:r>
              <a:rPr dirty="0" sz="900" spc="-5">
                <a:latin typeface="Arial MT"/>
                <a:cs typeface="Arial MT"/>
              </a:rPr>
              <a:t> with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JavaFX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758443"/>
            <a:ext cx="12782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60" b="1">
                <a:latin typeface="Arial"/>
                <a:cs typeface="Arial"/>
              </a:rPr>
              <a:t>background.jpg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206246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90256" y="9493250"/>
            <a:ext cx="1333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 MT"/>
                <a:cs typeface="Arial MT"/>
              </a:rPr>
              <a:t>vii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7177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Preface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300" y="2879089"/>
            <a:ext cx="5844540" cy="2457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3300" marR="889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preface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gives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overview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tutorial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also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describes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accessibility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conventions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-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 i="1">
                <a:latin typeface="Palatino Linotype"/>
                <a:cs typeface="Palatino Linotype"/>
              </a:rPr>
              <a:t>Getting</a:t>
            </a:r>
            <a:r>
              <a:rPr dirty="0" sz="1000" spc="10" i="1">
                <a:latin typeface="Palatino Linotype"/>
                <a:cs typeface="Palatino Linotype"/>
              </a:rPr>
              <a:t> </a:t>
            </a:r>
            <a:r>
              <a:rPr dirty="0" sz="1000" spc="-5" i="1">
                <a:latin typeface="Palatino Linotype"/>
                <a:cs typeface="Palatino Linotype"/>
              </a:rPr>
              <a:t>Started</a:t>
            </a:r>
            <a:r>
              <a:rPr dirty="0" sz="1000" spc="5" i="1">
                <a:latin typeface="Palatino Linotype"/>
                <a:cs typeface="Palatino Linotype"/>
              </a:rPr>
              <a:t> </a:t>
            </a:r>
            <a:r>
              <a:rPr dirty="0" sz="1000" spc="-5" i="1">
                <a:latin typeface="Palatino Linotype"/>
                <a:cs typeface="Palatino Linotype"/>
              </a:rPr>
              <a:t>with</a:t>
            </a:r>
            <a:r>
              <a:rPr dirty="0" sz="1000" spc="10" i="1">
                <a:latin typeface="Palatino Linotype"/>
                <a:cs typeface="Palatino Linotype"/>
              </a:rPr>
              <a:t> </a:t>
            </a:r>
            <a:r>
              <a:rPr dirty="0" sz="1000" spc="-5" i="1">
                <a:latin typeface="Palatino Linotype"/>
                <a:cs typeface="Palatino Linotype"/>
              </a:rPr>
              <a:t>JavaFX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50" spc="-220" b="1">
                <a:latin typeface="Arial"/>
                <a:cs typeface="Arial"/>
              </a:rPr>
              <a:t>A</a:t>
            </a:r>
            <a:r>
              <a:rPr dirty="0" sz="1650" spc="-185" b="1">
                <a:latin typeface="Arial"/>
                <a:cs typeface="Arial"/>
              </a:rPr>
              <a:t>bou</a:t>
            </a:r>
            <a:r>
              <a:rPr dirty="0" sz="1650" b="1">
                <a:latin typeface="Arial"/>
                <a:cs typeface="Arial"/>
              </a:rPr>
              <a:t>t</a:t>
            </a:r>
            <a:r>
              <a:rPr dirty="0" sz="1650" spc="-180" b="1">
                <a:latin typeface="Arial"/>
                <a:cs typeface="Arial"/>
              </a:rPr>
              <a:t> </a:t>
            </a:r>
            <a:r>
              <a:rPr dirty="0" sz="1650" spc="-185" b="1">
                <a:latin typeface="Arial"/>
                <a:cs typeface="Arial"/>
              </a:rPr>
              <a:t>Th</a:t>
            </a:r>
            <a:r>
              <a:rPr dirty="0" sz="1650" spc="-85" b="1">
                <a:latin typeface="Arial"/>
                <a:cs typeface="Arial"/>
              </a:rPr>
              <a:t>i</a:t>
            </a:r>
            <a:r>
              <a:rPr dirty="0" sz="1650" spc="-5" b="1">
                <a:latin typeface="Arial"/>
                <a:cs typeface="Arial"/>
              </a:rPr>
              <a:t>s</a:t>
            </a:r>
            <a:r>
              <a:rPr dirty="0" sz="1650" spc="-250" b="1">
                <a:latin typeface="Arial"/>
                <a:cs typeface="Arial"/>
              </a:rPr>
              <a:t> </a:t>
            </a:r>
            <a:r>
              <a:rPr dirty="0" sz="1650" spc="-310" b="1">
                <a:latin typeface="Arial"/>
                <a:cs typeface="Arial"/>
              </a:rPr>
              <a:t>T</a:t>
            </a:r>
            <a:r>
              <a:rPr dirty="0" sz="1650" spc="-185" b="1">
                <a:latin typeface="Arial"/>
                <a:cs typeface="Arial"/>
              </a:rPr>
              <a:t>u</a:t>
            </a:r>
            <a:r>
              <a:rPr dirty="0" sz="1650" spc="-100" b="1">
                <a:latin typeface="Arial"/>
                <a:cs typeface="Arial"/>
              </a:rPr>
              <a:t>t</a:t>
            </a:r>
            <a:r>
              <a:rPr dirty="0" sz="1650" spc="-185" b="1">
                <a:latin typeface="Arial"/>
                <a:cs typeface="Arial"/>
              </a:rPr>
              <a:t>o</a:t>
            </a:r>
            <a:r>
              <a:rPr dirty="0" sz="1650" spc="-125" b="1">
                <a:latin typeface="Arial"/>
                <a:cs typeface="Arial"/>
              </a:rPr>
              <a:t>r</a:t>
            </a:r>
            <a:r>
              <a:rPr dirty="0" sz="1650" spc="-85" b="1">
                <a:latin typeface="Arial"/>
                <a:cs typeface="Arial"/>
              </a:rPr>
              <a:t>i</a:t>
            </a:r>
            <a:r>
              <a:rPr dirty="0" sz="1650" spc="-170" b="1">
                <a:latin typeface="Arial"/>
                <a:cs typeface="Arial"/>
              </a:rPr>
              <a:t>a</a:t>
            </a:r>
            <a:r>
              <a:rPr dirty="0" sz="1650" b="1">
                <a:latin typeface="Arial"/>
                <a:cs typeface="Arial"/>
              </a:rPr>
              <a:t>l</a:t>
            </a:r>
            <a:endParaRPr sz="1650">
              <a:latin typeface="Arial"/>
              <a:cs typeface="Arial"/>
            </a:endParaRPr>
          </a:p>
          <a:p>
            <a:pPr marL="1003300" marR="5080">
              <a:lnSpc>
                <a:spcPct val="100000"/>
              </a:lnSpc>
              <a:spcBef>
                <a:spcPts val="390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tutorial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compilation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three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were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previously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delivered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2.x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documentation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set: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Overview,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Architecture,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Getting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 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combined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 been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enhanced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updated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included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8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release.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following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parts: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What</a:t>
            </a:r>
            <a:r>
              <a:rPr dirty="0" sz="1000" spc="-2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Is</a:t>
            </a:r>
            <a:r>
              <a:rPr dirty="0" sz="1000" spc="-1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JavaFX?</a:t>
            </a:r>
            <a:endParaRPr sz="1000">
              <a:latin typeface="Palatino Linotype"/>
              <a:cs typeface="Palatino Linotype"/>
            </a:endParaRPr>
          </a:p>
          <a:p>
            <a:pPr marL="1231900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50000"/>
              <a:buFont typeface="MS UI Gothic"/>
              <a:buChar char="■"/>
              <a:tabLst>
                <a:tab pos="1231265" algn="l"/>
                <a:tab pos="1231900" algn="l"/>
              </a:tabLst>
            </a:pP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Getting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Started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with</a:t>
            </a:r>
            <a:r>
              <a:rPr dirty="0" sz="1000" spc="1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JavaFX</a:t>
            </a:r>
            <a:r>
              <a:rPr dirty="0" sz="1000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Sample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3" action="ppaction://hlinksldjump"/>
              </a:rPr>
              <a:t>Applications</a:t>
            </a:r>
            <a:endParaRPr sz="1000">
              <a:latin typeface="Palatino Linotype"/>
              <a:cs typeface="Palatino Linotype"/>
            </a:endParaRPr>
          </a:p>
          <a:p>
            <a:pPr marL="1003300" marR="3175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Palatino Linotype"/>
                <a:cs typeface="Palatino Linotype"/>
              </a:rPr>
              <a:t>Each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part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contains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chapters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that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introduce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technology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gets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 in learning how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 it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your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 development.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536946"/>
            <a:ext cx="81534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65" b="1">
                <a:latin typeface="Arial"/>
                <a:cs typeface="Arial"/>
              </a:rPr>
              <a:t>A</a:t>
            </a:r>
            <a:r>
              <a:rPr dirty="0" sz="1650" spc="-185" b="1">
                <a:latin typeface="Arial"/>
                <a:cs typeface="Arial"/>
              </a:rPr>
              <a:t>u</a:t>
            </a:r>
            <a:r>
              <a:rPr dirty="0" sz="1650" spc="-190" b="1">
                <a:latin typeface="Arial"/>
                <a:cs typeface="Arial"/>
              </a:rPr>
              <a:t>d</a:t>
            </a:r>
            <a:r>
              <a:rPr dirty="0" sz="1650" spc="-85" b="1">
                <a:latin typeface="Arial"/>
                <a:cs typeface="Arial"/>
              </a:rPr>
              <a:t>i</a:t>
            </a:r>
            <a:r>
              <a:rPr dirty="0" sz="1650" spc="-175" b="1">
                <a:latin typeface="Arial"/>
                <a:cs typeface="Arial"/>
              </a:rPr>
              <a:t>e</a:t>
            </a:r>
            <a:r>
              <a:rPr dirty="0" sz="1650" spc="-185" b="1">
                <a:latin typeface="Arial"/>
                <a:cs typeface="Arial"/>
              </a:rPr>
              <a:t>n</a:t>
            </a:r>
            <a:r>
              <a:rPr dirty="0" sz="1650" spc="-170" b="1">
                <a:latin typeface="Arial"/>
                <a:cs typeface="Arial"/>
              </a:rPr>
              <a:t>c</a:t>
            </a:r>
            <a:r>
              <a:rPr dirty="0" sz="1650" spc="-5" b="1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5837936"/>
            <a:ext cx="5707380" cy="3112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33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intended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developers.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1650" spc="-220" b="1">
                <a:latin typeface="Arial"/>
                <a:cs typeface="Arial"/>
              </a:rPr>
              <a:t>D</a:t>
            </a:r>
            <a:r>
              <a:rPr dirty="0" sz="1650" spc="-185" b="1">
                <a:latin typeface="Arial"/>
                <a:cs typeface="Arial"/>
              </a:rPr>
              <a:t>o</a:t>
            </a:r>
            <a:r>
              <a:rPr dirty="0" sz="1650" spc="-170" b="1">
                <a:latin typeface="Arial"/>
                <a:cs typeface="Arial"/>
              </a:rPr>
              <a:t>c</a:t>
            </a:r>
            <a:r>
              <a:rPr dirty="0" sz="1650" spc="-185" b="1">
                <a:latin typeface="Arial"/>
                <a:cs typeface="Arial"/>
              </a:rPr>
              <a:t>u</a:t>
            </a:r>
            <a:r>
              <a:rPr dirty="0" sz="1650" spc="-270" b="1">
                <a:latin typeface="Arial"/>
                <a:cs typeface="Arial"/>
              </a:rPr>
              <a:t>m</a:t>
            </a:r>
            <a:r>
              <a:rPr dirty="0" sz="1650" spc="-170" b="1">
                <a:latin typeface="Arial"/>
                <a:cs typeface="Arial"/>
              </a:rPr>
              <a:t>e</a:t>
            </a:r>
            <a:r>
              <a:rPr dirty="0" sz="1650" spc="-185" b="1">
                <a:latin typeface="Arial"/>
                <a:cs typeface="Arial"/>
              </a:rPr>
              <a:t>n</a:t>
            </a:r>
            <a:r>
              <a:rPr dirty="0" sz="1650" spc="-100" b="1">
                <a:latin typeface="Arial"/>
                <a:cs typeface="Arial"/>
              </a:rPr>
              <a:t>t</a:t>
            </a:r>
            <a:r>
              <a:rPr dirty="0" sz="1650" spc="-170" b="1">
                <a:latin typeface="Arial"/>
                <a:cs typeface="Arial"/>
              </a:rPr>
              <a:t>a</a:t>
            </a:r>
            <a:r>
              <a:rPr dirty="0" sz="1650" spc="-100" b="1">
                <a:latin typeface="Arial"/>
                <a:cs typeface="Arial"/>
              </a:rPr>
              <a:t>t</a:t>
            </a:r>
            <a:r>
              <a:rPr dirty="0" sz="1650" spc="-85" b="1">
                <a:latin typeface="Arial"/>
                <a:cs typeface="Arial"/>
              </a:rPr>
              <a:t>i</a:t>
            </a:r>
            <a:r>
              <a:rPr dirty="0" sz="1650" spc="-185" b="1">
                <a:latin typeface="Arial"/>
                <a:cs typeface="Arial"/>
              </a:rPr>
              <a:t>o</a:t>
            </a:r>
            <a:r>
              <a:rPr dirty="0" sz="1650" b="1">
                <a:latin typeface="Arial"/>
                <a:cs typeface="Arial"/>
              </a:rPr>
              <a:t>n</a:t>
            </a:r>
            <a:r>
              <a:rPr dirty="0" sz="1650" spc="-270" b="1">
                <a:latin typeface="Arial"/>
                <a:cs typeface="Arial"/>
              </a:rPr>
              <a:t> </a:t>
            </a:r>
            <a:r>
              <a:rPr dirty="0" sz="1650" spc="-220" b="1">
                <a:latin typeface="Arial"/>
                <a:cs typeface="Arial"/>
              </a:rPr>
              <a:t>A</a:t>
            </a:r>
            <a:r>
              <a:rPr dirty="0" sz="1650" spc="-170" b="1">
                <a:latin typeface="Arial"/>
                <a:cs typeface="Arial"/>
              </a:rPr>
              <a:t>ccess</a:t>
            </a:r>
            <a:r>
              <a:rPr dirty="0" sz="1650" spc="-85" b="1">
                <a:latin typeface="Arial"/>
                <a:cs typeface="Arial"/>
              </a:rPr>
              <a:t>i</a:t>
            </a:r>
            <a:r>
              <a:rPr dirty="0" sz="1650" spc="-185" b="1">
                <a:latin typeface="Arial"/>
                <a:cs typeface="Arial"/>
              </a:rPr>
              <a:t>b</a:t>
            </a:r>
            <a:r>
              <a:rPr dirty="0" sz="1650" spc="-85" b="1">
                <a:latin typeface="Arial"/>
                <a:cs typeface="Arial"/>
              </a:rPr>
              <a:t>ili</a:t>
            </a:r>
            <a:r>
              <a:rPr dirty="0" sz="1650" spc="-100" b="1">
                <a:latin typeface="Arial"/>
                <a:cs typeface="Arial"/>
              </a:rPr>
              <a:t>t</a:t>
            </a:r>
            <a:r>
              <a:rPr dirty="0" sz="1650" spc="-5" b="1">
                <a:latin typeface="Arial"/>
                <a:cs typeface="Arial"/>
              </a:rPr>
              <a:t>y</a:t>
            </a:r>
            <a:endParaRPr sz="1650">
              <a:latin typeface="Arial"/>
              <a:cs typeface="Arial"/>
            </a:endParaRPr>
          </a:p>
          <a:p>
            <a:pPr marL="1002665" marR="398780">
              <a:lnSpc>
                <a:spcPct val="100000"/>
              </a:lnSpc>
              <a:spcBef>
                <a:spcPts val="390"/>
              </a:spcBef>
            </a:pP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about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Oracle's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commitment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accessibility,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visit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Oracle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Accessibility </a:t>
            </a:r>
            <a:r>
              <a:rPr dirty="0" sz="1000" spc="-10">
                <a:latin typeface="Palatino Linotype"/>
                <a:cs typeface="Palatino Linotype"/>
              </a:rPr>
              <a:t>Program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website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Courier New"/>
                <a:cs typeface="Courier New"/>
                <a:hlinkClick r:id="rId4"/>
              </a:rPr>
              <a:t>http://www.oracle.com/pls/topic/lookup?ctx=acc&amp;id=docacc</a:t>
            </a:r>
            <a:r>
              <a:rPr dirty="0" sz="1000" spc="-5">
                <a:latin typeface="Palatino Linotype"/>
                <a:cs typeface="Palatino Linotype"/>
                <a:hlinkClick r:id="rId4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Palatino Linotype"/>
              <a:cs typeface="Palatino Linotype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dirty="0" sz="1000" spc="-15" b="1">
                <a:latin typeface="Arial"/>
                <a:cs typeface="Arial"/>
              </a:rPr>
              <a:t>Access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to</a:t>
            </a:r>
            <a:r>
              <a:rPr dirty="0" sz="1000" spc="-45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Oracle</a:t>
            </a:r>
            <a:r>
              <a:rPr dirty="0" sz="1000" spc="-45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Support</a:t>
            </a:r>
            <a:endParaRPr sz="1000">
              <a:latin typeface="Arial"/>
              <a:cs typeface="Arial"/>
            </a:endParaRPr>
          </a:p>
          <a:p>
            <a:pPr marL="1003300" marR="5080">
              <a:lnSpc>
                <a:spcPct val="100000"/>
              </a:lnSpc>
              <a:spcBef>
                <a:spcPts val="195"/>
              </a:spcBef>
            </a:pPr>
            <a:r>
              <a:rPr dirty="0" sz="1000" spc="-5">
                <a:latin typeface="Palatino Linotype"/>
                <a:cs typeface="Palatino Linotype"/>
              </a:rPr>
              <a:t>Oracle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customers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access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electronic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through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My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Oracle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information, visit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Courier New"/>
                <a:cs typeface="Courier New"/>
                <a:hlinkClick r:id="rId5"/>
              </a:rPr>
              <a:t>http://www.oracle.com/pls/topic/lookup?ctx=acc&amp;id=info </a:t>
            </a:r>
            <a:r>
              <a:rPr dirty="0" sz="1000" spc="-5">
                <a:latin typeface="Palatino Linotype"/>
                <a:cs typeface="Palatino Linotype"/>
              </a:rPr>
              <a:t>or visit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Courier New"/>
                <a:cs typeface="Courier New"/>
                <a:hlinkClick r:id="rId6"/>
              </a:rPr>
              <a:t>http://www.oracle.com/pls/topic/lookup?ctx=acc&amp;id=trs </a:t>
            </a:r>
            <a:r>
              <a:rPr dirty="0" sz="1000" spc="-5">
                <a:latin typeface="Palatino Linotype"/>
                <a:cs typeface="Palatino Linotype"/>
              </a:rPr>
              <a:t>if you </a:t>
            </a:r>
            <a:r>
              <a:rPr dirty="0" sz="1000" spc="-10">
                <a:latin typeface="Palatino Linotype"/>
                <a:cs typeface="Palatino Linotype"/>
              </a:rPr>
              <a:t>are </a:t>
            </a:r>
            <a:r>
              <a:rPr dirty="0" sz="1000" spc="-5">
                <a:latin typeface="Palatino Linotype"/>
                <a:cs typeface="Palatino Linotype"/>
              </a:rPr>
              <a:t> hearing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impaired.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-220" b="1">
                <a:latin typeface="Arial"/>
                <a:cs typeface="Arial"/>
              </a:rPr>
              <a:t>R</a:t>
            </a:r>
            <a:r>
              <a:rPr dirty="0" sz="1650" spc="-175" b="1">
                <a:latin typeface="Arial"/>
                <a:cs typeface="Arial"/>
              </a:rPr>
              <a:t>e</a:t>
            </a:r>
            <a:r>
              <a:rPr dirty="0" sz="1650" spc="-85" b="1">
                <a:latin typeface="Arial"/>
                <a:cs typeface="Arial"/>
              </a:rPr>
              <a:t>l</a:t>
            </a:r>
            <a:r>
              <a:rPr dirty="0" sz="1650" spc="-175" b="1">
                <a:latin typeface="Arial"/>
                <a:cs typeface="Arial"/>
              </a:rPr>
              <a:t>a</a:t>
            </a:r>
            <a:r>
              <a:rPr dirty="0" sz="1650" spc="-100" b="1">
                <a:latin typeface="Arial"/>
                <a:cs typeface="Arial"/>
              </a:rPr>
              <a:t>t</a:t>
            </a:r>
            <a:r>
              <a:rPr dirty="0" sz="1650" spc="-175" b="1">
                <a:latin typeface="Arial"/>
                <a:cs typeface="Arial"/>
              </a:rPr>
              <a:t>e</a:t>
            </a:r>
            <a:r>
              <a:rPr dirty="0" sz="1650" b="1">
                <a:latin typeface="Arial"/>
                <a:cs typeface="Arial"/>
              </a:rPr>
              <a:t>d</a:t>
            </a:r>
            <a:r>
              <a:rPr dirty="0" sz="1650" spc="-265" b="1">
                <a:latin typeface="Arial"/>
                <a:cs typeface="Arial"/>
              </a:rPr>
              <a:t> </a:t>
            </a:r>
            <a:r>
              <a:rPr dirty="0" sz="1650" spc="-220" b="1">
                <a:latin typeface="Arial"/>
                <a:cs typeface="Arial"/>
              </a:rPr>
              <a:t>D</a:t>
            </a:r>
            <a:r>
              <a:rPr dirty="0" sz="1650" spc="-185" b="1">
                <a:latin typeface="Arial"/>
                <a:cs typeface="Arial"/>
              </a:rPr>
              <a:t>o</a:t>
            </a:r>
            <a:r>
              <a:rPr dirty="0" sz="1650" spc="-175" b="1">
                <a:latin typeface="Arial"/>
                <a:cs typeface="Arial"/>
              </a:rPr>
              <a:t>c</a:t>
            </a:r>
            <a:r>
              <a:rPr dirty="0" sz="1650" spc="-185" b="1">
                <a:latin typeface="Arial"/>
                <a:cs typeface="Arial"/>
              </a:rPr>
              <a:t>u</a:t>
            </a:r>
            <a:r>
              <a:rPr dirty="0" sz="1650" spc="-270" b="1">
                <a:latin typeface="Arial"/>
                <a:cs typeface="Arial"/>
              </a:rPr>
              <a:t>m</a:t>
            </a:r>
            <a:r>
              <a:rPr dirty="0" sz="1650" spc="-175" b="1">
                <a:latin typeface="Arial"/>
                <a:cs typeface="Arial"/>
              </a:rPr>
              <a:t>e</a:t>
            </a:r>
            <a:r>
              <a:rPr dirty="0" sz="1650" spc="-185" b="1">
                <a:latin typeface="Arial"/>
                <a:cs typeface="Arial"/>
              </a:rPr>
              <a:t>n</a:t>
            </a:r>
            <a:r>
              <a:rPr dirty="0" sz="1650" spc="-100" b="1">
                <a:latin typeface="Arial"/>
                <a:cs typeface="Arial"/>
              </a:rPr>
              <a:t>t</a:t>
            </a:r>
            <a:r>
              <a:rPr dirty="0" sz="1650" spc="-5" b="1"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  <a:p>
            <a:pPr marL="1002665" marR="813435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information,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rest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documentation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set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at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15">
                <a:latin typeface="Palatino Linotype"/>
                <a:cs typeface="Palatino Linotype"/>
                <a:hlinkClick r:id="rId7"/>
              </a:rPr>
              <a:t>http://docs.oracle.com/javase/javase-clienttechnologies.htm.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9493250"/>
            <a:ext cx="158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 MT"/>
                <a:cs typeface="Arial MT"/>
              </a:rPr>
              <a:t>viii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673342"/>
            <a:ext cx="4272915" cy="5607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650" spc="-160" b="1">
                <a:latin typeface="Arial"/>
                <a:cs typeface="Arial"/>
              </a:rPr>
              <a:t>Conventions</a:t>
            </a:r>
            <a:endParaRPr sz="165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385"/>
              </a:spcBef>
            </a:pPr>
            <a:r>
              <a:rPr dirty="0" sz="1000" spc="-5">
                <a:latin typeface="Palatino Linotype"/>
                <a:cs typeface="Palatino Linotype"/>
              </a:rPr>
              <a:t>The following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conventions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used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document: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0" y="1428242"/>
            <a:ext cx="648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latin typeface="Arial"/>
                <a:cs typeface="Arial"/>
              </a:rPr>
              <a:t>Convention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9064" y="1428242"/>
            <a:ext cx="4889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Meaning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9900" y="1644646"/>
            <a:ext cx="475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Palatino Linotype"/>
                <a:cs typeface="Palatino Linotype"/>
              </a:rPr>
              <a:t>b</a:t>
            </a:r>
            <a:r>
              <a:rPr dirty="0" sz="900" b="1">
                <a:latin typeface="Palatino Linotype"/>
                <a:cs typeface="Palatino Linotype"/>
              </a:rPr>
              <a:t>o</a:t>
            </a:r>
            <a:r>
              <a:rPr dirty="0" sz="900" spc="-5" b="1">
                <a:latin typeface="Palatino Linotype"/>
                <a:cs typeface="Palatino Linotype"/>
              </a:rPr>
              <a:t>ldfa</a:t>
            </a:r>
            <a:r>
              <a:rPr dirty="0" sz="900" b="1">
                <a:latin typeface="Palatino Linotype"/>
                <a:cs typeface="Palatino Linotype"/>
              </a:rPr>
              <a:t>ce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9476" y="1644646"/>
            <a:ext cx="3557904" cy="975994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128905">
              <a:lnSpc>
                <a:spcPts val="1000"/>
              </a:lnSpc>
              <a:spcBef>
                <a:spcPts val="200"/>
              </a:spcBef>
            </a:pPr>
            <a:r>
              <a:rPr dirty="0" sz="900" spc="-5">
                <a:latin typeface="Palatino Linotype"/>
                <a:cs typeface="Palatino Linotype"/>
              </a:rPr>
              <a:t>Boldface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type</a:t>
            </a:r>
            <a:r>
              <a:rPr dirty="0" sz="900" spc="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indicates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graphical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user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interface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elements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associated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with</a:t>
            </a:r>
            <a:r>
              <a:rPr dirty="0" sz="900" spc="-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an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action,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or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terms defined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in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text</a:t>
            </a:r>
            <a:r>
              <a:rPr dirty="0" sz="900" spc="-5">
                <a:latin typeface="Palatino Linotype"/>
                <a:cs typeface="Palatino Linotype"/>
              </a:rPr>
              <a:t> or the </a:t>
            </a:r>
            <a:r>
              <a:rPr dirty="0" sz="900" spc="-15">
                <a:latin typeface="Palatino Linotype"/>
                <a:cs typeface="Palatino Linotype"/>
              </a:rPr>
              <a:t>glossary.</a:t>
            </a:r>
            <a:endParaRPr sz="900">
              <a:latin typeface="Palatino Linotype"/>
              <a:cs typeface="Palatino Linotype"/>
            </a:endParaRPr>
          </a:p>
          <a:p>
            <a:pPr marL="12700" marR="21590">
              <a:lnSpc>
                <a:spcPts val="1000"/>
              </a:lnSpc>
              <a:spcBef>
                <a:spcPts val="700"/>
              </a:spcBef>
            </a:pPr>
            <a:r>
              <a:rPr dirty="0" sz="900" spc="-5">
                <a:latin typeface="Palatino Linotype"/>
                <a:cs typeface="Palatino Linotype"/>
              </a:rPr>
              <a:t>Italic type indicates </a:t>
            </a:r>
            <a:r>
              <a:rPr dirty="0" sz="900" spc="-10">
                <a:latin typeface="Palatino Linotype"/>
                <a:cs typeface="Palatino Linotype"/>
              </a:rPr>
              <a:t>book </a:t>
            </a:r>
            <a:r>
              <a:rPr dirty="0" sz="900" spc="-5">
                <a:latin typeface="Palatino Linotype"/>
                <a:cs typeface="Palatino Linotype"/>
              </a:rPr>
              <a:t>titles, emphasis, or placeholder variables for </a:t>
            </a:r>
            <a:r>
              <a:rPr dirty="0" sz="900">
                <a:latin typeface="Palatino Linotype"/>
                <a:cs typeface="Palatino Linotype"/>
              </a:rPr>
              <a:t> which</a:t>
            </a:r>
            <a:r>
              <a:rPr dirty="0" sz="900" spc="-1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you</a:t>
            </a:r>
            <a:r>
              <a:rPr dirty="0" sz="900" spc="-5">
                <a:latin typeface="Palatino Linotype"/>
                <a:cs typeface="Palatino Linotype"/>
              </a:rPr>
              <a:t> supply particular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values.</a:t>
            </a:r>
            <a:endParaRPr sz="900">
              <a:latin typeface="Palatino Linotype"/>
              <a:cs typeface="Palatino Linotype"/>
            </a:endParaRPr>
          </a:p>
          <a:p>
            <a:pPr marL="12700" marR="5080">
              <a:lnSpc>
                <a:spcPts val="1000"/>
              </a:lnSpc>
              <a:spcBef>
                <a:spcPts val="700"/>
              </a:spcBef>
            </a:pPr>
            <a:r>
              <a:rPr dirty="0" sz="900" spc="-5">
                <a:latin typeface="Palatino Linotype"/>
                <a:cs typeface="Palatino Linotype"/>
              </a:rPr>
              <a:t>Monospace type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indicates commands within</a:t>
            </a:r>
            <a:r>
              <a:rPr dirty="0" sz="900">
                <a:latin typeface="Palatino Linotype"/>
                <a:cs typeface="Palatino Linotype"/>
              </a:rPr>
              <a:t> a </a:t>
            </a:r>
            <a:r>
              <a:rPr dirty="0" sz="900" spc="-5">
                <a:latin typeface="Palatino Linotype"/>
                <a:cs typeface="Palatino Linotype"/>
              </a:rPr>
              <a:t>paragraph,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URLs,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code </a:t>
            </a:r>
            <a:r>
              <a:rPr dirty="0" sz="900" spc="-21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in examples,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text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that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appears</a:t>
            </a:r>
            <a:r>
              <a:rPr dirty="0" sz="900">
                <a:latin typeface="Palatino Linotype"/>
                <a:cs typeface="Palatino Linotype"/>
              </a:rPr>
              <a:t> </a:t>
            </a:r>
            <a:r>
              <a:rPr dirty="0" sz="900" spc="-5">
                <a:latin typeface="Palatino Linotype"/>
                <a:cs typeface="Palatino Linotype"/>
              </a:rPr>
              <a:t>on the screen, </a:t>
            </a:r>
            <a:r>
              <a:rPr dirty="0" sz="900">
                <a:latin typeface="Palatino Linotype"/>
                <a:cs typeface="Palatino Linotype"/>
              </a:rPr>
              <a:t>or </a:t>
            </a:r>
            <a:r>
              <a:rPr dirty="0" sz="900" spc="-5">
                <a:latin typeface="Palatino Linotype"/>
                <a:cs typeface="Palatino Linotype"/>
              </a:rPr>
              <a:t>text that </a:t>
            </a:r>
            <a:r>
              <a:rPr dirty="0" sz="900">
                <a:latin typeface="Palatino Linotype"/>
                <a:cs typeface="Palatino Linotype"/>
              </a:rPr>
              <a:t>you</a:t>
            </a:r>
            <a:r>
              <a:rPr dirty="0" sz="900" spc="-5">
                <a:latin typeface="Palatino Linotype"/>
                <a:cs typeface="Palatino Linotype"/>
              </a:rPr>
              <a:t> </a:t>
            </a:r>
            <a:r>
              <a:rPr dirty="0" sz="900" spc="-15">
                <a:latin typeface="Palatino Linotype"/>
                <a:cs typeface="Palatino Linotype"/>
              </a:rPr>
              <a:t>enter.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9900" y="1987546"/>
            <a:ext cx="255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Palatino Linotype"/>
                <a:cs typeface="Palatino Linotype"/>
              </a:rPr>
              <a:t>it</a:t>
            </a:r>
            <a:r>
              <a:rPr dirty="0" sz="900" i="1">
                <a:latin typeface="Palatino Linotype"/>
                <a:cs typeface="Palatino Linotype"/>
              </a:rPr>
              <a:t>a</a:t>
            </a:r>
            <a:r>
              <a:rPr dirty="0" sz="900" i="1">
                <a:latin typeface="Palatino Linotype"/>
                <a:cs typeface="Palatino Linotype"/>
              </a:rPr>
              <a:t>l</a:t>
            </a:r>
            <a:r>
              <a:rPr dirty="0" sz="900" spc="-5" i="1">
                <a:latin typeface="Palatino Linotype"/>
                <a:cs typeface="Palatino Linotype"/>
              </a:rPr>
              <a:t>ic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9900" y="2330450"/>
            <a:ext cx="556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85">
                <a:latin typeface="Courier New"/>
                <a:cs typeface="Courier New"/>
              </a:rPr>
              <a:t>mon</a:t>
            </a:r>
            <a:r>
              <a:rPr dirty="0" sz="900" spc="-75">
                <a:latin typeface="Courier New"/>
                <a:cs typeface="Courier New"/>
              </a:rPr>
              <a:t>o</a:t>
            </a:r>
            <a:r>
              <a:rPr dirty="0" sz="900" spc="-85">
                <a:latin typeface="Courier New"/>
                <a:cs typeface="Courier New"/>
              </a:rPr>
              <a:t>spa</a:t>
            </a:r>
            <a:r>
              <a:rPr dirty="0" sz="900" spc="-75">
                <a:latin typeface="Courier New"/>
                <a:cs typeface="Courier New"/>
              </a:rPr>
              <a:t>ce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0" y="1403603"/>
            <a:ext cx="4876800" cy="25400"/>
          </a:xfrm>
          <a:custGeom>
            <a:avLst/>
            <a:gdLst/>
            <a:ahLst/>
            <a:cxnLst/>
            <a:rect l="l" t="t" r="r" b="b"/>
            <a:pathLst>
              <a:path w="4876800" h="25400">
                <a:moveTo>
                  <a:pt x="4876800" y="0"/>
                </a:moveTo>
                <a:lnTo>
                  <a:pt x="0" y="0"/>
                </a:lnTo>
                <a:lnTo>
                  <a:pt x="0" y="25146"/>
                </a:lnTo>
                <a:lnTo>
                  <a:pt x="4876800" y="25146"/>
                </a:lnTo>
                <a:lnTo>
                  <a:pt x="487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2600" y="1628394"/>
            <a:ext cx="4876800" cy="6350"/>
          </a:xfrm>
          <a:custGeom>
            <a:avLst/>
            <a:gdLst/>
            <a:ahLst/>
            <a:cxnLst/>
            <a:rect l="l" t="t" r="r" b="b"/>
            <a:pathLst>
              <a:path w="4876800" h="6350">
                <a:moveTo>
                  <a:pt x="4876800" y="0"/>
                </a:moveTo>
                <a:lnTo>
                  <a:pt x="0" y="0"/>
                </a:lnTo>
                <a:lnTo>
                  <a:pt x="0" y="6095"/>
                </a:lnTo>
                <a:lnTo>
                  <a:pt x="4876800" y="6095"/>
                </a:lnTo>
                <a:lnTo>
                  <a:pt x="487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2600" y="2657855"/>
            <a:ext cx="4876800" cy="6350"/>
          </a:xfrm>
          <a:custGeom>
            <a:avLst/>
            <a:gdLst/>
            <a:ahLst/>
            <a:cxnLst/>
            <a:rect l="l" t="t" r="r" b="b"/>
            <a:pathLst>
              <a:path w="4876800" h="6350">
                <a:moveTo>
                  <a:pt x="4876800" y="0"/>
                </a:moveTo>
                <a:lnTo>
                  <a:pt x="0" y="0"/>
                </a:lnTo>
                <a:lnTo>
                  <a:pt x="0" y="6096"/>
                </a:lnTo>
                <a:lnTo>
                  <a:pt x="4876800" y="6096"/>
                </a:lnTo>
                <a:lnTo>
                  <a:pt x="487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" y="1959101"/>
            <a:ext cx="5905500" cy="38100"/>
          </a:xfrm>
          <a:custGeom>
            <a:avLst/>
            <a:gdLst/>
            <a:ahLst/>
            <a:cxnLst/>
            <a:rect l="l" t="t" r="r" b="b"/>
            <a:pathLst>
              <a:path w="5905500" h="38100">
                <a:moveTo>
                  <a:pt x="5905500" y="0"/>
                </a:moveTo>
                <a:lnTo>
                  <a:pt x="5886450" y="0"/>
                </a:lnTo>
                <a:lnTo>
                  <a:pt x="0" y="0"/>
                </a:lnTo>
                <a:lnTo>
                  <a:pt x="0" y="38100"/>
                </a:lnTo>
                <a:lnTo>
                  <a:pt x="5886450" y="38100"/>
                </a:lnTo>
                <a:lnTo>
                  <a:pt x="5905500" y="38100"/>
                </a:lnTo>
                <a:lnTo>
                  <a:pt x="5905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15404" y="9493250"/>
            <a:ext cx="1079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 MT"/>
                <a:cs typeface="Arial MT"/>
              </a:rPr>
              <a:t>ix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048255"/>
            <a:ext cx="5873750" cy="6350"/>
          </a:xfrm>
          <a:custGeom>
            <a:avLst/>
            <a:gdLst/>
            <a:ahLst/>
            <a:cxnLst/>
            <a:rect l="l" t="t" r="r" b="b"/>
            <a:pathLst>
              <a:path w="5873750" h="6350">
                <a:moveTo>
                  <a:pt x="5873483" y="0"/>
                </a:moveTo>
                <a:lnTo>
                  <a:pt x="5870448" y="0"/>
                </a:lnTo>
                <a:lnTo>
                  <a:pt x="0" y="0"/>
                </a:lnTo>
                <a:lnTo>
                  <a:pt x="0" y="6096"/>
                </a:lnTo>
                <a:lnTo>
                  <a:pt x="5870448" y="6096"/>
                </a:lnTo>
                <a:lnTo>
                  <a:pt x="5873483" y="6096"/>
                </a:lnTo>
                <a:lnTo>
                  <a:pt x="5873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9796" y="2027936"/>
            <a:ext cx="15462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What</a:t>
            </a:r>
            <a:r>
              <a:rPr dirty="0" spc="-160"/>
              <a:t>’</a:t>
            </a:r>
            <a:r>
              <a:rPr dirty="0" spc="-5"/>
              <a:t>s</a:t>
            </a:r>
            <a:r>
              <a:rPr dirty="0" spc="-45"/>
              <a:t> </a:t>
            </a:r>
            <a:r>
              <a:rPr dirty="0" spc="-30"/>
              <a:t>N</a:t>
            </a:r>
            <a:r>
              <a:rPr dirty="0" spc="-60"/>
              <a:t>e</a:t>
            </a:r>
            <a:r>
              <a:rPr dirty="0" spc="-5"/>
              <a:t>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0900" y="2879089"/>
            <a:ext cx="4866005" cy="3683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002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Palatino Linotype"/>
                <a:cs typeface="Palatino Linotype"/>
              </a:rPr>
              <a:t>This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chapter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summarizes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significant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product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changes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made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component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 SE 8 release.</a:t>
            </a:r>
            <a:endParaRPr sz="1000">
              <a:latin typeface="Palatino Linotype"/>
              <a:cs typeface="Palatino Linotype"/>
            </a:endParaRPr>
          </a:p>
          <a:p>
            <a:pPr marL="241300" marR="3429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Modena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default theme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Modena theme section of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Key Features</a:t>
            </a:r>
            <a:r>
              <a:rPr dirty="0" sz="1000" spc="-5">
                <a:latin typeface="Palatino Linotype"/>
                <a:cs typeface="Palatino Linotype"/>
              </a:rPr>
              <a:t>.</a:t>
            </a:r>
            <a:endParaRPr sz="1000">
              <a:latin typeface="Palatino Linotype"/>
              <a:cs typeface="Palatino Linotype"/>
            </a:endParaRPr>
          </a:p>
          <a:p>
            <a:pPr marL="241300" marR="3606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additional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HTML5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added.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Adding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HTML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to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Applications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-5">
                <a:latin typeface="Palatino Linotype"/>
                <a:cs typeface="Palatino Linotype"/>
              </a:rPr>
              <a:t> information.</a:t>
            </a:r>
            <a:endParaRPr sz="1000">
              <a:latin typeface="Palatino Linotype"/>
              <a:cs typeface="Palatino Linotype"/>
            </a:endParaRPr>
          </a:p>
          <a:p>
            <a:pPr marL="241300" marR="478790" indent="-229235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 new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90">
                <a:latin typeface="Courier New"/>
                <a:cs typeface="Courier New"/>
              </a:rPr>
              <a:t>SwingNode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improves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Swing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interoperability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feature.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Embedding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Swing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Applications.</a:t>
            </a:r>
            <a:endParaRPr sz="1000">
              <a:latin typeface="Palatino Linotype"/>
              <a:cs typeface="Palatino Linotype"/>
            </a:endParaRPr>
          </a:p>
          <a:p>
            <a:pPr marL="240665" marR="50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New built-in UI controls, </a:t>
            </a:r>
            <a:r>
              <a:rPr dirty="0" sz="1000" spc="-80">
                <a:latin typeface="Courier New"/>
                <a:cs typeface="Courier New"/>
              </a:rPr>
              <a:t>DatePicke</a:t>
            </a:r>
            <a:r>
              <a:rPr dirty="0" sz="1000" spc="-80">
                <a:latin typeface="Palatino Linotype"/>
                <a:cs typeface="Palatino Linotype"/>
              </a:rPr>
              <a:t>r</a:t>
            </a:r>
            <a:r>
              <a:rPr dirty="0" sz="1000" spc="-7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 </a:t>
            </a:r>
            <a:r>
              <a:rPr dirty="0" sz="1000" spc="-80">
                <a:latin typeface="Courier New"/>
                <a:cs typeface="Courier New"/>
              </a:rPr>
              <a:t>TableView</a:t>
            </a:r>
            <a:r>
              <a:rPr dirty="0" sz="1000" spc="-80">
                <a:latin typeface="Palatino Linotype"/>
                <a:cs typeface="Palatino Linotype"/>
              </a:rPr>
              <a:t>,</a:t>
            </a:r>
            <a:r>
              <a:rPr dirty="0" sz="1000" spc="-7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are </a:t>
            </a:r>
            <a:r>
              <a:rPr dirty="0" sz="1000" spc="-5">
                <a:latin typeface="Palatino Linotype"/>
                <a:cs typeface="Palatino Linotype"/>
              </a:rPr>
              <a:t>now available. See Using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 UI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Controls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document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information.</a:t>
            </a:r>
            <a:endParaRPr sz="1000">
              <a:latin typeface="Palatino Linotype"/>
              <a:cs typeface="Palatino Linotype"/>
            </a:endParaRPr>
          </a:p>
          <a:p>
            <a:pPr marL="240665" marR="255904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3D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library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enhanced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several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new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classes.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3D 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features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section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of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Key</a:t>
            </a:r>
            <a:r>
              <a:rPr dirty="0" sz="1000" spc="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Features</a:t>
            </a:r>
            <a:r>
              <a:rPr dirty="0" sz="1000" spc="10">
                <a:solidFill>
                  <a:srgbClr val="0000CC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Getting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Started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with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JavaFX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3D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Graphics for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more</a:t>
            </a:r>
            <a:r>
              <a:rPr dirty="0" sz="1000" spc="-5">
                <a:latin typeface="Palatino Linotype"/>
                <a:cs typeface="Palatino Linotype"/>
              </a:rPr>
              <a:t> information.</a:t>
            </a:r>
            <a:endParaRPr sz="1000">
              <a:latin typeface="Palatino Linotype"/>
              <a:cs typeface="Palatino Linotype"/>
            </a:endParaRPr>
          </a:p>
          <a:p>
            <a:pPr marL="240665" marR="36068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The </a:t>
            </a:r>
            <a:r>
              <a:rPr dirty="0" sz="1000" spc="-85">
                <a:latin typeface="Courier New"/>
                <a:cs typeface="Courier New"/>
              </a:rPr>
              <a:t>javafx.print</a:t>
            </a:r>
            <a:r>
              <a:rPr dirty="0" sz="1000" spc="-345">
                <a:latin typeface="Courier New"/>
                <a:cs typeface="Courier New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package is now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 and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provides the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public JavaFX </a:t>
            </a:r>
            <a:r>
              <a:rPr dirty="0" sz="1000" spc="-23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printing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Rich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text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has been added.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Support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for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Hi-DPI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displays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have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been made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available.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CSS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styleable classes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became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public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APIs.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50000"/>
              <a:buFont typeface="MS UI Gothic"/>
              <a:buChar char="■"/>
              <a:tabLst>
                <a:tab pos="240665" algn="l"/>
                <a:tab pos="241300" algn="l"/>
              </a:tabLst>
            </a:pPr>
            <a:r>
              <a:rPr dirty="0" sz="1000" spc="-5">
                <a:latin typeface="Palatino Linotype"/>
                <a:cs typeface="Palatino Linotype"/>
              </a:rPr>
              <a:t>Scheduled</a:t>
            </a:r>
            <a:r>
              <a:rPr dirty="0" sz="1000" spc="-1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service class has been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5">
                <a:latin typeface="Palatino Linotype"/>
                <a:cs typeface="Palatino Linotype"/>
              </a:rPr>
              <a:t>introduced.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rsbadmin</dc:creator>
  <dc:title>jfxst.book</dc:title>
  <dcterms:created xsi:type="dcterms:W3CDTF">2022-12-13T03:26:18Z</dcterms:created>
  <dcterms:modified xsi:type="dcterms:W3CDTF">2022-12-13T03:26:18Z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2014-07-22T00:00:00Z</vt:filetime>
  </property>
  <property fmtid="{D5CDD505-2E9C-101B-9397-08002B2CF9AE}" pid="3" name="Creator">
    <vt:lpwstr>FrameMaker 10.0.2</vt:lpwstr>
  </property>
  <property fmtid="{D5CDD505-2E9C-101B-9397-08002B2CF9AE}" pid="4" name="LastSaved">
    <vt:filetime>2022-12-13T00:00:00Z</vt:filetime>
  </property>
</Properties>
</file>