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30127-3331-4CCD-A946-5C8F488ABDD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21CF7-5FDC-48F9-86F4-2CBC7E79C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2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CS3391 OOP 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EDE38-61B9-4552-8516-F63278A8052D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CS3391 OOP 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EF267-40C7-477F-AD4E-003C03AB1431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CS3391 OOP 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7F809-EAE0-4C5D-BD4F-3F70CF644185}" type="datetime1">
              <a:rPr lang="en-US" smtClean="0"/>
              <a:t>12/13/2022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CS3391 OOP 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9E78B-5AB8-4674-8450-F29CD6CDBEA8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CS3391 OOP 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9A80A-C770-4AA2-B8E6-239AF82FAA00}" type="datetime1">
              <a:rPr lang="en-US" smtClean="0"/>
              <a:t>12/13/2022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7621" y="447243"/>
            <a:ext cx="2402204" cy="88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980" y="1624965"/>
            <a:ext cx="10555605" cy="2483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CS3391 OOP 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D858-7F21-49B4-A1DE-BBDC7B605087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2265" y="1665554"/>
            <a:ext cx="4885055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78460" marR="5080" indent="-365760" algn="ctr">
              <a:lnSpc>
                <a:spcPts val="6480"/>
              </a:lnSpc>
              <a:spcBef>
                <a:spcPts val="915"/>
              </a:spcBef>
            </a:pPr>
            <a:r>
              <a:rPr lang="en-US" sz="6000" spc="-5" dirty="0" smtClean="0">
                <a:latin typeface="Calibri Light"/>
                <a:cs typeface="Calibri Light"/>
              </a:rPr>
              <a:t>Java FX </a:t>
            </a:r>
            <a:r>
              <a:rPr sz="6000" spc="-25" dirty="0" smtClean="0">
                <a:latin typeface="Calibri Light"/>
                <a:cs typeface="Calibri Light"/>
              </a:rPr>
              <a:t>programming</a:t>
            </a:r>
            <a:endParaRPr sz="60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65141" y="3487673"/>
            <a:ext cx="31311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2400" spc="-10" dirty="0" smtClean="0">
                <a:latin typeface="Calibri"/>
                <a:cs typeface="Calibri"/>
              </a:rPr>
              <a:t>Graphical</a:t>
            </a:r>
            <a:r>
              <a:rPr sz="2400" spc="-45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Interfaces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CS3391 OOP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39" y="2225117"/>
            <a:ext cx="2976052" cy="39743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443" y="267715"/>
            <a:ext cx="2510155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z="4400" dirty="0">
                <a:latin typeface="Calibri Light"/>
                <a:cs typeface="Calibri Light"/>
              </a:rPr>
              <a:t>My </a:t>
            </a:r>
            <a:r>
              <a:rPr sz="4400" spc="-30" dirty="0">
                <a:latin typeface="Calibri Light"/>
                <a:cs typeface="Calibri Light"/>
              </a:rPr>
              <a:t>first </a:t>
            </a:r>
            <a:r>
              <a:rPr sz="4400" spc="-25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JavaFX</a:t>
            </a:r>
            <a:r>
              <a:rPr sz="4400" spc="-90" dirty="0">
                <a:latin typeface="Calibri Light"/>
                <a:cs typeface="Calibri Light"/>
              </a:rPr>
              <a:t> </a:t>
            </a:r>
            <a:r>
              <a:rPr sz="4400" spc="-5" dirty="0">
                <a:latin typeface="Calibri Light"/>
                <a:cs typeface="Calibri Light"/>
              </a:rPr>
              <a:t>App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9001" y="231140"/>
            <a:ext cx="35026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import</a:t>
            </a:r>
            <a:r>
              <a:rPr sz="1800" spc="5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javafx.application.Application; </a:t>
            </a:r>
            <a:r>
              <a:rPr sz="1800" spc="-39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import</a:t>
            </a:r>
            <a:r>
              <a:rPr sz="18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EF"/>
                </a:solidFill>
                <a:latin typeface="Calibri"/>
                <a:cs typeface="Calibri"/>
              </a:rPr>
              <a:t>javafx.stage.Stage;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import</a:t>
            </a:r>
            <a:r>
              <a:rPr sz="18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javafx.scene.Scene;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import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 javafx.scene.control.Button;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9001" y="1602994"/>
            <a:ext cx="7568565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MyFirstJavaFX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extends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</a:p>
          <a:p>
            <a:pPr marL="927100" marR="71691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@Override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//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Override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start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Application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public</a:t>
            </a:r>
            <a:r>
              <a:rPr sz="1800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void</a:t>
            </a:r>
            <a:r>
              <a:rPr sz="1800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EF"/>
                </a:solidFill>
                <a:latin typeface="Calibri"/>
                <a:cs typeface="Calibri"/>
              </a:rPr>
              <a:t>start(Stage</a:t>
            </a:r>
            <a:r>
              <a:rPr sz="1800" spc="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primaryStage)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1841500" marR="173355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//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button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scene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Button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btOK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Button("OK");</a:t>
            </a:r>
            <a:endParaRPr sz="1800" dirty="0">
              <a:latin typeface="Calibri"/>
              <a:cs typeface="Calibri"/>
            </a:endParaRPr>
          </a:p>
          <a:p>
            <a:pPr marL="18415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Scene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scene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Scene(btOK,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200,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250);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primaryStage.setTitle("MyJavaFX");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//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15" dirty="0">
                <a:latin typeface="Calibri"/>
                <a:cs typeface="Calibri"/>
              </a:rPr>
              <a:t>stage</a:t>
            </a:r>
            <a:r>
              <a:rPr sz="1800" spc="-5" dirty="0">
                <a:latin typeface="Calibri"/>
                <a:cs typeface="Calibri"/>
              </a:rPr>
              <a:t> title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primaryStage.setScene(scene);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//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scene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stage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primaryStage.show();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//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stage</a:t>
            </a:r>
            <a:endParaRPr sz="18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}</a:t>
            </a: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/**</a:t>
            </a:r>
            <a:endParaRPr sz="1800" dirty="0">
              <a:latin typeface="Calibri"/>
              <a:cs typeface="Calibri"/>
            </a:endParaRPr>
          </a:p>
          <a:p>
            <a:pPr marL="1092835" indent="-166370">
              <a:lnSpc>
                <a:spcPct val="100000"/>
              </a:lnSpc>
              <a:buChar char="*"/>
              <a:tabLst>
                <a:tab pos="109347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main</a:t>
            </a:r>
            <a:r>
              <a:rPr sz="1800" spc="-5" dirty="0">
                <a:latin typeface="Calibri"/>
                <a:cs typeface="Calibri"/>
              </a:rPr>
              <a:t> method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only</a:t>
            </a:r>
            <a:r>
              <a:rPr sz="1800" dirty="0">
                <a:latin typeface="Calibri"/>
                <a:cs typeface="Calibri"/>
              </a:rPr>
              <a:t> needed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</a:t>
            </a:r>
            <a:r>
              <a:rPr sz="1800" spc="-5" dirty="0">
                <a:latin typeface="Calibri"/>
                <a:cs typeface="Calibri"/>
              </a:rPr>
              <a:t> 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limited</a:t>
            </a:r>
            <a:endParaRPr sz="1800" dirty="0">
              <a:latin typeface="Calibri"/>
              <a:cs typeface="Calibri"/>
            </a:endParaRPr>
          </a:p>
          <a:p>
            <a:pPr marL="1092835" indent="-166370">
              <a:lnSpc>
                <a:spcPct val="100000"/>
              </a:lnSpc>
              <a:buChar char="*"/>
              <a:tabLst>
                <a:tab pos="1093470" algn="l"/>
              </a:tabLst>
            </a:pPr>
            <a:r>
              <a:rPr sz="1800" spc="-15" dirty="0">
                <a:latin typeface="Calibri"/>
                <a:cs typeface="Calibri"/>
              </a:rPr>
              <a:t>JavaFX</a:t>
            </a:r>
            <a:r>
              <a:rPr sz="1800" spc="-5" dirty="0">
                <a:latin typeface="Calibri"/>
                <a:cs typeface="Calibri"/>
              </a:rPr>
              <a:t> support. </a:t>
            </a:r>
            <a:r>
              <a:rPr sz="1800" dirty="0">
                <a:latin typeface="Calibri"/>
                <a:cs typeface="Calibri"/>
              </a:rPr>
              <a:t>Not </a:t>
            </a:r>
            <a:r>
              <a:rPr sz="1800" spc="-5" dirty="0">
                <a:latin typeface="Calibri"/>
                <a:cs typeface="Calibri"/>
              </a:rPr>
              <a:t>needed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running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line.</a:t>
            </a:r>
            <a:endParaRPr sz="18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*/</a:t>
            </a:r>
            <a:endParaRPr sz="1800" dirty="0">
              <a:latin typeface="Calibri"/>
              <a:cs typeface="Calibri"/>
            </a:endParaRPr>
          </a:p>
          <a:p>
            <a:pPr marL="1841500" marR="3178175" indent="-9144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static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void </a:t>
            </a:r>
            <a:r>
              <a:rPr sz="1800" spc="-5" dirty="0">
                <a:latin typeface="Calibri"/>
                <a:cs typeface="Calibri"/>
              </a:rPr>
              <a:t>main(String[]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args)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launch(args);</a:t>
            </a:r>
            <a:endParaRPr sz="18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CS3391 OOP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2801" y="412496"/>
            <a:ext cx="7873365" cy="633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876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//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stages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beside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primaryStage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javafx.application.Application;</a:t>
            </a:r>
            <a:endParaRPr sz="1800">
              <a:latin typeface="Calibri"/>
              <a:cs typeface="Calibri"/>
            </a:endParaRPr>
          </a:p>
          <a:p>
            <a:pPr marL="12700" marR="536765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javafx.stage.Stage;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javafx.scene.Scene;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-10" dirty="0">
                <a:latin typeface="Calibri"/>
                <a:cs typeface="Calibri"/>
              </a:rPr>
              <a:t> javafx.scene.control.Button;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 MultipleStageDemo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extends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@Override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//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Override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start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void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start(Stage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primaryStage)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841500" marR="87693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//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scene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place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button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scene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Scene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scene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Scene(new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Button("OK"),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200, </a:t>
            </a:r>
            <a:r>
              <a:rPr sz="1800" spc="-5" dirty="0">
                <a:latin typeface="Calibri"/>
                <a:cs typeface="Calibri"/>
              </a:rPr>
              <a:t>250);</a:t>
            </a:r>
            <a:endParaRPr sz="1800">
              <a:latin typeface="Calibri"/>
              <a:cs typeface="Calibri"/>
            </a:endParaRPr>
          </a:p>
          <a:p>
            <a:pPr marL="1841500" marR="3098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primaryStage.setTitle("MyJavaFX");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//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title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primaryStage.setScene(scene);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//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scene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stage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primaryStage.show();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//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stage</a:t>
            </a:r>
            <a:endParaRPr sz="1800">
              <a:latin typeface="Calibri"/>
              <a:cs typeface="Calibri"/>
            </a:endParaRPr>
          </a:p>
          <a:p>
            <a:pPr marL="1841500" marR="1267460">
              <a:lnSpc>
                <a:spcPct val="100000"/>
              </a:lnSpc>
            </a:pP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Stage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stage</a:t>
            </a:r>
            <a:r>
              <a:rPr sz="1800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=</a:t>
            </a:r>
            <a:r>
              <a:rPr sz="18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new</a:t>
            </a:r>
            <a:r>
              <a:rPr sz="18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Stage();</a:t>
            </a:r>
            <a:r>
              <a:rPr sz="1800" spc="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//</a:t>
            </a:r>
            <a:r>
              <a:rPr sz="1800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EF"/>
                </a:solidFill>
                <a:latin typeface="Calibri"/>
                <a:cs typeface="Calibri"/>
              </a:rPr>
              <a:t>Create</a:t>
            </a:r>
            <a:r>
              <a:rPr sz="1800" spc="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new</a:t>
            </a:r>
            <a:r>
              <a:rPr sz="18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EF"/>
                </a:solidFill>
                <a:latin typeface="Calibri"/>
                <a:cs typeface="Calibri"/>
              </a:rPr>
              <a:t>stage 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 stage.setTitle("Second</a:t>
            </a:r>
            <a:r>
              <a:rPr sz="1800" spc="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Stage");</a:t>
            </a:r>
            <a:r>
              <a:rPr sz="1800" spc="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//</a:t>
            </a:r>
            <a:r>
              <a:rPr sz="1800" spc="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Set</a:t>
            </a:r>
            <a:r>
              <a:rPr sz="18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EF"/>
                </a:solidFill>
                <a:latin typeface="Calibri"/>
                <a:cs typeface="Calibri"/>
              </a:rPr>
              <a:t>stage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 title</a:t>
            </a:r>
            <a:endParaRPr sz="1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//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Set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scene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with</a:t>
            </a:r>
            <a:r>
              <a:rPr sz="18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button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EF"/>
                </a:solidFill>
                <a:latin typeface="Calibri"/>
                <a:cs typeface="Calibri"/>
              </a:rPr>
              <a:t>stage</a:t>
            </a:r>
            <a:endParaRPr sz="1800">
              <a:latin typeface="Calibri"/>
              <a:cs typeface="Calibri"/>
            </a:endParaRPr>
          </a:p>
          <a:p>
            <a:pPr marL="1841500" marR="5080">
              <a:lnSpc>
                <a:spcPct val="100000"/>
              </a:lnSpc>
            </a:pP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stage.setScene(new</a:t>
            </a:r>
            <a:r>
              <a:rPr sz="1800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Scene(new</a:t>
            </a:r>
            <a:r>
              <a:rPr sz="1800" spc="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Button("New</a:t>
            </a:r>
            <a:r>
              <a:rPr sz="1800" spc="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Stage"),</a:t>
            </a:r>
            <a:r>
              <a:rPr sz="1800" spc="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100,</a:t>
            </a:r>
            <a:r>
              <a:rPr sz="1800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100)); </a:t>
            </a:r>
            <a:r>
              <a:rPr sz="1800" spc="-39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stage.show();</a:t>
            </a:r>
            <a:r>
              <a:rPr sz="1800" spc="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//</a:t>
            </a:r>
            <a:r>
              <a:rPr sz="1800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Display</a:t>
            </a:r>
            <a:r>
              <a:rPr sz="1800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EF"/>
                </a:solidFill>
                <a:latin typeface="Calibri"/>
                <a:cs typeface="Calibri"/>
              </a:rPr>
              <a:t>stage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841500" marR="3482975" indent="-9144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static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void </a:t>
            </a:r>
            <a:r>
              <a:rPr sz="1800" spc="-5" dirty="0">
                <a:latin typeface="Calibri"/>
                <a:cs typeface="Calibri"/>
              </a:rPr>
              <a:t>main(String[]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args)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launch(args);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443" y="267715"/>
            <a:ext cx="2510155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z="4400" dirty="0">
                <a:latin typeface="Calibri Light"/>
                <a:cs typeface="Calibri Light"/>
              </a:rPr>
              <a:t>My </a:t>
            </a:r>
            <a:r>
              <a:rPr sz="4400" spc="-15" dirty="0">
                <a:latin typeface="Calibri Light"/>
                <a:cs typeface="Calibri Light"/>
              </a:rPr>
              <a:t>second </a:t>
            </a:r>
            <a:r>
              <a:rPr sz="4400" spc="-98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JavaFX</a:t>
            </a:r>
            <a:r>
              <a:rPr sz="4400" spc="-90" dirty="0">
                <a:latin typeface="Calibri Light"/>
                <a:cs typeface="Calibri Light"/>
              </a:rPr>
              <a:t> </a:t>
            </a:r>
            <a:r>
              <a:rPr sz="4400" spc="-5" dirty="0">
                <a:latin typeface="Calibri Light"/>
                <a:cs typeface="Calibri Light"/>
              </a:rPr>
              <a:t>App</a:t>
            </a:r>
            <a:endParaRPr sz="440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5007" y="1650543"/>
            <a:ext cx="3185160" cy="3977640"/>
            <a:chOff x="445007" y="1650543"/>
            <a:chExt cx="3185160" cy="39776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7" y="1650543"/>
              <a:ext cx="2256771" cy="30142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5479" y="3701765"/>
              <a:ext cx="1694455" cy="1926367"/>
            </a:xfrm>
            <a:prstGeom prst="rect">
              <a:avLst/>
            </a:prstGeom>
          </p:spPr>
        </p:pic>
      </p:grp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CS3391 OOP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911427"/>
            <a:ext cx="6931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latin typeface="Calibri Light"/>
                <a:cs typeface="Calibri Light"/>
              </a:rPr>
              <a:t>Panes, </a:t>
            </a:r>
            <a:r>
              <a:rPr sz="4400" dirty="0">
                <a:latin typeface="Calibri Light"/>
                <a:cs typeface="Calibri Light"/>
              </a:rPr>
              <a:t>UI</a:t>
            </a:r>
            <a:r>
              <a:rPr sz="4400" spc="-15" dirty="0">
                <a:latin typeface="Calibri Light"/>
                <a:cs typeface="Calibri Light"/>
              </a:rPr>
              <a:t> Controls,</a:t>
            </a:r>
            <a:r>
              <a:rPr sz="4400" spc="-2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and</a:t>
            </a:r>
            <a:r>
              <a:rPr sz="4400" spc="-1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Shapes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3640" y="1690086"/>
            <a:ext cx="9378393" cy="511152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CS3391 OOP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09676"/>
            <a:ext cx="1128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5" dirty="0">
                <a:latin typeface="Calibri Light"/>
                <a:cs typeface="Calibri Light"/>
              </a:rPr>
              <a:t>P</a:t>
            </a:r>
            <a:r>
              <a:rPr sz="4400" dirty="0">
                <a:latin typeface="Calibri Light"/>
                <a:cs typeface="Calibri Light"/>
              </a:rPr>
              <a:t>ane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17314" y="562178"/>
            <a:ext cx="35026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import</a:t>
            </a:r>
            <a:r>
              <a:rPr sz="1800" spc="25" dirty="0"/>
              <a:t> </a:t>
            </a:r>
            <a:r>
              <a:rPr sz="1800" spc="-10" dirty="0"/>
              <a:t>javafx.application.Application;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4417314" y="837057"/>
            <a:ext cx="7567930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6285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javafx.stage.Stage;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javafx.scene.Scene;</a:t>
            </a:r>
            <a:endParaRPr sz="1800">
              <a:latin typeface="Calibri"/>
              <a:cs typeface="Calibri"/>
            </a:endParaRPr>
          </a:p>
          <a:p>
            <a:pPr marL="12700" marR="403542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import </a:t>
            </a:r>
            <a:r>
              <a:rPr sz="1800" spc="-10" dirty="0">
                <a:latin typeface="Calibri"/>
                <a:cs typeface="Calibri"/>
              </a:rPr>
              <a:t>javafx.scene.layout.StackPane;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javafx.scene.control.Button;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ButtonInPane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extends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7100" marR="71691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@Override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//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Override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start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Application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void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start(Stage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primaryStage)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841500" marR="116522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//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scene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button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scene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StackPane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StackPane();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pane.getChildren().add(new</a:t>
            </a:r>
            <a:r>
              <a:rPr sz="1800" spc="39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Button("OK"));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Scene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scene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Scene(pane,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200, </a:t>
            </a:r>
            <a:r>
              <a:rPr sz="1800" spc="-5" dirty="0">
                <a:latin typeface="Calibri"/>
                <a:cs typeface="Calibri"/>
              </a:rPr>
              <a:t>50);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primaryStage.setTitle("Button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pane");</a:t>
            </a:r>
            <a:endParaRPr sz="1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// 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stage </a:t>
            </a:r>
            <a:r>
              <a:rPr sz="1800" spc="-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18415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primaryStage.setScene(scene);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//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scene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stage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primaryStage.show();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//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stage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void </a:t>
            </a:r>
            <a:r>
              <a:rPr sz="1800" spc="-5" dirty="0">
                <a:latin typeface="Calibri"/>
                <a:cs typeface="Calibri"/>
              </a:rPr>
              <a:t>main(String[]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args)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launch(args);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468" y="3258325"/>
            <a:ext cx="3276217" cy="1216137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CS3391 OOP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911427"/>
            <a:ext cx="35134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libri Light"/>
                <a:cs typeface="Calibri Light"/>
              </a:rPr>
              <a:t>Display</a:t>
            </a:r>
            <a:r>
              <a:rPr sz="4400" spc="-4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a</a:t>
            </a:r>
            <a:r>
              <a:rPr sz="4400" spc="-40" dirty="0">
                <a:latin typeface="Calibri Light"/>
                <a:cs typeface="Calibri Light"/>
              </a:rPr>
              <a:t> </a:t>
            </a:r>
            <a:r>
              <a:rPr sz="4400" spc="5" dirty="0">
                <a:latin typeface="Calibri Light"/>
                <a:cs typeface="Calibri Light"/>
              </a:rPr>
              <a:t>Shape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023" y="2212924"/>
            <a:ext cx="5869305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Programming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Coordinate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Systems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start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left-upper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corner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5350" y="556512"/>
            <a:ext cx="3273815" cy="240351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5681" y="3180536"/>
            <a:ext cx="4772390" cy="349548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CS3391 OOP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199" y="1690279"/>
            <a:ext cx="3672476" cy="40182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6939" y="609676"/>
            <a:ext cx="1271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libri Light"/>
                <a:cs typeface="Calibri Light"/>
              </a:rPr>
              <a:t>Ci</a:t>
            </a:r>
            <a:r>
              <a:rPr sz="4400" spc="-65" dirty="0">
                <a:latin typeface="Calibri Light"/>
                <a:cs typeface="Calibri Light"/>
              </a:rPr>
              <a:t>r</a:t>
            </a:r>
            <a:r>
              <a:rPr sz="4400" spc="-5" dirty="0">
                <a:latin typeface="Calibri Light"/>
                <a:cs typeface="Calibri Light"/>
              </a:rPr>
              <a:t>cle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3895" y="323214"/>
            <a:ext cx="27336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import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javafx.application.Application;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63895" y="536270"/>
            <a:ext cx="240220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import</a:t>
            </a:r>
            <a:r>
              <a:rPr spc="305" dirty="0"/>
              <a:t> </a:t>
            </a:r>
            <a:r>
              <a:rPr spc="-10" dirty="0"/>
              <a:t>javafx.stage.Stage; </a:t>
            </a:r>
            <a:r>
              <a:rPr spc="-5" dirty="0"/>
              <a:t> </a:t>
            </a:r>
            <a:r>
              <a:rPr dirty="0"/>
              <a:t>import </a:t>
            </a:r>
            <a:r>
              <a:rPr spc="-5" dirty="0"/>
              <a:t>javafx.scene.Scene; </a:t>
            </a:r>
            <a:r>
              <a:rPr dirty="0"/>
              <a:t> </a:t>
            </a:r>
            <a:r>
              <a:rPr dirty="0">
                <a:solidFill>
                  <a:srgbClr val="00AFEF"/>
                </a:solidFill>
              </a:rPr>
              <a:t>import </a:t>
            </a:r>
            <a:r>
              <a:rPr spc="-10" dirty="0">
                <a:solidFill>
                  <a:srgbClr val="00AFEF"/>
                </a:solidFill>
              </a:rPr>
              <a:t>javafx.scene.layout.Pane; </a:t>
            </a:r>
            <a:r>
              <a:rPr spc="-305" dirty="0">
                <a:solidFill>
                  <a:srgbClr val="00AFEF"/>
                </a:solidFill>
              </a:rPr>
              <a:t> </a:t>
            </a:r>
            <a:r>
              <a:rPr dirty="0">
                <a:solidFill>
                  <a:srgbClr val="00AFEF"/>
                </a:solidFill>
              </a:rPr>
              <a:t>import</a:t>
            </a:r>
            <a:r>
              <a:rPr spc="5" dirty="0">
                <a:solidFill>
                  <a:srgbClr val="00AFEF"/>
                </a:solidFill>
              </a:rPr>
              <a:t> </a:t>
            </a:r>
            <a:r>
              <a:rPr spc="-10" dirty="0">
                <a:solidFill>
                  <a:srgbClr val="00AFEF"/>
                </a:solidFill>
              </a:rPr>
              <a:t>javafx.scene.shape.Circle; </a:t>
            </a:r>
            <a:r>
              <a:rPr spc="-300" dirty="0">
                <a:solidFill>
                  <a:srgbClr val="00AFEF"/>
                </a:solidFill>
              </a:rPr>
              <a:t> </a:t>
            </a:r>
            <a:r>
              <a:rPr dirty="0">
                <a:solidFill>
                  <a:srgbClr val="00AFEF"/>
                </a:solidFill>
              </a:rPr>
              <a:t>import</a:t>
            </a:r>
            <a:r>
              <a:rPr spc="-40" dirty="0">
                <a:solidFill>
                  <a:srgbClr val="00AFEF"/>
                </a:solidFill>
              </a:rPr>
              <a:t> </a:t>
            </a:r>
            <a:r>
              <a:rPr spc="-5" dirty="0">
                <a:solidFill>
                  <a:srgbClr val="00AFEF"/>
                </a:solidFill>
              </a:rPr>
              <a:t>javafx.scene.paint.Color;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63895" y="1603628"/>
            <a:ext cx="6296025" cy="5147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public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class</a:t>
            </a:r>
            <a:r>
              <a:rPr sz="1400" spc="-5" dirty="0">
                <a:latin typeface="Calibri"/>
                <a:cs typeface="Calibri"/>
              </a:rPr>
              <a:t> ShowCircle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extends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Application</a:t>
            </a:r>
            <a:r>
              <a:rPr sz="1400" dirty="0">
                <a:latin typeface="Calibri"/>
                <a:cs typeface="Calibri"/>
              </a:rPr>
              <a:t> {</a:t>
            </a:r>
            <a:endParaRPr sz="1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@Override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//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Override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start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method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Application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class</a:t>
            </a:r>
            <a:endParaRPr sz="1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public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void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start(Stage primaryStage)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841500" marR="167830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// </a:t>
            </a:r>
            <a:r>
              <a:rPr sz="1400" spc="-10" dirty="0">
                <a:latin typeface="Calibri"/>
                <a:cs typeface="Calibri"/>
              </a:rPr>
              <a:t>Create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10" dirty="0">
                <a:latin typeface="Calibri"/>
                <a:cs typeface="Calibri"/>
              </a:rPr>
              <a:t>circle </a:t>
            </a:r>
            <a:r>
              <a:rPr sz="1400" spc="-5" dirty="0">
                <a:latin typeface="Calibri"/>
                <a:cs typeface="Calibri"/>
              </a:rPr>
              <a:t>and set </a:t>
            </a:r>
            <a:r>
              <a:rPr sz="1400" dirty="0">
                <a:latin typeface="Calibri"/>
                <a:cs typeface="Calibri"/>
              </a:rPr>
              <a:t>its </a:t>
            </a:r>
            <a:r>
              <a:rPr sz="1400" spc="-5" dirty="0">
                <a:latin typeface="Calibri"/>
                <a:cs typeface="Calibri"/>
              </a:rPr>
              <a:t>properties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EF"/>
                </a:solidFill>
                <a:latin typeface="Calibri"/>
                <a:cs typeface="Calibri"/>
              </a:rPr>
              <a:t>Circle</a:t>
            </a: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EF"/>
                </a:solidFill>
                <a:latin typeface="Calibri"/>
                <a:cs typeface="Calibri"/>
              </a:rPr>
              <a:t>circle</a:t>
            </a:r>
            <a:r>
              <a:rPr sz="14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= </a:t>
            </a:r>
            <a:r>
              <a:rPr sz="1400" spc="-10" dirty="0">
                <a:solidFill>
                  <a:srgbClr val="00AFEF"/>
                </a:solidFill>
                <a:latin typeface="Calibri"/>
                <a:cs typeface="Calibri"/>
              </a:rPr>
              <a:t>new</a:t>
            </a: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EF"/>
                </a:solidFill>
                <a:latin typeface="Calibri"/>
                <a:cs typeface="Calibri"/>
              </a:rPr>
              <a:t>Circle(); </a:t>
            </a:r>
            <a:r>
              <a:rPr sz="1400" spc="-5" dirty="0">
                <a:solidFill>
                  <a:srgbClr val="00AFEF"/>
                </a:solidFill>
                <a:latin typeface="Calibri"/>
                <a:cs typeface="Calibri"/>
              </a:rPr>
              <a:t> circle.setCenterX(100); </a:t>
            </a: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AFEF"/>
                </a:solidFill>
                <a:latin typeface="Calibri"/>
                <a:cs typeface="Calibri"/>
              </a:rPr>
              <a:t>circle.setCenterY(100); </a:t>
            </a: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circle.setRadius(50);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circle.setStroke(Color.BLACK); </a:t>
            </a:r>
            <a:r>
              <a:rPr sz="1400" spc="-5" dirty="0">
                <a:latin typeface="Calibri"/>
                <a:cs typeface="Calibri"/>
              </a:rPr>
              <a:t> circle.setFill(null);</a:t>
            </a:r>
            <a:endParaRPr sz="1400">
              <a:latin typeface="Calibri"/>
              <a:cs typeface="Calibri"/>
            </a:endParaRPr>
          </a:p>
          <a:p>
            <a:pPr marL="1841500" marR="201168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// </a:t>
            </a:r>
            <a:r>
              <a:rPr sz="1400" spc="-10" dirty="0">
                <a:latin typeface="Calibri"/>
                <a:cs typeface="Calibri"/>
              </a:rPr>
              <a:t>Create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pane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hold the circle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EF"/>
                </a:solidFill>
                <a:latin typeface="Calibri"/>
                <a:cs typeface="Calibri"/>
              </a:rPr>
              <a:t>Pane</a:t>
            </a:r>
            <a:r>
              <a:rPr sz="1400" spc="-5" dirty="0">
                <a:solidFill>
                  <a:srgbClr val="00AFEF"/>
                </a:solidFill>
                <a:latin typeface="Calibri"/>
                <a:cs typeface="Calibri"/>
              </a:rPr>
              <a:t> pane</a:t>
            </a:r>
            <a:r>
              <a:rPr sz="1400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=</a:t>
            </a:r>
            <a:r>
              <a:rPr sz="1400" spc="-10" dirty="0">
                <a:solidFill>
                  <a:srgbClr val="00AFEF"/>
                </a:solidFill>
                <a:latin typeface="Calibri"/>
                <a:cs typeface="Calibri"/>
              </a:rPr>
              <a:t> new</a:t>
            </a:r>
            <a:r>
              <a:rPr sz="14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EF"/>
                </a:solidFill>
                <a:latin typeface="Calibri"/>
                <a:cs typeface="Calibri"/>
              </a:rPr>
              <a:t>Pane(); </a:t>
            </a:r>
            <a:r>
              <a:rPr sz="1400" spc="-5" dirty="0">
                <a:solidFill>
                  <a:srgbClr val="00AFEF"/>
                </a:solidFill>
                <a:latin typeface="Calibri"/>
                <a:cs typeface="Calibri"/>
              </a:rPr>
              <a:t> pane.getChildren().add(circle);</a:t>
            </a:r>
            <a:endParaRPr sz="1400">
              <a:latin typeface="Calibri"/>
              <a:cs typeface="Calibri"/>
            </a:endParaRPr>
          </a:p>
          <a:p>
            <a:pPr marL="1841500" marR="139255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//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Create</a:t>
            </a:r>
            <a:r>
              <a:rPr sz="1400" dirty="0">
                <a:latin typeface="Calibri"/>
                <a:cs typeface="Calibri"/>
              </a:rPr>
              <a:t> 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scene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" dirty="0">
                <a:latin typeface="Calibri"/>
                <a:cs typeface="Calibri"/>
              </a:rPr>
              <a:t> place</a:t>
            </a:r>
            <a:r>
              <a:rPr sz="1400" dirty="0">
                <a:latin typeface="Calibri"/>
                <a:cs typeface="Calibri"/>
              </a:rPr>
              <a:t> it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stage </a:t>
            </a:r>
            <a:r>
              <a:rPr sz="1400" spc="-5" dirty="0">
                <a:latin typeface="Calibri"/>
                <a:cs typeface="Calibri"/>
              </a:rPr>
              <a:t> Scene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scene</a:t>
            </a:r>
            <a:r>
              <a:rPr sz="1400" dirty="0">
                <a:latin typeface="Calibri"/>
                <a:cs typeface="Calibri"/>
              </a:rPr>
              <a:t> =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new</a:t>
            </a:r>
            <a:r>
              <a:rPr sz="1400" spc="-5" dirty="0">
                <a:latin typeface="Calibri"/>
                <a:cs typeface="Calibri"/>
              </a:rPr>
              <a:t> Scene(pane,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200, 200);</a:t>
            </a:r>
            <a:endParaRPr sz="1400">
              <a:latin typeface="Calibri"/>
              <a:cs typeface="Calibri"/>
            </a:endParaRPr>
          </a:p>
          <a:p>
            <a:pPr marL="1841500" marR="508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primaryStage.setTitle("ShowCircle");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// Set 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stage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title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primaryStage.setScene(scene);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// Place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scene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stage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primaryStage.show();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//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Display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stage</a:t>
            </a:r>
            <a:endParaRPr sz="1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/**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*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main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method</a:t>
            </a:r>
            <a:r>
              <a:rPr sz="1400" dirty="0">
                <a:latin typeface="Calibri"/>
                <a:cs typeface="Calibri"/>
              </a:rPr>
              <a:t> 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only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needed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IDE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5" dirty="0">
                <a:latin typeface="Calibri"/>
                <a:cs typeface="Calibri"/>
              </a:rPr>
              <a:t> limited</a:t>
            </a:r>
            <a:endParaRPr sz="1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*</a:t>
            </a:r>
            <a:r>
              <a:rPr sz="1400" spc="-10" dirty="0">
                <a:latin typeface="Calibri"/>
                <a:cs typeface="Calibri"/>
              </a:rPr>
              <a:t> JavaFX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support.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needed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running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command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line.</a:t>
            </a:r>
            <a:endParaRPr sz="1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*/</a:t>
            </a:r>
            <a:endParaRPr sz="1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public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static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void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main(String[]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args)</a:t>
            </a:r>
            <a:r>
              <a:rPr sz="1400" dirty="0">
                <a:latin typeface="Calibri"/>
                <a:cs typeface="Calibri"/>
              </a:rPr>
              <a:t> {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launch(args);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CS3391 OOP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106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libri Light"/>
                <a:cs typeface="Calibri Light"/>
              </a:rPr>
              <a:t>GUI</a:t>
            </a:r>
            <a:r>
              <a:rPr sz="4400" spc="-60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Examples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199" y="1712998"/>
            <a:ext cx="3931941" cy="21625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0259" y="4111762"/>
            <a:ext cx="1719635" cy="259536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59651" y="205706"/>
            <a:ext cx="4549100" cy="284534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54979" y="3293424"/>
            <a:ext cx="6055835" cy="34137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CS3391 OOP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911427"/>
            <a:ext cx="8686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libri Light"/>
                <a:cs typeface="Calibri Light"/>
              </a:rPr>
              <a:t>GUI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66062"/>
            <a:ext cx="7560945" cy="4106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ts val="3115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10" dirty="0">
                <a:latin typeface="Calibri"/>
                <a:cs typeface="Calibri"/>
              </a:rPr>
              <a:t>Graphical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Interface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(GUI)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ts val="263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5" dirty="0">
                <a:latin typeface="Calibri"/>
                <a:cs typeface="Calibri"/>
              </a:rPr>
              <a:t>provides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user-friendly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human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interaction</a:t>
            </a:r>
            <a:endParaRPr sz="2200">
              <a:latin typeface="Calibri"/>
              <a:cs typeface="Calibri"/>
            </a:endParaRPr>
          </a:p>
          <a:p>
            <a:pPr marL="241300" indent="-229235">
              <a:lnSpc>
                <a:spcPts val="3115"/>
              </a:lnSpc>
              <a:spcBef>
                <a:spcPts val="35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Building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Java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GUIs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require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multiple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frameworks: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ts val="262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20" dirty="0">
                <a:latin typeface="Calibri"/>
                <a:cs typeface="Calibri"/>
              </a:rPr>
              <a:t>JavaFX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(part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JSE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8, 2014)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ts val="262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old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framework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would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use: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35" dirty="0">
                <a:latin typeface="Calibri"/>
                <a:cs typeface="Calibri"/>
              </a:rPr>
              <a:t>Java’s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GUI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component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Libraries</a:t>
            </a:r>
            <a:endParaRPr sz="19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1612900" algn="l"/>
                <a:tab pos="1613535" algn="l"/>
              </a:tabLst>
            </a:pPr>
            <a:r>
              <a:rPr sz="1700" b="1" spc="-10" dirty="0">
                <a:latin typeface="Calibri"/>
                <a:cs typeface="Calibri"/>
              </a:rPr>
              <a:t>javax.swing.*</a:t>
            </a:r>
            <a:endParaRPr sz="17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35" dirty="0">
                <a:latin typeface="Calibri"/>
                <a:cs typeface="Calibri"/>
              </a:rPr>
              <a:t>Java’s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Event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Programming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Libraries</a:t>
            </a:r>
            <a:endParaRPr sz="19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1612900" algn="l"/>
                <a:tab pos="1613535" algn="l"/>
              </a:tabLst>
            </a:pPr>
            <a:r>
              <a:rPr sz="1700" b="1" spc="-10" dirty="0">
                <a:latin typeface="Calibri"/>
                <a:cs typeface="Calibri"/>
              </a:rPr>
              <a:t>java.awt.event.*</a:t>
            </a:r>
            <a:endParaRPr sz="17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612900" algn="l"/>
                <a:tab pos="1613535" algn="l"/>
              </a:tabLst>
            </a:pPr>
            <a:r>
              <a:rPr sz="1700" b="1" spc="-10" dirty="0">
                <a:latin typeface="Calibri"/>
                <a:cs typeface="Calibri"/>
              </a:rPr>
              <a:t>Javax.swing.event.*</a:t>
            </a:r>
            <a:endParaRPr sz="17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35" dirty="0">
                <a:latin typeface="Calibri"/>
                <a:cs typeface="Calibri"/>
              </a:rPr>
              <a:t>Java’s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Graphics </a:t>
            </a:r>
            <a:r>
              <a:rPr sz="1900" spc="-15" dirty="0">
                <a:latin typeface="Calibri"/>
                <a:cs typeface="Calibri"/>
              </a:rPr>
              <a:t>Programming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Libraries</a:t>
            </a:r>
            <a:endParaRPr sz="19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1612900" algn="l"/>
                <a:tab pos="1613535" algn="l"/>
              </a:tabLst>
            </a:pPr>
            <a:r>
              <a:rPr sz="1700" b="1" spc="-10" dirty="0">
                <a:latin typeface="Calibri"/>
                <a:cs typeface="Calibri"/>
              </a:rPr>
              <a:t>java.awt.*</a:t>
            </a:r>
            <a:endParaRPr sz="17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612900" algn="l"/>
                <a:tab pos="1613535" algn="l"/>
              </a:tabLst>
            </a:pPr>
            <a:r>
              <a:rPr sz="1700" b="1" spc="-10" dirty="0">
                <a:latin typeface="Calibri"/>
                <a:cs typeface="Calibri"/>
              </a:rPr>
              <a:t>java.awt.geom.*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CS3391 OOP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911427"/>
            <a:ext cx="56743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latin typeface="Calibri Light"/>
                <a:cs typeface="Calibri Light"/>
              </a:rPr>
              <a:t>JavaFX</a:t>
            </a:r>
            <a:r>
              <a:rPr sz="4400" spc="-15" dirty="0">
                <a:latin typeface="Calibri Light"/>
                <a:cs typeface="Calibri Light"/>
              </a:rPr>
              <a:t> vs</a:t>
            </a:r>
            <a:r>
              <a:rPr sz="4400" spc="-10" dirty="0">
                <a:latin typeface="Calibri Light"/>
                <a:cs typeface="Calibri Light"/>
              </a:rPr>
              <a:t> </a:t>
            </a:r>
            <a:r>
              <a:rPr sz="4400" spc="-5" dirty="0">
                <a:latin typeface="Calibri Light"/>
                <a:cs typeface="Calibri Light"/>
              </a:rPr>
              <a:t>Swing</a:t>
            </a:r>
            <a:r>
              <a:rPr sz="4400" spc="-1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and</a:t>
            </a:r>
            <a:r>
              <a:rPr sz="4400" spc="-40" dirty="0">
                <a:latin typeface="Calibri Light"/>
                <a:cs typeface="Calibri Light"/>
              </a:rPr>
              <a:t> </a:t>
            </a:r>
            <a:r>
              <a:rPr sz="4400" spc="-55" dirty="0">
                <a:latin typeface="Calibri Light"/>
                <a:cs typeface="Calibri Light"/>
              </a:rPr>
              <a:t>AWT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66062"/>
            <a:ext cx="10177780" cy="43446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407670" indent="-229235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Swing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AWT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5" dirty="0">
                <a:latin typeface="Calibri"/>
                <a:cs typeface="Calibri"/>
              </a:rPr>
              <a:t> replaced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JavaFX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platform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developing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rich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Internet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applications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JDK8.</a:t>
            </a:r>
          </a:p>
          <a:p>
            <a:pPr marL="698500" lvl="1" indent="-229235">
              <a:lnSpc>
                <a:spcPts val="237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When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Java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introduced,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GUI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bundled</a:t>
            </a:r>
            <a:r>
              <a:rPr sz="2200" spc="-5" dirty="0">
                <a:latin typeface="Calibri"/>
                <a:cs typeface="Calibri"/>
              </a:rPr>
              <a:t> 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library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known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5" dirty="0">
                <a:latin typeface="Calibri"/>
                <a:cs typeface="Calibri"/>
              </a:rPr>
              <a:t>the</a:t>
            </a:r>
            <a:endParaRPr sz="2200" dirty="0">
              <a:latin typeface="Calibri"/>
              <a:cs typeface="Calibri"/>
            </a:endParaRPr>
          </a:p>
          <a:p>
            <a:pPr marL="698500">
              <a:lnSpc>
                <a:spcPts val="2375"/>
              </a:lnSpc>
            </a:pPr>
            <a:r>
              <a:rPr sz="2200" spc="-15" dirty="0">
                <a:latin typeface="Calibri"/>
                <a:cs typeface="Calibri"/>
              </a:rPr>
              <a:t>Abstract </a:t>
            </a:r>
            <a:r>
              <a:rPr sz="2200" spc="-10" dirty="0">
                <a:latin typeface="Calibri"/>
                <a:cs typeface="Calibri"/>
              </a:rPr>
              <a:t>Windows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Toolkit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(AWT).</a:t>
            </a:r>
            <a:endParaRPr sz="2200" dirty="0">
              <a:latin typeface="Calibri"/>
              <a:cs typeface="Calibri"/>
            </a:endParaRPr>
          </a:p>
          <a:p>
            <a:pPr marL="1155700" marR="1016000" lvl="2" indent="-228600">
              <a:lnSpc>
                <a:spcPts val="1820"/>
              </a:lnSpc>
              <a:spcBef>
                <a:spcPts val="49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30" dirty="0">
                <a:latin typeface="Calibri"/>
                <a:cs typeface="Calibri"/>
              </a:rPr>
              <a:t>AWT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fine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for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developing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simple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graphical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user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interfaces,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but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not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for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developing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comprehensive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GUI </a:t>
            </a:r>
            <a:r>
              <a:rPr sz="1900" spc="-10" dirty="0">
                <a:latin typeface="Calibri"/>
                <a:cs typeface="Calibri"/>
              </a:rPr>
              <a:t>projects.</a:t>
            </a:r>
            <a:endParaRPr sz="1900" dirty="0">
              <a:latin typeface="Calibri"/>
              <a:cs typeface="Calibri"/>
            </a:endParaRPr>
          </a:p>
          <a:p>
            <a:pPr marL="1155700" lvl="2" indent="-229235">
              <a:lnSpc>
                <a:spcPts val="2260"/>
              </a:lnSpc>
              <a:spcBef>
                <a:spcPts val="6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latin typeface="Calibri"/>
                <a:cs typeface="Calibri"/>
              </a:rPr>
              <a:t>In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addition,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AWT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prone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platform-specific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bugs.</a:t>
            </a:r>
            <a:endParaRPr sz="1900" dirty="0">
              <a:latin typeface="Calibri"/>
              <a:cs typeface="Calibri"/>
            </a:endParaRPr>
          </a:p>
          <a:p>
            <a:pPr marL="698500" lvl="1" indent="-229235">
              <a:lnSpc>
                <a:spcPts val="236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AWT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user-interface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components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were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replaced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more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robust,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versatile,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endParaRPr sz="2200" dirty="0">
              <a:latin typeface="Calibri"/>
              <a:cs typeface="Calibri"/>
            </a:endParaRPr>
          </a:p>
          <a:p>
            <a:pPr marL="698500">
              <a:lnSpc>
                <a:spcPts val="2375"/>
              </a:lnSpc>
            </a:pPr>
            <a:r>
              <a:rPr sz="2200" spc="-10" dirty="0">
                <a:latin typeface="Calibri"/>
                <a:cs typeface="Calibri"/>
              </a:rPr>
              <a:t>flexible library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known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10" dirty="0">
                <a:latin typeface="Calibri"/>
                <a:cs typeface="Calibri"/>
              </a:rPr>
              <a:t> Swing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components.</a:t>
            </a:r>
            <a:endParaRPr sz="22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latin typeface="Calibri"/>
                <a:cs typeface="Calibri"/>
              </a:rPr>
              <a:t>Swing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components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are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painted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directly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canvases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using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Java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code.</a:t>
            </a:r>
            <a:endParaRPr sz="1900" dirty="0">
              <a:latin typeface="Calibri"/>
              <a:cs typeface="Calibri"/>
            </a:endParaRPr>
          </a:p>
          <a:p>
            <a:pPr marL="1155700" marR="754380" lvl="2" indent="-228600">
              <a:lnSpc>
                <a:spcPct val="80000"/>
              </a:lnSpc>
              <a:spcBef>
                <a:spcPts val="50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latin typeface="Calibri"/>
                <a:cs typeface="Calibri"/>
              </a:rPr>
              <a:t>Swing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components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depend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less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target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platform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use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less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of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native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GUI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resource.</a:t>
            </a:r>
            <a:endParaRPr sz="1900" dirty="0">
              <a:latin typeface="Calibri"/>
              <a:cs typeface="Calibri"/>
            </a:endParaRPr>
          </a:p>
          <a:p>
            <a:pPr marL="241300" marR="386715" indent="-229235">
              <a:lnSpc>
                <a:spcPct val="80000"/>
              </a:lnSpc>
              <a:spcBef>
                <a:spcPts val="969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b="1" spc="-5" dirty="0">
                <a:latin typeface="Calibri"/>
                <a:cs typeface="Calibri"/>
              </a:rPr>
              <a:t>With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the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release</a:t>
            </a:r>
            <a:r>
              <a:rPr sz="2600" b="1" dirty="0">
                <a:latin typeface="Calibri"/>
                <a:cs typeface="Calibri"/>
              </a:rPr>
              <a:t> of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Java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8,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Swing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is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replaced</a:t>
            </a:r>
            <a:r>
              <a:rPr sz="2600" b="1" spc="1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by</a:t>
            </a:r>
            <a:r>
              <a:rPr sz="2600" b="1" spc="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 </a:t>
            </a:r>
            <a:r>
              <a:rPr sz="2600" b="1" spc="-10" dirty="0">
                <a:latin typeface="Calibri"/>
                <a:cs typeface="Calibri"/>
              </a:rPr>
              <a:t>completely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new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GUI </a:t>
            </a:r>
            <a:r>
              <a:rPr sz="2600" b="1" spc="-57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platform: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JavaFX.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CS3391 OOP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911427"/>
            <a:ext cx="79425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libri Light"/>
                <a:cs typeface="Calibri Light"/>
              </a:rPr>
              <a:t>Example:</a:t>
            </a:r>
            <a:r>
              <a:rPr sz="4400" spc="-2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a</a:t>
            </a:r>
            <a:r>
              <a:rPr sz="4400" spc="-5" dirty="0">
                <a:latin typeface="Calibri Light"/>
                <a:cs typeface="Calibri Light"/>
              </a:rPr>
              <a:t> mouse click</a:t>
            </a:r>
            <a:r>
              <a:rPr sz="4400" dirty="0">
                <a:latin typeface="Calibri Light"/>
                <a:cs typeface="Calibri Light"/>
              </a:rPr>
              <a:t> on a</a:t>
            </a:r>
            <a:r>
              <a:rPr sz="4400" spc="-5" dirty="0">
                <a:latin typeface="Calibri Light"/>
                <a:cs typeface="Calibri Light"/>
              </a:rPr>
              <a:t> </a:t>
            </a:r>
            <a:r>
              <a:rPr sz="4400" spc="-15" dirty="0">
                <a:latin typeface="Calibri Light"/>
                <a:cs typeface="Calibri Light"/>
              </a:rPr>
              <a:t>button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75205"/>
            <a:ext cx="7841615" cy="4502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sz="3600" spc="-15" dirty="0">
                <a:latin typeface="Calibri"/>
                <a:cs typeface="Calibri"/>
              </a:rPr>
              <a:t>Operating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30" dirty="0">
                <a:latin typeface="Calibri"/>
                <a:cs typeface="Calibri"/>
              </a:rPr>
              <a:t>System </a:t>
            </a:r>
            <a:r>
              <a:rPr sz="3600" spc="-20" dirty="0">
                <a:latin typeface="Calibri"/>
                <a:cs typeface="Calibri"/>
              </a:rPr>
              <a:t>recognizes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mouse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click</a:t>
            </a:r>
            <a:endParaRPr sz="3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spc="-10" dirty="0">
                <a:latin typeface="Calibri"/>
                <a:cs typeface="Calibri"/>
              </a:rPr>
              <a:t>determines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window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was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inside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spc="-5" dirty="0">
                <a:latin typeface="Calibri"/>
                <a:cs typeface="Calibri"/>
              </a:rPr>
              <a:t>notifies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program</a:t>
            </a:r>
            <a:endParaRPr sz="3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241935" algn="l"/>
              </a:tabLst>
            </a:pPr>
            <a:r>
              <a:rPr sz="3600" spc="-25" dirty="0">
                <a:latin typeface="Calibri"/>
                <a:cs typeface="Calibri"/>
              </a:rPr>
              <a:t>Program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runs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loop</a:t>
            </a:r>
            <a:endParaRPr sz="3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spc="-5" dirty="0">
                <a:latin typeface="Calibri"/>
                <a:cs typeface="Calibri"/>
              </a:rPr>
              <a:t>checks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input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buffer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filled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spc="-5" dirty="0">
                <a:latin typeface="Calibri"/>
                <a:cs typeface="Calibri"/>
              </a:rPr>
              <a:t> OS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spc="-5" dirty="0">
                <a:latin typeface="Calibri"/>
                <a:cs typeface="Calibri"/>
              </a:rPr>
              <a:t>if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5" dirty="0">
                <a:latin typeface="Calibri"/>
                <a:cs typeface="Calibri"/>
              </a:rPr>
              <a:t>finds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mouse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click:</a:t>
            </a:r>
            <a:endParaRPr sz="3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1156335" algn="l"/>
              </a:tabLst>
            </a:pPr>
            <a:r>
              <a:rPr sz="2800" spc="-10" dirty="0">
                <a:latin typeface="Calibri"/>
                <a:cs typeface="Calibri"/>
              </a:rPr>
              <a:t>determines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component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program</a:t>
            </a:r>
            <a:endParaRPr sz="2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1156335" algn="l"/>
              </a:tabLst>
            </a:pP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click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relevant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component</a:t>
            </a:r>
            <a:endParaRPr sz="28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1613535" algn="l"/>
              </a:tabLst>
            </a:pPr>
            <a:r>
              <a:rPr sz="2400" spc="-5" dirty="0">
                <a:latin typeface="Calibri"/>
                <a:cs typeface="Calibri"/>
              </a:rPr>
              <a:t>respond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appropriately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according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handler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CS3391 OOP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911427"/>
            <a:ext cx="4449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libri Light"/>
                <a:cs typeface="Calibri Light"/>
              </a:rPr>
              <a:t>How </a:t>
            </a:r>
            <a:r>
              <a:rPr sz="4400" dirty="0">
                <a:latin typeface="Calibri Light"/>
                <a:cs typeface="Calibri Light"/>
              </a:rPr>
              <a:t>do</a:t>
            </a:r>
            <a:r>
              <a:rPr sz="4400" spc="-15" dirty="0">
                <a:latin typeface="Calibri Light"/>
                <a:cs typeface="Calibri Light"/>
              </a:rPr>
              <a:t> </a:t>
            </a:r>
            <a:r>
              <a:rPr sz="4400" spc="-5" dirty="0">
                <a:latin typeface="Calibri Light"/>
                <a:cs typeface="Calibri Light"/>
              </a:rPr>
              <a:t>GUIs</a:t>
            </a:r>
            <a:r>
              <a:rPr sz="4400" spc="-30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work?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4946" y="3642740"/>
            <a:ext cx="4978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loop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respond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events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0124" y="2525648"/>
            <a:ext cx="2561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Construct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GUI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Components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0124" y="3730244"/>
            <a:ext cx="1094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Render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GUI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0124" y="4846777"/>
            <a:ext cx="2296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Check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see if</a:t>
            </a:r>
            <a:r>
              <a:rPr sz="1800" spc="-15" dirty="0">
                <a:latin typeface="Calibri"/>
                <a:cs typeface="Calibri"/>
              </a:rPr>
              <a:t> any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2621" y="5957417"/>
            <a:ext cx="2077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Respond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64435" y="1857755"/>
            <a:ext cx="723900" cy="524510"/>
            <a:chOff x="1964435" y="1857755"/>
            <a:chExt cx="723900" cy="524510"/>
          </a:xfrm>
        </p:grpSpPr>
        <p:sp>
          <p:nvSpPr>
            <p:cNvPr id="9" name="object 9"/>
            <p:cNvSpPr/>
            <p:nvPr/>
          </p:nvSpPr>
          <p:spPr>
            <a:xfrm>
              <a:off x="1970531" y="1863851"/>
              <a:ext cx="711835" cy="512445"/>
            </a:xfrm>
            <a:custGeom>
              <a:avLst/>
              <a:gdLst/>
              <a:ahLst/>
              <a:cxnLst/>
              <a:rect l="l" t="t" r="r" b="b"/>
              <a:pathLst>
                <a:path w="711835" h="512444">
                  <a:moveTo>
                    <a:pt x="533781" y="0"/>
                  </a:moveTo>
                  <a:lnTo>
                    <a:pt x="177926" y="0"/>
                  </a:lnTo>
                  <a:lnTo>
                    <a:pt x="177926" y="256032"/>
                  </a:lnTo>
                  <a:lnTo>
                    <a:pt x="0" y="256032"/>
                  </a:lnTo>
                  <a:lnTo>
                    <a:pt x="355854" y="512063"/>
                  </a:lnTo>
                  <a:lnTo>
                    <a:pt x="711707" y="256032"/>
                  </a:lnTo>
                  <a:lnTo>
                    <a:pt x="533781" y="256032"/>
                  </a:lnTo>
                  <a:lnTo>
                    <a:pt x="53378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70531" y="1863851"/>
              <a:ext cx="711835" cy="512445"/>
            </a:xfrm>
            <a:custGeom>
              <a:avLst/>
              <a:gdLst/>
              <a:ahLst/>
              <a:cxnLst/>
              <a:rect l="l" t="t" r="r" b="b"/>
              <a:pathLst>
                <a:path w="711835" h="512444">
                  <a:moveTo>
                    <a:pt x="0" y="256032"/>
                  </a:moveTo>
                  <a:lnTo>
                    <a:pt x="177926" y="256032"/>
                  </a:lnTo>
                  <a:lnTo>
                    <a:pt x="177926" y="0"/>
                  </a:lnTo>
                  <a:lnTo>
                    <a:pt x="533781" y="0"/>
                  </a:lnTo>
                  <a:lnTo>
                    <a:pt x="533781" y="256032"/>
                  </a:lnTo>
                  <a:lnTo>
                    <a:pt x="711707" y="256032"/>
                  </a:lnTo>
                  <a:lnTo>
                    <a:pt x="355854" y="512063"/>
                  </a:lnTo>
                  <a:lnTo>
                    <a:pt x="0" y="25603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964435" y="3019044"/>
            <a:ext cx="723900" cy="525780"/>
            <a:chOff x="1964435" y="3019044"/>
            <a:chExt cx="723900" cy="525780"/>
          </a:xfrm>
        </p:grpSpPr>
        <p:sp>
          <p:nvSpPr>
            <p:cNvPr id="12" name="object 12"/>
            <p:cNvSpPr/>
            <p:nvPr/>
          </p:nvSpPr>
          <p:spPr>
            <a:xfrm>
              <a:off x="1970531" y="3025140"/>
              <a:ext cx="711835" cy="513715"/>
            </a:xfrm>
            <a:custGeom>
              <a:avLst/>
              <a:gdLst/>
              <a:ahLst/>
              <a:cxnLst/>
              <a:rect l="l" t="t" r="r" b="b"/>
              <a:pathLst>
                <a:path w="711835" h="513714">
                  <a:moveTo>
                    <a:pt x="533781" y="0"/>
                  </a:moveTo>
                  <a:lnTo>
                    <a:pt x="177926" y="0"/>
                  </a:lnTo>
                  <a:lnTo>
                    <a:pt x="177926" y="256794"/>
                  </a:lnTo>
                  <a:lnTo>
                    <a:pt x="0" y="256794"/>
                  </a:lnTo>
                  <a:lnTo>
                    <a:pt x="355854" y="513588"/>
                  </a:lnTo>
                  <a:lnTo>
                    <a:pt x="711707" y="256794"/>
                  </a:lnTo>
                  <a:lnTo>
                    <a:pt x="533781" y="256794"/>
                  </a:lnTo>
                  <a:lnTo>
                    <a:pt x="53378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70531" y="3025140"/>
              <a:ext cx="711835" cy="513715"/>
            </a:xfrm>
            <a:custGeom>
              <a:avLst/>
              <a:gdLst/>
              <a:ahLst/>
              <a:cxnLst/>
              <a:rect l="l" t="t" r="r" b="b"/>
              <a:pathLst>
                <a:path w="711835" h="513714">
                  <a:moveTo>
                    <a:pt x="0" y="256794"/>
                  </a:moveTo>
                  <a:lnTo>
                    <a:pt x="177926" y="256794"/>
                  </a:lnTo>
                  <a:lnTo>
                    <a:pt x="177926" y="0"/>
                  </a:lnTo>
                  <a:lnTo>
                    <a:pt x="533781" y="0"/>
                  </a:lnTo>
                  <a:lnTo>
                    <a:pt x="533781" y="256794"/>
                  </a:lnTo>
                  <a:lnTo>
                    <a:pt x="711707" y="256794"/>
                  </a:lnTo>
                  <a:lnTo>
                    <a:pt x="355854" y="513588"/>
                  </a:lnTo>
                  <a:lnTo>
                    <a:pt x="0" y="25679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964435" y="4218432"/>
            <a:ext cx="723900" cy="524510"/>
            <a:chOff x="1964435" y="4218432"/>
            <a:chExt cx="723900" cy="524510"/>
          </a:xfrm>
        </p:grpSpPr>
        <p:sp>
          <p:nvSpPr>
            <p:cNvPr id="15" name="object 15"/>
            <p:cNvSpPr/>
            <p:nvPr/>
          </p:nvSpPr>
          <p:spPr>
            <a:xfrm>
              <a:off x="1970531" y="4224528"/>
              <a:ext cx="711835" cy="512445"/>
            </a:xfrm>
            <a:custGeom>
              <a:avLst/>
              <a:gdLst/>
              <a:ahLst/>
              <a:cxnLst/>
              <a:rect l="l" t="t" r="r" b="b"/>
              <a:pathLst>
                <a:path w="711835" h="512445">
                  <a:moveTo>
                    <a:pt x="533781" y="0"/>
                  </a:moveTo>
                  <a:lnTo>
                    <a:pt x="177926" y="0"/>
                  </a:lnTo>
                  <a:lnTo>
                    <a:pt x="177926" y="256032"/>
                  </a:lnTo>
                  <a:lnTo>
                    <a:pt x="0" y="256032"/>
                  </a:lnTo>
                  <a:lnTo>
                    <a:pt x="355854" y="512064"/>
                  </a:lnTo>
                  <a:lnTo>
                    <a:pt x="711707" y="256032"/>
                  </a:lnTo>
                  <a:lnTo>
                    <a:pt x="533781" y="256032"/>
                  </a:lnTo>
                  <a:lnTo>
                    <a:pt x="53378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70531" y="4224528"/>
              <a:ext cx="711835" cy="512445"/>
            </a:xfrm>
            <a:custGeom>
              <a:avLst/>
              <a:gdLst/>
              <a:ahLst/>
              <a:cxnLst/>
              <a:rect l="l" t="t" r="r" b="b"/>
              <a:pathLst>
                <a:path w="711835" h="512445">
                  <a:moveTo>
                    <a:pt x="0" y="256032"/>
                  </a:moveTo>
                  <a:lnTo>
                    <a:pt x="177926" y="256032"/>
                  </a:lnTo>
                  <a:lnTo>
                    <a:pt x="177926" y="0"/>
                  </a:lnTo>
                  <a:lnTo>
                    <a:pt x="533781" y="0"/>
                  </a:lnTo>
                  <a:lnTo>
                    <a:pt x="533781" y="256032"/>
                  </a:lnTo>
                  <a:lnTo>
                    <a:pt x="711707" y="256032"/>
                  </a:lnTo>
                  <a:lnTo>
                    <a:pt x="355854" y="512064"/>
                  </a:lnTo>
                  <a:lnTo>
                    <a:pt x="0" y="25603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964435" y="5401055"/>
            <a:ext cx="723900" cy="525780"/>
            <a:chOff x="1964435" y="5401055"/>
            <a:chExt cx="723900" cy="525780"/>
          </a:xfrm>
        </p:grpSpPr>
        <p:sp>
          <p:nvSpPr>
            <p:cNvPr id="18" name="object 18"/>
            <p:cNvSpPr/>
            <p:nvPr/>
          </p:nvSpPr>
          <p:spPr>
            <a:xfrm>
              <a:off x="1970531" y="5407151"/>
              <a:ext cx="711835" cy="513715"/>
            </a:xfrm>
            <a:custGeom>
              <a:avLst/>
              <a:gdLst/>
              <a:ahLst/>
              <a:cxnLst/>
              <a:rect l="l" t="t" r="r" b="b"/>
              <a:pathLst>
                <a:path w="711835" h="513714">
                  <a:moveTo>
                    <a:pt x="533781" y="0"/>
                  </a:moveTo>
                  <a:lnTo>
                    <a:pt x="177926" y="0"/>
                  </a:lnTo>
                  <a:lnTo>
                    <a:pt x="177926" y="256794"/>
                  </a:lnTo>
                  <a:lnTo>
                    <a:pt x="0" y="256794"/>
                  </a:lnTo>
                  <a:lnTo>
                    <a:pt x="355854" y="513588"/>
                  </a:lnTo>
                  <a:lnTo>
                    <a:pt x="711707" y="256794"/>
                  </a:lnTo>
                  <a:lnTo>
                    <a:pt x="533781" y="256794"/>
                  </a:lnTo>
                  <a:lnTo>
                    <a:pt x="53378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70531" y="5407151"/>
              <a:ext cx="711835" cy="513715"/>
            </a:xfrm>
            <a:custGeom>
              <a:avLst/>
              <a:gdLst/>
              <a:ahLst/>
              <a:cxnLst/>
              <a:rect l="l" t="t" r="r" b="b"/>
              <a:pathLst>
                <a:path w="711835" h="513714">
                  <a:moveTo>
                    <a:pt x="0" y="256794"/>
                  </a:moveTo>
                  <a:lnTo>
                    <a:pt x="177926" y="256794"/>
                  </a:lnTo>
                  <a:lnTo>
                    <a:pt x="177926" y="0"/>
                  </a:lnTo>
                  <a:lnTo>
                    <a:pt x="533781" y="0"/>
                  </a:lnTo>
                  <a:lnTo>
                    <a:pt x="533781" y="256794"/>
                  </a:lnTo>
                  <a:lnTo>
                    <a:pt x="711707" y="256794"/>
                  </a:lnTo>
                  <a:lnTo>
                    <a:pt x="355854" y="513588"/>
                  </a:lnTo>
                  <a:lnTo>
                    <a:pt x="0" y="25679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637788" y="3567048"/>
            <a:ext cx="1621790" cy="2750185"/>
            <a:chOff x="3637788" y="3567048"/>
            <a:chExt cx="1621790" cy="2750185"/>
          </a:xfrm>
        </p:grpSpPr>
        <p:sp>
          <p:nvSpPr>
            <p:cNvPr id="21" name="object 21"/>
            <p:cNvSpPr/>
            <p:nvPr/>
          </p:nvSpPr>
          <p:spPr>
            <a:xfrm>
              <a:off x="3643884" y="3573144"/>
              <a:ext cx="1609725" cy="1653539"/>
            </a:xfrm>
            <a:custGeom>
              <a:avLst/>
              <a:gdLst/>
              <a:ahLst/>
              <a:cxnLst/>
              <a:rect l="l" t="t" r="r" b="b"/>
              <a:pathLst>
                <a:path w="1609725" h="1653539">
                  <a:moveTo>
                    <a:pt x="402336" y="0"/>
                  </a:moveTo>
                  <a:lnTo>
                    <a:pt x="0" y="367918"/>
                  </a:lnTo>
                  <a:lnTo>
                    <a:pt x="402336" y="804671"/>
                  </a:lnTo>
                  <a:lnTo>
                    <a:pt x="402336" y="603503"/>
                  </a:lnTo>
                  <a:lnTo>
                    <a:pt x="459474" y="614194"/>
                  </a:lnTo>
                  <a:lnTo>
                    <a:pt x="515641" y="626206"/>
                  </a:lnTo>
                  <a:lnTo>
                    <a:pt x="570802" y="639512"/>
                  </a:lnTo>
                  <a:lnTo>
                    <a:pt x="624925" y="654082"/>
                  </a:lnTo>
                  <a:lnTo>
                    <a:pt x="677975" y="669886"/>
                  </a:lnTo>
                  <a:lnTo>
                    <a:pt x="729920" y="686897"/>
                  </a:lnTo>
                  <a:lnTo>
                    <a:pt x="780725" y="705084"/>
                  </a:lnTo>
                  <a:lnTo>
                    <a:pt x="830359" y="724419"/>
                  </a:lnTo>
                  <a:lnTo>
                    <a:pt x="878786" y="744872"/>
                  </a:lnTo>
                  <a:lnTo>
                    <a:pt x="925973" y="766415"/>
                  </a:lnTo>
                  <a:lnTo>
                    <a:pt x="971888" y="789018"/>
                  </a:lnTo>
                  <a:lnTo>
                    <a:pt x="1016497" y="812651"/>
                  </a:lnTo>
                  <a:lnTo>
                    <a:pt x="1059766" y="837287"/>
                  </a:lnTo>
                  <a:lnTo>
                    <a:pt x="1101661" y="862896"/>
                  </a:lnTo>
                  <a:lnTo>
                    <a:pt x="1142150" y="889448"/>
                  </a:lnTo>
                  <a:lnTo>
                    <a:pt x="1181199" y="916915"/>
                  </a:lnTo>
                  <a:lnTo>
                    <a:pt x="1218774" y="945268"/>
                  </a:lnTo>
                  <a:lnTo>
                    <a:pt x="1254843" y="974477"/>
                  </a:lnTo>
                  <a:lnTo>
                    <a:pt x="1289371" y="1004513"/>
                  </a:lnTo>
                  <a:lnTo>
                    <a:pt x="1322325" y="1035347"/>
                  </a:lnTo>
                  <a:lnTo>
                    <a:pt x="1353672" y="1066950"/>
                  </a:lnTo>
                  <a:lnTo>
                    <a:pt x="1383378" y="1099293"/>
                  </a:lnTo>
                  <a:lnTo>
                    <a:pt x="1411410" y="1132346"/>
                  </a:lnTo>
                  <a:lnTo>
                    <a:pt x="1437734" y="1166081"/>
                  </a:lnTo>
                  <a:lnTo>
                    <a:pt x="1462318" y="1200469"/>
                  </a:lnTo>
                  <a:lnTo>
                    <a:pt x="1485127" y="1235480"/>
                  </a:lnTo>
                  <a:lnTo>
                    <a:pt x="1506128" y="1271085"/>
                  </a:lnTo>
                  <a:lnTo>
                    <a:pt x="1525287" y="1307256"/>
                  </a:lnTo>
                  <a:lnTo>
                    <a:pt x="1542572" y="1343962"/>
                  </a:lnTo>
                  <a:lnTo>
                    <a:pt x="1557948" y="1381175"/>
                  </a:lnTo>
                  <a:lnTo>
                    <a:pt x="1571383" y="1418866"/>
                  </a:lnTo>
                  <a:lnTo>
                    <a:pt x="1582843" y="1457006"/>
                  </a:lnTo>
                  <a:lnTo>
                    <a:pt x="1592294" y="1495564"/>
                  </a:lnTo>
                  <a:lnTo>
                    <a:pt x="1599703" y="1534514"/>
                  </a:lnTo>
                  <a:lnTo>
                    <a:pt x="1605037" y="1573824"/>
                  </a:lnTo>
                  <a:lnTo>
                    <a:pt x="1608261" y="1613467"/>
                  </a:lnTo>
                  <a:lnTo>
                    <a:pt x="1609343" y="1653412"/>
                  </a:lnTo>
                  <a:lnTo>
                    <a:pt x="1609343" y="1251077"/>
                  </a:lnTo>
                  <a:lnTo>
                    <a:pt x="1608261" y="1211131"/>
                  </a:lnTo>
                  <a:lnTo>
                    <a:pt x="1605037" y="1171488"/>
                  </a:lnTo>
                  <a:lnTo>
                    <a:pt x="1599703" y="1132178"/>
                  </a:lnTo>
                  <a:lnTo>
                    <a:pt x="1592294" y="1093228"/>
                  </a:lnTo>
                  <a:lnTo>
                    <a:pt x="1582843" y="1054670"/>
                  </a:lnTo>
                  <a:lnTo>
                    <a:pt x="1571383" y="1016530"/>
                  </a:lnTo>
                  <a:lnTo>
                    <a:pt x="1557948" y="978839"/>
                  </a:lnTo>
                  <a:lnTo>
                    <a:pt x="1542572" y="941626"/>
                  </a:lnTo>
                  <a:lnTo>
                    <a:pt x="1525287" y="904920"/>
                  </a:lnTo>
                  <a:lnTo>
                    <a:pt x="1506128" y="868749"/>
                  </a:lnTo>
                  <a:lnTo>
                    <a:pt x="1485127" y="833144"/>
                  </a:lnTo>
                  <a:lnTo>
                    <a:pt x="1462318" y="798133"/>
                  </a:lnTo>
                  <a:lnTo>
                    <a:pt x="1437734" y="763745"/>
                  </a:lnTo>
                  <a:lnTo>
                    <a:pt x="1411410" y="730010"/>
                  </a:lnTo>
                  <a:lnTo>
                    <a:pt x="1383378" y="696957"/>
                  </a:lnTo>
                  <a:lnTo>
                    <a:pt x="1353672" y="664614"/>
                  </a:lnTo>
                  <a:lnTo>
                    <a:pt x="1322325" y="633011"/>
                  </a:lnTo>
                  <a:lnTo>
                    <a:pt x="1289371" y="602177"/>
                  </a:lnTo>
                  <a:lnTo>
                    <a:pt x="1254843" y="572141"/>
                  </a:lnTo>
                  <a:lnTo>
                    <a:pt x="1218774" y="542932"/>
                  </a:lnTo>
                  <a:lnTo>
                    <a:pt x="1181199" y="514579"/>
                  </a:lnTo>
                  <a:lnTo>
                    <a:pt x="1142150" y="487112"/>
                  </a:lnTo>
                  <a:lnTo>
                    <a:pt x="1101661" y="460560"/>
                  </a:lnTo>
                  <a:lnTo>
                    <a:pt x="1059766" y="434951"/>
                  </a:lnTo>
                  <a:lnTo>
                    <a:pt x="1016497" y="410315"/>
                  </a:lnTo>
                  <a:lnTo>
                    <a:pt x="971888" y="386682"/>
                  </a:lnTo>
                  <a:lnTo>
                    <a:pt x="925973" y="364079"/>
                  </a:lnTo>
                  <a:lnTo>
                    <a:pt x="878786" y="342536"/>
                  </a:lnTo>
                  <a:lnTo>
                    <a:pt x="830359" y="322083"/>
                  </a:lnTo>
                  <a:lnTo>
                    <a:pt x="780725" y="302748"/>
                  </a:lnTo>
                  <a:lnTo>
                    <a:pt x="729920" y="284561"/>
                  </a:lnTo>
                  <a:lnTo>
                    <a:pt x="677975" y="267550"/>
                  </a:lnTo>
                  <a:lnTo>
                    <a:pt x="624925" y="251746"/>
                  </a:lnTo>
                  <a:lnTo>
                    <a:pt x="570802" y="237176"/>
                  </a:lnTo>
                  <a:lnTo>
                    <a:pt x="515641" y="223870"/>
                  </a:lnTo>
                  <a:lnTo>
                    <a:pt x="459474" y="211858"/>
                  </a:lnTo>
                  <a:lnTo>
                    <a:pt x="402336" y="201167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43884" y="5025389"/>
              <a:ext cx="1609725" cy="1285875"/>
            </a:xfrm>
            <a:custGeom>
              <a:avLst/>
              <a:gdLst/>
              <a:ahLst/>
              <a:cxnLst/>
              <a:rect l="l" t="t" r="r" b="b"/>
              <a:pathLst>
                <a:path w="1609725" h="1285875">
                  <a:moveTo>
                    <a:pt x="1581403" y="0"/>
                  </a:moveTo>
                  <a:lnTo>
                    <a:pt x="1569979" y="37222"/>
                  </a:lnTo>
                  <a:lnTo>
                    <a:pt x="1556733" y="73919"/>
                  </a:lnTo>
                  <a:lnTo>
                    <a:pt x="1541699" y="110073"/>
                  </a:lnTo>
                  <a:lnTo>
                    <a:pt x="1524914" y="145663"/>
                  </a:lnTo>
                  <a:lnTo>
                    <a:pt x="1506414" y="180669"/>
                  </a:lnTo>
                  <a:lnTo>
                    <a:pt x="1486234" y="215071"/>
                  </a:lnTo>
                  <a:lnTo>
                    <a:pt x="1464411" y="248848"/>
                  </a:lnTo>
                  <a:lnTo>
                    <a:pt x="1440979" y="281982"/>
                  </a:lnTo>
                  <a:lnTo>
                    <a:pt x="1415976" y="314451"/>
                  </a:lnTo>
                  <a:lnTo>
                    <a:pt x="1389436" y="346236"/>
                  </a:lnTo>
                  <a:lnTo>
                    <a:pt x="1361396" y="377318"/>
                  </a:lnTo>
                  <a:lnTo>
                    <a:pt x="1331890" y="407675"/>
                  </a:lnTo>
                  <a:lnTo>
                    <a:pt x="1300956" y="437288"/>
                  </a:lnTo>
                  <a:lnTo>
                    <a:pt x="1268629" y="466137"/>
                  </a:lnTo>
                  <a:lnTo>
                    <a:pt x="1234945" y="494202"/>
                  </a:lnTo>
                  <a:lnTo>
                    <a:pt x="1199938" y="521463"/>
                  </a:lnTo>
                  <a:lnTo>
                    <a:pt x="1163647" y="547900"/>
                  </a:lnTo>
                  <a:lnTo>
                    <a:pt x="1126105" y="573492"/>
                  </a:lnTo>
                  <a:lnTo>
                    <a:pt x="1087349" y="598221"/>
                  </a:lnTo>
                  <a:lnTo>
                    <a:pt x="1047415" y="622066"/>
                  </a:lnTo>
                  <a:lnTo>
                    <a:pt x="1006338" y="645006"/>
                  </a:lnTo>
                  <a:lnTo>
                    <a:pt x="964154" y="667022"/>
                  </a:lnTo>
                  <a:lnTo>
                    <a:pt x="920900" y="688095"/>
                  </a:lnTo>
                  <a:lnTo>
                    <a:pt x="876610" y="708203"/>
                  </a:lnTo>
                  <a:lnTo>
                    <a:pt x="831321" y="727327"/>
                  </a:lnTo>
                  <a:lnTo>
                    <a:pt x="785069" y="745447"/>
                  </a:lnTo>
                  <a:lnTo>
                    <a:pt x="737888" y="762543"/>
                  </a:lnTo>
                  <a:lnTo>
                    <a:pt x="689816" y="778595"/>
                  </a:lnTo>
                  <a:lnTo>
                    <a:pt x="640888" y="793583"/>
                  </a:lnTo>
                  <a:lnTo>
                    <a:pt x="591139" y="807487"/>
                  </a:lnTo>
                  <a:lnTo>
                    <a:pt x="540606" y="820286"/>
                  </a:lnTo>
                  <a:lnTo>
                    <a:pt x="489324" y="831962"/>
                  </a:lnTo>
                  <a:lnTo>
                    <a:pt x="437329" y="842493"/>
                  </a:lnTo>
                  <a:lnTo>
                    <a:pt x="384657" y="851861"/>
                  </a:lnTo>
                  <a:lnTo>
                    <a:pt x="331343" y="860044"/>
                  </a:lnTo>
                  <a:lnTo>
                    <a:pt x="277424" y="867023"/>
                  </a:lnTo>
                  <a:lnTo>
                    <a:pt x="222936" y="872778"/>
                  </a:lnTo>
                  <a:lnTo>
                    <a:pt x="167913" y="877289"/>
                  </a:lnTo>
                  <a:lnTo>
                    <a:pt x="112392" y="880536"/>
                  </a:lnTo>
                  <a:lnTo>
                    <a:pt x="56409" y="882499"/>
                  </a:lnTo>
                  <a:lnTo>
                    <a:pt x="0" y="883158"/>
                  </a:lnTo>
                  <a:lnTo>
                    <a:pt x="0" y="1285494"/>
                  </a:lnTo>
                  <a:lnTo>
                    <a:pt x="50074" y="1284969"/>
                  </a:lnTo>
                  <a:lnTo>
                    <a:pt x="100071" y="1283397"/>
                  </a:lnTo>
                  <a:lnTo>
                    <a:pt x="149955" y="1280779"/>
                  </a:lnTo>
                  <a:lnTo>
                    <a:pt x="199691" y="1277117"/>
                  </a:lnTo>
                  <a:lnTo>
                    <a:pt x="249243" y="1272414"/>
                  </a:lnTo>
                  <a:lnTo>
                    <a:pt x="298576" y="1266672"/>
                  </a:lnTo>
                  <a:lnTo>
                    <a:pt x="356354" y="1258595"/>
                  </a:lnTo>
                  <a:lnTo>
                    <a:pt x="413216" y="1249195"/>
                  </a:lnTo>
                  <a:lnTo>
                    <a:pt x="469134" y="1238501"/>
                  </a:lnTo>
                  <a:lnTo>
                    <a:pt x="524079" y="1226541"/>
                  </a:lnTo>
                  <a:lnTo>
                    <a:pt x="578022" y="1213346"/>
                  </a:lnTo>
                  <a:lnTo>
                    <a:pt x="630934" y="1198942"/>
                  </a:lnTo>
                  <a:lnTo>
                    <a:pt x="682786" y="1183358"/>
                  </a:lnTo>
                  <a:lnTo>
                    <a:pt x="733548" y="1166624"/>
                  </a:lnTo>
                  <a:lnTo>
                    <a:pt x="783193" y="1148768"/>
                  </a:lnTo>
                  <a:lnTo>
                    <a:pt x="831691" y="1129818"/>
                  </a:lnTo>
                  <a:lnTo>
                    <a:pt x="879013" y="1109803"/>
                  </a:lnTo>
                  <a:lnTo>
                    <a:pt x="925130" y="1088751"/>
                  </a:lnTo>
                  <a:lnTo>
                    <a:pt x="970013" y="1066692"/>
                  </a:lnTo>
                  <a:lnTo>
                    <a:pt x="1013634" y="1043654"/>
                  </a:lnTo>
                  <a:lnTo>
                    <a:pt x="1055962" y="1019666"/>
                  </a:lnTo>
                  <a:lnTo>
                    <a:pt x="1096970" y="994755"/>
                  </a:lnTo>
                  <a:lnTo>
                    <a:pt x="1136628" y="968951"/>
                  </a:lnTo>
                  <a:lnTo>
                    <a:pt x="1174907" y="942283"/>
                  </a:lnTo>
                  <a:lnTo>
                    <a:pt x="1211778" y="914779"/>
                  </a:lnTo>
                  <a:lnTo>
                    <a:pt x="1247213" y="886467"/>
                  </a:lnTo>
                  <a:lnTo>
                    <a:pt x="1281182" y="857377"/>
                  </a:lnTo>
                  <a:lnTo>
                    <a:pt x="1313657" y="827536"/>
                  </a:lnTo>
                  <a:lnTo>
                    <a:pt x="1344608" y="796974"/>
                  </a:lnTo>
                  <a:lnTo>
                    <a:pt x="1374006" y="765720"/>
                  </a:lnTo>
                  <a:lnTo>
                    <a:pt x="1401822" y="733800"/>
                  </a:lnTo>
                  <a:lnTo>
                    <a:pt x="1428028" y="701246"/>
                  </a:lnTo>
                  <a:lnTo>
                    <a:pt x="1452595" y="668084"/>
                  </a:lnTo>
                  <a:lnTo>
                    <a:pt x="1475493" y="634344"/>
                  </a:lnTo>
                  <a:lnTo>
                    <a:pt x="1496694" y="600054"/>
                  </a:lnTo>
                  <a:lnTo>
                    <a:pt x="1516168" y="565243"/>
                  </a:lnTo>
                  <a:lnTo>
                    <a:pt x="1533887" y="529939"/>
                  </a:lnTo>
                  <a:lnTo>
                    <a:pt x="1549821" y="494171"/>
                  </a:lnTo>
                  <a:lnTo>
                    <a:pt x="1563942" y="457969"/>
                  </a:lnTo>
                  <a:lnTo>
                    <a:pt x="1576220" y="421359"/>
                  </a:lnTo>
                  <a:lnTo>
                    <a:pt x="1586628" y="384371"/>
                  </a:lnTo>
                  <a:lnTo>
                    <a:pt x="1595135" y="347034"/>
                  </a:lnTo>
                  <a:lnTo>
                    <a:pt x="1601712" y="309377"/>
                  </a:lnTo>
                  <a:lnTo>
                    <a:pt x="1606332" y="271427"/>
                  </a:lnTo>
                  <a:lnTo>
                    <a:pt x="1608964" y="233213"/>
                  </a:lnTo>
                  <a:lnTo>
                    <a:pt x="1609580" y="194765"/>
                  </a:lnTo>
                  <a:lnTo>
                    <a:pt x="1608151" y="156110"/>
                  </a:lnTo>
                  <a:lnTo>
                    <a:pt x="1604648" y="117277"/>
                  </a:lnTo>
                  <a:lnTo>
                    <a:pt x="1599042" y="78296"/>
                  </a:lnTo>
                  <a:lnTo>
                    <a:pt x="1591303" y="39193"/>
                  </a:lnTo>
                  <a:lnTo>
                    <a:pt x="1581403" y="0"/>
                  </a:lnTo>
                  <a:close/>
                </a:path>
              </a:pathLst>
            </a:custGeom>
            <a:solidFill>
              <a:srgbClr val="487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43884" y="3573144"/>
              <a:ext cx="1609725" cy="2738120"/>
            </a:xfrm>
            <a:custGeom>
              <a:avLst/>
              <a:gdLst/>
              <a:ahLst/>
              <a:cxnLst/>
              <a:rect l="l" t="t" r="r" b="b"/>
              <a:pathLst>
                <a:path w="1609725" h="2738120">
                  <a:moveTo>
                    <a:pt x="1609343" y="1653412"/>
                  </a:moveTo>
                  <a:lnTo>
                    <a:pt x="1608261" y="1613467"/>
                  </a:lnTo>
                  <a:lnTo>
                    <a:pt x="1605037" y="1573824"/>
                  </a:lnTo>
                  <a:lnTo>
                    <a:pt x="1599703" y="1534514"/>
                  </a:lnTo>
                  <a:lnTo>
                    <a:pt x="1592294" y="1495564"/>
                  </a:lnTo>
                  <a:lnTo>
                    <a:pt x="1582843" y="1457006"/>
                  </a:lnTo>
                  <a:lnTo>
                    <a:pt x="1571383" y="1418866"/>
                  </a:lnTo>
                  <a:lnTo>
                    <a:pt x="1557948" y="1381175"/>
                  </a:lnTo>
                  <a:lnTo>
                    <a:pt x="1542572" y="1343962"/>
                  </a:lnTo>
                  <a:lnTo>
                    <a:pt x="1525287" y="1307256"/>
                  </a:lnTo>
                  <a:lnTo>
                    <a:pt x="1506128" y="1271085"/>
                  </a:lnTo>
                  <a:lnTo>
                    <a:pt x="1485127" y="1235480"/>
                  </a:lnTo>
                  <a:lnTo>
                    <a:pt x="1462318" y="1200469"/>
                  </a:lnTo>
                  <a:lnTo>
                    <a:pt x="1437734" y="1166081"/>
                  </a:lnTo>
                  <a:lnTo>
                    <a:pt x="1411410" y="1132346"/>
                  </a:lnTo>
                  <a:lnTo>
                    <a:pt x="1383378" y="1099293"/>
                  </a:lnTo>
                  <a:lnTo>
                    <a:pt x="1353672" y="1066950"/>
                  </a:lnTo>
                  <a:lnTo>
                    <a:pt x="1322325" y="1035347"/>
                  </a:lnTo>
                  <a:lnTo>
                    <a:pt x="1289371" y="1004513"/>
                  </a:lnTo>
                  <a:lnTo>
                    <a:pt x="1254843" y="974477"/>
                  </a:lnTo>
                  <a:lnTo>
                    <a:pt x="1218774" y="945268"/>
                  </a:lnTo>
                  <a:lnTo>
                    <a:pt x="1181199" y="916915"/>
                  </a:lnTo>
                  <a:lnTo>
                    <a:pt x="1142150" y="889448"/>
                  </a:lnTo>
                  <a:lnTo>
                    <a:pt x="1101661" y="862896"/>
                  </a:lnTo>
                  <a:lnTo>
                    <a:pt x="1059766" y="837287"/>
                  </a:lnTo>
                  <a:lnTo>
                    <a:pt x="1016497" y="812651"/>
                  </a:lnTo>
                  <a:lnTo>
                    <a:pt x="971888" y="789018"/>
                  </a:lnTo>
                  <a:lnTo>
                    <a:pt x="925973" y="766415"/>
                  </a:lnTo>
                  <a:lnTo>
                    <a:pt x="878786" y="744872"/>
                  </a:lnTo>
                  <a:lnTo>
                    <a:pt x="830359" y="724419"/>
                  </a:lnTo>
                  <a:lnTo>
                    <a:pt x="780725" y="705084"/>
                  </a:lnTo>
                  <a:lnTo>
                    <a:pt x="729920" y="686897"/>
                  </a:lnTo>
                  <a:lnTo>
                    <a:pt x="677975" y="669886"/>
                  </a:lnTo>
                  <a:lnTo>
                    <a:pt x="624925" y="654082"/>
                  </a:lnTo>
                  <a:lnTo>
                    <a:pt x="570802" y="639512"/>
                  </a:lnTo>
                  <a:lnTo>
                    <a:pt x="515641" y="626206"/>
                  </a:lnTo>
                  <a:lnTo>
                    <a:pt x="459474" y="614194"/>
                  </a:lnTo>
                  <a:lnTo>
                    <a:pt x="402336" y="603503"/>
                  </a:lnTo>
                  <a:lnTo>
                    <a:pt x="402336" y="804671"/>
                  </a:lnTo>
                  <a:lnTo>
                    <a:pt x="0" y="367918"/>
                  </a:lnTo>
                  <a:lnTo>
                    <a:pt x="402336" y="0"/>
                  </a:lnTo>
                  <a:lnTo>
                    <a:pt x="402336" y="201167"/>
                  </a:lnTo>
                  <a:lnTo>
                    <a:pt x="459474" y="211858"/>
                  </a:lnTo>
                  <a:lnTo>
                    <a:pt x="515641" y="223870"/>
                  </a:lnTo>
                  <a:lnTo>
                    <a:pt x="570802" y="237176"/>
                  </a:lnTo>
                  <a:lnTo>
                    <a:pt x="624925" y="251746"/>
                  </a:lnTo>
                  <a:lnTo>
                    <a:pt x="677975" y="267550"/>
                  </a:lnTo>
                  <a:lnTo>
                    <a:pt x="729920" y="284561"/>
                  </a:lnTo>
                  <a:lnTo>
                    <a:pt x="780725" y="302748"/>
                  </a:lnTo>
                  <a:lnTo>
                    <a:pt x="830359" y="322083"/>
                  </a:lnTo>
                  <a:lnTo>
                    <a:pt x="878786" y="342536"/>
                  </a:lnTo>
                  <a:lnTo>
                    <a:pt x="925973" y="364079"/>
                  </a:lnTo>
                  <a:lnTo>
                    <a:pt x="971888" y="386682"/>
                  </a:lnTo>
                  <a:lnTo>
                    <a:pt x="1016497" y="410315"/>
                  </a:lnTo>
                  <a:lnTo>
                    <a:pt x="1059766" y="434951"/>
                  </a:lnTo>
                  <a:lnTo>
                    <a:pt x="1101661" y="460560"/>
                  </a:lnTo>
                  <a:lnTo>
                    <a:pt x="1142150" y="487112"/>
                  </a:lnTo>
                  <a:lnTo>
                    <a:pt x="1181199" y="514579"/>
                  </a:lnTo>
                  <a:lnTo>
                    <a:pt x="1218774" y="542932"/>
                  </a:lnTo>
                  <a:lnTo>
                    <a:pt x="1254843" y="572141"/>
                  </a:lnTo>
                  <a:lnTo>
                    <a:pt x="1289371" y="602177"/>
                  </a:lnTo>
                  <a:lnTo>
                    <a:pt x="1322325" y="633011"/>
                  </a:lnTo>
                  <a:lnTo>
                    <a:pt x="1353672" y="664614"/>
                  </a:lnTo>
                  <a:lnTo>
                    <a:pt x="1383378" y="696957"/>
                  </a:lnTo>
                  <a:lnTo>
                    <a:pt x="1411410" y="730010"/>
                  </a:lnTo>
                  <a:lnTo>
                    <a:pt x="1437734" y="763745"/>
                  </a:lnTo>
                  <a:lnTo>
                    <a:pt x="1462318" y="798133"/>
                  </a:lnTo>
                  <a:lnTo>
                    <a:pt x="1485127" y="833144"/>
                  </a:lnTo>
                  <a:lnTo>
                    <a:pt x="1506128" y="868749"/>
                  </a:lnTo>
                  <a:lnTo>
                    <a:pt x="1525287" y="904920"/>
                  </a:lnTo>
                  <a:lnTo>
                    <a:pt x="1542572" y="941626"/>
                  </a:lnTo>
                  <a:lnTo>
                    <a:pt x="1557948" y="978839"/>
                  </a:lnTo>
                  <a:lnTo>
                    <a:pt x="1571383" y="1016530"/>
                  </a:lnTo>
                  <a:lnTo>
                    <a:pt x="1582843" y="1054670"/>
                  </a:lnTo>
                  <a:lnTo>
                    <a:pt x="1592294" y="1093228"/>
                  </a:lnTo>
                  <a:lnTo>
                    <a:pt x="1599703" y="1132178"/>
                  </a:lnTo>
                  <a:lnTo>
                    <a:pt x="1605037" y="1171488"/>
                  </a:lnTo>
                  <a:lnTo>
                    <a:pt x="1608261" y="1211131"/>
                  </a:lnTo>
                  <a:lnTo>
                    <a:pt x="1609343" y="1251077"/>
                  </a:lnTo>
                  <a:lnTo>
                    <a:pt x="1609343" y="1653412"/>
                  </a:lnTo>
                  <a:lnTo>
                    <a:pt x="1608328" y="1692304"/>
                  </a:lnTo>
                  <a:lnTo>
                    <a:pt x="1605303" y="1730851"/>
                  </a:lnTo>
                  <a:lnTo>
                    <a:pt x="1600303" y="1769030"/>
                  </a:lnTo>
                  <a:lnTo>
                    <a:pt x="1593363" y="1806819"/>
                  </a:lnTo>
                  <a:lnTo>
                    <a:pt x="1584516" y="1844195"/>
                  </a:lnTo>
                  <a:lnTo>
                    <a:pt x="1573796" y="1881135"/>
                  </a:lnTo>
                  <a:lnTo>
                    <a:pt x="1561237" y="1917615"/>
                  </a:lnTo>
                  <a:lnTo>
                    <a:pt x="1546874" y="1953613"/>
                  </a:lnTo>
                  <a:lnTo>
                    <a:pt x="1530740" y="1989107"/>
                  </a:lnTo>
                  <a:lnTo>
                    <a:pt x="1512869" y="2024072"/>
                  </a:lnTo>
                  <a:lnTo>
                    <a:pt x="1493296" y="2058487"/>
                  </a:lnTo>
                  <a:lnTo>
                    <a:pt x="1472054" y="2092328"/>
                  </a:lnTo>
                  <a:lnTo>
                    <a:pt x="1449177" y="2125572"/>
                  </a:lnTo>
                  <a:lnTo>
                    <a:pt x="1424700" y="2158197"/>
                  </a:lnTo>
                  <a:lnTo>
                    <a:pt x="1398657" y="2190178"/>
                  </a:lnTo>
                  <a:lnTo>
                    <a:pt x="1371081" y="2221495"/>
                  </a:lnTo>
                  <a:lnTo>
                    <a:pt x="1342007" y="2252122"/>
                  </a:lnTo>
                  <a:lnTo>
                    <a:pt x="1311468" y="2282039"/>
                  </a:lnTo>
                  <a:lnTo>
                    <a:pt x="1279499" y="2311221"/>
                  </a:lnTo>
                  <a:lnTo>
                    <a:pt x="1246133" y="2339645"/>
                  </a:lnTo>
                  <a:lnTo>
                    <a:pt x="1211405" y="2367290"/>
                  </a:lnTo>
                  <a:lnTo>
                    <a:pt x="1175349" y="2394131"/>
                  </a:lnTo>
                  <a:lnTo>
                    <a:pt x="1137999" y="2420146"/>
                  </a:lnTo>
                  <a:lnTo>
                    <a:pt x="1099388" y="2445313"/>
                  </a:lnTo>
                  <a:lnTo>
                    <a:pt x="1059552" y="2469607"/>
                  </a:lnTo>
                  <a:lnTo>
                    <a:pt x="1018523" y="2493006"/>
                  </a:lnTo>
                  <a:lnTo>
                    <a:pt x="976336" y="2515487"/>
                  </a:lnTo>
                  <a:lnTo>
                    <a:pt x="933025" y="2537028"/>
                  </a:lnTo>
                  <a:lnTo>
                    <a:pt x="888623" y="2557605"/>
                  </a:lnTo>
                  <a:lnTo>
                    <a:pt x="843166" y="2577195"/>
                  </a:lnTo>
                  <a:lnTo>
                    <a:pt x="796687" y="2595776"/>
                  </a:lnTo>
                  <a:lnTo>
                    <a:pt x="749220" y="2613324"/>
                  </a:lnTo>
                  <a:lnTo>
                    <a:pt x="700799" y="2629817"/>
                  </a:lnTo>
                  <a:lnTo>
                    <a:pt x="651458" y="2645231"/>
                  </a:lnTo>
                  <a:lnTo>
                    <a:pt x="601231" y="2659544"/>
                  </a:lnTo>
                  <a:lnTo>
                    <a:pt x="550152" y="2672733"/>
                  </a:lnTo>
                  <a:lnTo>
                    <a:pt x="498255" y="2684774"/>
                  </a:lnTo>
                  <a:lnTo>
                    <a:pt x="445575" y="2695645"/>
                  </a:lnTo>
                  <a:lnTo>
                    <a:pt x="392145" y="2705324"/>
                  </a:lnTo>
                  <a:lnTo>
                    <a:pt x="337999" y="2713786"/>
                  </a:lnTo>
                  <a:lnTo>
                    <a:pt x="283172" y="2721009"/>
                  </a:lnTo>
                  <a:lnTo>
                    <a:pt x="227696" y="2726971"/>
                  </a:lnTo>
                  <a:lnTo>
                    <a:pt x="171607" y="2731647"/>
                  </a:lnTo>
                  <a:lnTo>
                    <a:pt x="114939" y="2735016"/>
                  </a:lnTo>
                  <a:lnTo>
                    <a:pt x="57725" y="2737054"/>
                  </a:lnTo>
                  <a:lnTo>
                    <a:pt x="0" y="2737739"/>
                  </a:lnTo>
                  <a:lnTo>
                    <a:pt x="0" y="2335403"/>
                  </a:lnTo>
                  <a:lnTo>
                    <a:pt x="56409" y="2334744"/>
                  </a:lnTo>
                  <a:lnTo>
                    <a:pt x="112392" y="2332781"/>
                  </a:lnTo>
                  <a:lnTo>
                    <a:pt x="167913" y="2329534"/>
                  </a:lnTo>
                  <a:lnTo>
                    <a:pt x="222936" y="2325023"/>
                  </a:lnTo>
                  <a:lnTo>
                    <a:pt x="277424" y="2319268"/>
                  </a:lnTo>
                  <a:lnTo>
                    <a:pt x="331343" y="2312289"/>
                  </a:lnTo>
                  <a:lnTo>
                    <a:pt x="384657" y="2304106"/>
                  </a:lnTo>
                  <a:lnTo>
                    <a:pt x="437329" y="2294738"/>
                  </a:lnTo>
                  <a:lnTo>
                    <a:pt x="489324" y="2284207"/>
                  </a:lnTo>
                  <a:lnTo>
                    <a:pt x="540606" y="2272531"/>
                  </a:lnTo>
                  <a:lnTo>
                    <a:pt x="591139" y="2259732"/>
                  </a:lnTo>
                  <a:lnTo>
                    <a:pt x="640888" y="2245828"/>
                  </a:lnTo>
                  <a:lnTo>
                    <a:pt x="689816" y="2230840"/>
                  </a:lnTo>
                  <a:lnTo>
                    <a:pt x="737888" y="2214788"/>
                  </a:lnTo>
                  <a:lnTo>
                    <a:pt x="785069" y="2197692"/>
                  </a:lnTo>
                  <a:lnTo>
                    <a:pt x="831321" y="2179572"/>
                  </a:lnTo>
                  <a:lnTo>
                    <a:pt x="876610" y="2160448"/>
                  </a:lnTo>
                  <a:lnTo>
                    <a:pt x="920900" y="2140340"/>
                  </a:lnTo>
                  <a:lnTo>
                    <a:pt x="964154" y="2119267"/>
                  </a:lnTo>
                  <a:lnTo>
                    <a:pt x="1006338" y="2097251"/>
                  </a:lnTo>
                  <a:lnTo>
                    <a:pt x="1047415" y="2074311"/>
                  </a:lnTo>
                  <a:lnTo>
                    <a:pt x="1087349" y="2050466"/>
                  </a:lnTo>
                  <a:lnTo>
                    <a:pt x="1126105" y="2025737"/>
                  </a:lnTo>
                  <a:lnTo>
                    <a:pt x="1163647" y="2000145"/>
                  </a:lnTo>
                  <a:lnTo>
                    <a:pt x="1199938" y="1973708"/>
                  </a:lnTo>
                  <a:lnTo>
                    <a:pt x="1234945" y="1946447"/>
                  </a:lnTo>
                  <a:lnTo>
                    <a:pt x="1268629" y="1918382"/>
                  </a:lnTo>
                  <a:lnTo>
                    <a:pt x="1300956" y="1889533"/>
                  </a:lnTo>
                  <a:lnTo>
                    <a:pt x="1331890" y="1859920"/>
                  </a:lnTo>
                  <a:lnTo>
                    <a:pt x="1361396" y="1829563"/>
                  </a:lnTo>
                  <a:lnTo>
                    <a:pt x="1389436" y="1798481"/>
                  </a:lnTo>
                  <a:lnTo>
                    <a:pt x="1415976" y="1766696"/>
                  </a:lnTo>
                  <a:lnTo>
                    <a:pt x="1440979" y="1734227"/>
                  </a:lnTo>
                  <a:lnTo>
                    <a:pt x="1464411" y="1701093"/>
                  </a:lnTo>
                  <a:lnTo>
                    <a:pt x="1486234" y="1667316"/>
                  </a:lnTo>
                  <a:lnTo>
                    <a:pt x="1506414" y="1632914"/>
                  </a:lnTo>
                  <a:lnTo>
                    <a:pt x="1524914" y="1597908"/>
                  </a:lnTo>
                  <a:lnTo>
                    <a:pt x="1541699" y="1562318"/>
                  </a:lnTo>
                  <a:lnTo>
                    <a:pt x="1556733" y="1526164"/>
                  </a:lnTo>
                  <a:lnTo>
                    <a:pt x="1569979" y="1489467"/>
                  </a:lnTo>
                  <a:lnTo>
                    <a:pt x="1581403" y="1452244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Footer Placeholder 2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CS3391 OOP 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911427"/>
            <a:ext cx="4884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libri Light"/>
                <a:cs typeface="Calibri Light"/>
              </a:rPr>
              <a:t>GUI</a:t>
            </a:r>
            <a:r>
              <a:rPr sz="4400" spc="-1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Look</a:t>
            </a:r>
            <a:r>
              <a:rPr sz="4400" spc="-20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vs.</a:t>
            </a:r>
            <a:r>
              <a:rPr sz="4400" spc="-20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Behavior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75205"/>
            <a:ext cx="5476240" cy="421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sz="3600" spc="-5" dirty="0">
                <a:latin typeface="Calibri"/>
                <a:cs typeface="Calibri"/>
              </a:rPr>
              <a:t>Look</a:t>
            </a:r>
            <a:endParaRPr sz="3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spc="-20" dirty="0">
                <a:latin typeface="Calibri"/>
                <a:cs typeface="Calibri"/>
              </a:rPr>
              <a:t>physical</a:t>
            </a:r>
            <a:r>
              <a:rPr sz="3200" spc="-5" dirty="0">
                <a:latin typeface="Calibri"/>
                <a:cs typeface="Calibri"/>
              </a:rPr>
              <a:t> appearance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spc="-15" dirty="0">
                <a:latin typeface="Calibri"/>
                <a:cs typeface="Calibri"/>
              </a:rPr>
              <a:t>custom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component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design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spc="-15" dirty="0">
                <a:latin typeface="Calibri"/>
                <a:cs typeface="Calibri"/>
              </a:rPr>
              <a:t>containment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spc="-20" dirty="0">
                <a:latin typeface="Calibri"/>
                <a:cs typeface="Calibri"/>
              </a:rPr>
              <a:t>layout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management</a:t>
            </a:r>
            <a:endParaRPr sz="3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41935" algn="l"/>
              </a:tabLst>
            </a:pPr>
            <a:r>
              <a:rPr sz="3600" spc="-10" dirty="0">
                <a:latin typeface="Calibri"/>
                <a:cs typeface="Calibri"/>
              </a:rPr>
              <a:t>Behavior</a:t>
            </a:r>
            <a:endParaRPr sz="3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spc="-15" dirty="0">
                <a:latin typeface="Calibri"/>
                <a:cs typeface="Calibri"/>
              </a:rPr>
              <a:t>interactivity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spc="-15" dirty="0">
                <a:latin typeface="Calibri"/>
                <a:cs typeface="Calibri"/>
              </a:rPr>
              <a:t>event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programmed </a:t>
            </a:r>
            <a:r>
              <a:rPr sz="3200" spc="-10" dirty="0">
                <a:latin typeface="Calibri"/>
                <a:cs typeface="Calibri"/>
              </a:rPr>
              <a:t>response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CS3391 OOP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911427"/>
            <a:ext cx="9069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libri Light"/>
                <a:cs typeface="Calibri Light"/>
              </a:rPr>
              <a:t>What</a:t>
            </a:r>
            <a:r>
              <a:rPr sz="4400" dirty="0">
                <a:latin typeface="Calibri Light"/>
                <a:cs typeface="Calibri Light"/>
              </a:rPr>
              <a:t> does</a:t>
            </a:r>
            <a:r>
              <a:rPr sz="4400" spc="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a</a:t>
            </a:r>
            <a:r>
              <a:rPr sz="4400" spc="15" dirty="0">
                <a:latin typeface="Calibri Light"/>
                <a:cs typeface="Calibri Light"/>
              </a:rPr>
              <a:t> </a:t>
            </a:r>
            <a:r>
              <a:rPr sz="4400" spc="-5" dirty="0">
                <a:latin typeface="Calibri Light"/>
                <a:cs typeface="Calibri Light"/>
              </a:rPr>
              <a:t>GUI </a:t>
            </a:r>
            <a:r>
              <a:rPr sz="4400" spc="-20" dirty="0">
                <a:latin typeface="Calibri Light"/>
                <a:cs typeface="Calibri Light"/>
              </a:rPr>
              <a:t>framework</a:t>
            </a:r>
            <a:r>
              <a:rPr sz="4400" dirty="0">
                <a:latin typeface="Calibri Light"/>
                <a:cs typeface="Calibri Light"/>
              </a:rPr>
              <a:t> do</a:t>
            </a:r>
            <a:r>
              <a:rPr sz="4400" spc="5" dirty="0">
                <a:latin typeface="Calibri Light"/>
                <a:cs typeface="Calibri Light"/>
              </a:rPr>
              <a:t> </a:t>
            </a:r>
            <a:r>
              <a:rPr sz="4400" spc="-40" dirty="0">
                <a:latin typeface="Calibri Light"/>
                <a:cs typeface="Calibri Light"/>
              </a:rPr>
              <a:t>for</a:t>
            </a:r>
            <a:r>
              <a:rPr sz="4400" spc="-5" dirty="0">
                <a:latin typeface="Calibri Light"/>
                <a:cs typeface="Calibri Light"/>
              </a:rPr>
              <a:t> </a:t>
            </a:r>
            <a:r>
              <a:rPr sz="4400" spc="-15" dirty="0">
                <a:latin typeface="Calibri Light"/>
                <a:cs typeface="Calibri Light"/>
              </a:rPr>
              <a:t>you?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989901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Provides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ready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made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visible,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interactive,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customizable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components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wouldn’t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want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own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window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591" y="2926127"/>
            <a:ext cx="5871982" cy="362097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CS3391 OOP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911427"/>
            <a:ext cx="55632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libri Light"/>
                <a:cs typeface="Calibri Light"/>
              </a:rPr>
              <a:t>Basic</a:t>
            </a:r>
            <a:r>
              <a:rPr sz="4400" spc="-20" dirty="0">
                <a:latin typeface="Calibri Light"/>
                <a:cs typeface="Calibri Light"/>
              </a:rPr>
              <a:t> </a:t>
            </a:r>
            <a:r>
              <a:rPr sz="4400" spc="-5" dirty="0">
                <a:latin typeface="Calibri Light"/>
                <a:cs typeface="Calibri Light"/>
              </a:rPr>
              <a:t>Structure</a:t>
            </a:r>
            <a:r>
              <a:rPr sz="4400" spc="-5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of</a:t>
            </a:r>
            <a:r>
              <a:rPr sz="4400" spc="-5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JavaFX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59966"/>
            <a:ext cx="7434580" cy="48768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240029" indent="-229235">
              <a:lnSpc>
                <a:spcPts val="2690"/>
              </a:lnSpc>
              <a:spcBef>
                <a:spcPts val="74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10" dirty="0">
                <a:latin typeface="Calibri"/>
                <a:cs typeface="Calibri"/>
              </a:rPr>
              <a:t>javafx.application.Application</a:t>
            </a:r>
            <a:r>
              <a:rPr sz="2800" b="1" spc="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the</a:t>
            </a:r>
            <a:r>
              <a:rPr sz="2800" spc="-10" dirty="0">
                <a:latin typeface="Calibri"/>
                <a:cs typeface="Calibri"/>
              </a:rPr>
              <a:t> entry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point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JavaFX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applications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ct val="80100"/>
              </a:lnSpc>
              <a:spcBef>
                <a:spcPts val="54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20" dirty="0">
                <a:latin typeface="Calibri"/>
                <a:cs typeface="Calibri"/>
              </a:rPr>
              <a:t>JavaFX </a:t>
            </a:r>
            <a:r>
              <a:rPr sz="2400" spc="-15" dirty="0">
                <a:latin typeface="Calibri"/>
                <a:cs typeface="Calibri"/>
              </a:rPr>
              <a:t>creates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application </a:t>
            </a:r>
            <a:r>
              <a:rPr sz="2400" spc="-10" dirty="0">
                <a:latin typeface="Calibri"/>
                <a:cs typeface="Calibri"/>
              </a:rPr>
              <a:t>thread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running 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 </a:t>
            </a:r>
            <a:r>
              <a:rPr sz="2400" spc="-15" dirty="0">
                <a:latin typeface="Calibri"/>
                <a:cs typeface="Calibri"/>
              </a:rPr>
              <a:t>start </a:t>
            </a:r>
            <a:r>
              <a:rPr sz="2400" spc="-5" dirty="0">
                <a:latin typeface="Calibri"/>
                <a:cs typeface="Calibri"/>
              </a:rPr>
              <a:t>method, </a:t>
            </a:r>
            <a:r>
              <a:rPr sz="2400" spc="-10" dirty="0">
                <a:latin typeface="Calibri"/>
                <a:cs typeface="Calibri"/>
              </a:rPr>
              <a:t>processing </a:t>
            </a:r>
            <a:r>
              <a:rPr sz="2400" dirty="0">
                <a:latin typeface="Calibri"/>
                <a:cs typeface="Calibri"/>
              </a:rPr>
              <a:t>input </a:t>
            </a:r>
            <a:r>
              <a:rPr sz="2400" spc="-10" dirty="0">
                <a:latin typeface="Calibri"/>
                <a:cs typeface="Calibri"/>
              </a:rPr>
              <a:t>events,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running</a:t>
            </a:r>
            <a:r>
              <a:rPr sz="2400" spc="-5" dirty="0">
                <a:latin typeface="Calibri"/>
                <a:cs typeface="Calibri"/>
              </a:rPr>
              <a:t> animation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timelines.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ts val="2795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Override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start(Stage)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method!</a:t>
            </a:r>
            <a:endParaRPr sz="2400">
              <a:latin typeface="Calibri"/>
              <a:cs typeface="Calibri"/>
            </a:endParaRPr>
          </a:p>
          <a:p>
            <a:pPr marL="241300" marR="1317625" indent="-229235">
              <a:lnSpc>
                <a:spcPts val="2690"/>
              </a:lnSpc>
              <a:spcBef>
                <a:spcPts val="9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20" dirty="0">
                <a:latin typeface="Calibri"/>
                <a:cs typeface="Calibri"/>
              </a:rPr>
              <a:t>javafx.stage.Stage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top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level</a:t>
            </a:r>
            <a:r>
              <a:rPr sz="2800" spc="-20" dirty="0">
                <a:latin typeface="Calibri"/>
                <a:cs typeface="Calibri"/>
              </a:rPr>
              <a:t> JavaFX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container.</a:t>
            </a:r>
            <a:endParaRPr sz="2800">
              <a:latin typeface="Calibri"/>
              <a:cs typeface="Calibri"/>
            </a:endParaRPr>
          </a:p>
          <a:p>
            <a:pPr marL="767080" lvl="1" indent="-297815">
              <a:lnSpc>
                <a:spcPts val="2835"/>
              </a:lnSpc>
              <a:buFont typeface="Arial MT"/>
              <a:buChar char="•"/>
              <a:tabLst>
                <a:tab pos="767080" algn="l"/>
                <a:tab pos="767715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primary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constructed 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platform.</a:t>
            </a:r>
            <a:endParaRPr sz="2400">
              <a:latin typeface="Calibri"/>
              <a:cs typeface="Calibri"/>
            </a:endParaRPr>
          </a:p>
          <a:p>
            <a:pPr marL="241300" marR="426084" indent="-229235">
              <a:lnSpc>
                <a:spcPts val="2690"/>
              </a:lnSpc>
              <a:spcBef>
                <a:spcPts val="9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10" dirty="0">
                <a:latin typeface="Calibri"/>
                <a:cs typeface="Calibri"/>
              </a:rPr>
              <a:t>javafx.scene.Scene</a:t>
            </a:r>
            <a:r>
              <a:rPr sz="2800" b="1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container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scene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graph.</a:t>
            </a:r>
            <a:endParaRPr sz="2800">
              <a:latin typeface="Calibri"/>
              <a:cs typeface="Calibri"/>
            </a:endParaRPr>
          </a:p>
          <a:p>
            <a:pPr marL="241300" marR="702945" indent="-229235">
              <a:lnSpc>
                <a:spcPct val="80000"/>
              </a:lnSpc>
              <a:spcBef>
                <a:spcPts val="1019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15" dirty="0">
                <a:latin typeface="Calibri"/>
                <a:cs typeface="Calibri"/>
              </a:rPr>
              <a:t>javafx.scene.Node</a:t>
            </a:r>
            <a:r>
              <a:rPr sz="2800" b="1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scene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graph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7527" y="2200756"/>
            <a:ext cx="3647333" cy="258907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CS3391 OOP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1045</Words>
  <Application>Microsoft Office PowerPoint</Application>
  <PresentationFormat>Widescreen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 MT</vt:lpstr>
      <vt:lpstr>Calibri</vt:lpstr>
      <vt:lpstr>Calibri Light</vt:lpstr>
      <vt:lpstr>Office Theme</vt:lpstr>
      <vt:lpstr>Java FX programming</vt:lpstr>
      <vt:lpstr>GUI Examples</vt:lpstr>
      <vt:lpstr>GUI</vt:lpstr>
      <vt:lpstr>JavaFX vs Swing and AWT</vt:lpstr>
      <vt:lpstr>Example: a mouse click on a button</vt:lpstr>
      <vt:lpstr>How do GUIs work?</vt:lpstr>
      <vt:lpstr>GUI Look vs. Behavior</vt:lpstr>
      <vt:lpstr>What does a GUI framework do for you?</vt:lpstr>
      <vt:lpstr>Basic Structure of JavaFX</vt:lpstr>
      <vt:lpstr>My first  JavaFX App</vt:lpstr>
      <vt:lpstr>My second  JavaFX App</vt:lpstr>
      <vt:lpstr>Panes, UI Controls, and Shapes</vt:lpstr>
      <vt:lpstr>import javafx.application.Application;</vt:lpstr>
      <vt:lpstr>Display a Shape</vt:lpstr>
      <vt:lpstr>import javafx.stage.Stage;  import javafx.scene.Scene;  import javafx.scene.layout.Pane;  import javafx.scene.shape.Circle;  import javafx.scene.paint.Color;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siva</cp:lastModifiedBy>
  <cp:revision>3</cp:revision>
  <dcterms:created xsi:type="dcterms:W3CDTF">2022-12-13T03:25:54Z</dcterms:created>
  <dcterms:modified xsi:type="dcterms:W3CDTF">2022-12-13T04:23:28Z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2022-12-13T00:00:00Z</vt:filetime>
  </property>
</Properties>
</file>