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2" r:id="rId24"/>
    <p:sldId id="293" r:id="rId25"/>
    <p:sldId id="294" r:id="rId26"/>
    <p:sldId id="295" r:id="rId27"/>
    <p:sldId id="296" r:id="rId28"/>
    <p:sldId id="297" r:id="rId29"/>
    <p:sldId id="298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89655-76EB-490D-88F4-71F3C8626D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97ADD-0AB6-410F-8466-8BC4209F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2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(c)</a:t>
            </a:r>
            <a:r>
              <a:rPr spc="-10" dirty="0"/>
              <a:t> </a:t>
            </a:r>
            <a:r>
              <a:rPr spc="-5" dirty="0"/>
              <a:t>Paul</a:t>
            </a:r>
            <a:r>
              <a:rPr spc="-25" dirty="0"/>
              <a:t> </a:t>
            </a:r>
            <a:r>
              <a:rPr dirty="0"/>
              <a:t>Fodor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Pearson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EF173-586A-447D-A5BD-863A226D5C43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(c)</a:t>
            </a:r>
            <a:r>
              <a:rPr spc="-10" dirty="0"/>
              <a:t> </a:t>
            </a:r>
            <a:r>
              <a:rPr spc="-5" dirty="0"/>
              <a:t>Paul</a:t>
            </a:r>
            <a:r>
              <a:rPr spc="-25" dirty="0"/>
              <a:t> </a:t>
            </a:r>
            <a:r>
              <a:rPr dirty="0"/>
              <a:t>Fodor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Pearson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A0EFD-949D-4023-B32D-4CB21B87B727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(c)</a:t>
            </a:r>
            <a:r>
              <a:rPr spc="-10" dirty="0"/>
              <a:t> </a:t>
            </a:r>
            <a:r>
              <a:rPr spc="-5" dirty="0"/>
              <a:t>Paul</a:t>
            </a:r>
            <a:r>
              <a:rPr spc="-25" dirty="0"/>
              <a:t> </a:t>
            </a:r>
            <a:r>
              <a:rPr dirty="0"/>
              <a:t>Fodor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Pearson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FCB04-20A6-488B-BDA7-4C73C51A9A80}" type="datetime1">
              <a:rPr lang="en-US" smtClean="0"/>
              <a:t>12/13/2022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(c)</a:t>
            </a:r>
            <a:r>
              <a:rPr spc="-10" dirty="0"/>
              <a:t> </a:t>
            </a:r>
            <a:r>
              <a:rPr spc="-5" dirty="0"/>
              <a:t>Paul</a:t>
            </a:r>
            <a:r>
              <a:rPr spc="-25" dirty="0"/>
              <a:t> </a:t>
            </a:r>
            <a:r>
              <a:rPr dirty="0"/>
              <a:t>Fodor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Pearson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F9AB2-0DF8-43E0-9E91-8AD6727F5B5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(c)</a:t>
            </a:r>
            <a:r>
              <a:rPr spc="-10" dirty="0"/>
              <a:t> </a:t>
            </a:r>
            <a:r>
              <a:rPr spc="-5" dirty="0"/>
              <a:t>Paul</a:t>
            </a:r>
            <a:r>
              <a:rPr spc="-25" dirty="0"/>
              <a:t> </a:t>
            </a:r>
            <a:r>
              <a:rPr dirty="0"/>
              <a:t>Fodor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Pearson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81B6-166D-41E1-B785-BD711036BD28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246" y="70103"/>
            <a:ext cx="9014460" cy="6692900"/>
          </a:xfrm>
          <a:custGeom>
            <a:avLst/>
            <a:gdLst/>
            <a:ahLst/>
            <a:cxnLst/>
            <a:rect l="l" t="t" r="r" b="b"/>
            <a:pathLst>
              <a:path w="9014460" h="6692900">
                <a:moveTo>
                  <a:pt x="0" y="329819"/>
                </a:moveTo>
                <a:lnTo>
                  <a:pt x="3576" y="281088"/>
                </a:lnTo>
                <a:lnTo>
                  <a:pt x="13966" y="234576"/>
                </a:lnTo>
                <a:lnTo>
                  <a:pt x="30659" y="190791"/>
                </a:lnTo>
                <a:lnTo>
                  <a:pt x="53144" y="150245"/>
                </a:lnTo>
                <a:lnTo>
                  <a:pt x="80912" y="113448"/>
                </a:lnTo>
                <a:lnTo>
                  <a:pt x="113453" y="80911"/>
                </a:lnTo>
                <a:lnTo>
                  <a:pt x="150255" y="53144"/>
                </a:lnTo>
                <a:lnTo>
                  <a:pt x="190810" y="30660"/>
                </a:lnTo>
                <a:lnTo>
                  <a:pt x="234606" y="13967"/>
                </a:lnTo>
                <a:lnTo>
                  <a:pt x="281133" y="3576"/>
                </a:lnTo>
                <a:lnTo>
                  <a:pt x="329882" y="0"/>
                </a:lnTo>
                <a:lnTo>
                  <a:pt x="8684641" y="0"/>
                </a:lnTo>
                <a:lnTo>
                  <a:pt x="8733371" y="3576"/>
                </a:lnTo>
                <a:lnTo>
                  <a:pt x="8779883" y="13967"/>
                </a:lnTo>
                <a:lnTo>
                  <a:pt x="8823668" y="30660"/>
                </a:lnTo>
                <a:lnTo>
                  <a:pt x="8864214" y="53144"/>
                </a:lnTo>
                <a:lnTo>
                  <a:pt x="8901011" y="80911"/>
                </a:lnTo>
                <a:lnTo>
                  <a:pt x="8933548" y="113448"/>
                </a:lnTo>
                <a:lnTo>
                  <a:pt x="8961315" y="150245"/>
                </a:lnTo>
                <a:lnTo>
                  <a:pt x="8983799" y="190791"/>
                </a:lnTo>
                <a:lnTo>
                  <a:pt x="9000492" y="234576"/>
                </a:lnTo>
                <a:lnTo>
                  <a:pt x="9010883" y="281088"/>
                </a:lnTo>
                <a:lnTo>
                  <a:pt x="9014460" y="329819"/>
                </a:lnTo>
                <a:lnTo>
                  <a:pt x="9014460" y="6362763"/>
                </a:lnTo>
                <a:lnTo>
                  <a:pt x="9010883" y="6411512"/>
                </a:lnTo>
                <a:lnTo>
                  <a:pt x="9000492" y="6458039"/>
                </a:lnTo>
                <a:lnTo>
                  <a:pt x="8983799" y="6501835"/>
                </a:lnTo>
                <a:lnTo>
                  <a:pt x="8961315" y="6542389"/>
                </a:lnTo>
                <a:lnTo>
                  <a:pt x="8933548" y="6579192"/>
                </a:lnTo>
                <a:lnTo>
                  <a:pt x="8901011" y="6611732"/>
                </a:lnTo>
                <a:lnTo>
                  <a:pt x="8864214" y="6639500"/>
                </a:lnTo>
                <a:lnTo>
                  <a:pt x="8823668" y="6661985"/>
                </a:lnTo>
                <a:lnTo>
                  <a:pt x="8779883" y="6678678"/>
                </a:lnTo>
                <a:lnTo>
                  <a:pt x="8733371" y="6689068"/>
                </a:lnTo>
                <a:lnTo>
                  <a:pt x="8684641" y="6692644"/>
                </a:lnTo>
                <a:lnTo>
                  <a:pt x="329882" y="6692644"/>
                </a:lnTo>
                <a:lnTo>
                  <a:pt x="281133" y="6689068"/>
                </a:lnTo>
                <a:lnTo>
                  <a:pt x="234606" y="6678678"/>
                </a:lnTo>
                <a:lnTo>
                  <a:pt x="190810" y="6661985"/>
                </a:lnTo>
                <a:lnTo>
                  <a:pt x="150255" y="6639500"/>
                </a:lnTo>
                <a:lnTo>
                  <a:pt x="113453" y="6611732"/>
                </a:lnTo>
                <a:lnTo>
                  <a:pt x="80912" y="6579192"/>
                </a:lnTo>
                <a:lnTo>
                  <a:pt x="53144" y="6542389"/>
                </a:lnTo>
                <a:lnTo>
                  <a:pt x="30659" y="6501835"/>
                </a:lnTo>
                <a:lnTo>
                  <a:pt x="13966" y="6458039"/>
                </a:lnTo>
                <a:lnTo>
                  <a:pt x="3576" y="6411512"/>
                </a:lnTo>
                <a:lnTo>
                  <a:pt x="0" y="6362763"/>
                </a:lnTo>
                <a:lnTo>
                  <a:pt x="0" y="329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61976"/>
            <a:ext cx="519874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834" y="1504188"/>
            <a:ext cx="8491855" cy="441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59047" y="6480672"/>
            <a:ext cx="181610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(c)</a:t>
            </a:r>
            <a:r>
              <a:rPr spc="-10" dirty="0"/>
              <a:t> </a:t>
            </a:r>
            <a:r>
              <a:rPr spc="-5" dirty="0"/>
              <a:t>Paul</a:t>
            </a:r>
            <a:r>
              <a:rPr spc="-25" dirty="0"/>
              <a:t> </a:t>
            </a:r>
            <a:r>
              <a:rPr dirty="0"/>
              <a:t>Fodor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Pearson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93F64-4E98-488C-9C1D-6876E2F12B5C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1902" y="6329518"/>
            <a:ext cx="285115" cy="22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46" y="1396746"/>
            <a:ext cx="9020810" cy="121285"/>
          </a:xfrm>
          <a:custGeom>
            <a:avLst/>
            <a:gdLst/>
            <a:ahLst/>
            <a:cxnLst/>
            <a:rect l="l" t="t" r="r" b="b"/>
            <a:pathLst>
              <a:path w="9020810" h="121284">
                <a:moveTo>
                  <a:pt x="9020556" y="0"/>
                </a:moveTo>
                <a:lnTo>
                  <a:pt x="0" y="0"/>
                </a:lnTo>
                <a:lnTo>
                  <a:pt x="0" y="121158"/>
                </a:lnTo>
                <a:lnTo>
                  <a:pt x="9020556" y="121158"/>
                </a:lnTo>
                <a:lnTo>
                  <a:pt x="9020556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246" y="2976372"/>
            <a:ext cx="9020810" cy="111760"/>
          </a:xfrm>
          <a:custGeom>
            <a:avLst/>
            <a:gdLst/>
            <a:ahLst/>
            <a:cxnLst/>
            <a:rect l="l" t="t" r="r" b="b"/>
            <a:pathLst>
              <a:path w="9020810" h="111760">
                <a:moveTo>
                  <a:pt x="9020556" y="0"/>
                </a:moveTo>
                <a:lnTo>
                  <a:pt x="0" y="0"/>
                </a:lnTo>
                <a:lnTo>
                  <a:pt x="0" y="111251"/>
                </a:lnTo>
                <a:lnTo>
                  <a:pt x="9020556" y="111251"/>
                </a:lnTo>
                <a:lnTo>
                  <a:pt x="9020556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246" y="1517903"/>
            <a:ext cx="9020810" cy="1058623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16865" rIns="0" bIns="0" rtlCol="0">
            <a:spAutoFit/>
          </a:bodyPr>
          <a:lstStyle/>
          <a:p>
            <a:pPr marL="88900" algn="ctr">
              <a:lnSpc>
                <a:spcPct val="100000"/>
              </a:lnSpc>
              <a:spcBef>
                <a:spcPts val="2495"/>
              </a:spcBef>
            </a:pPr>
            <a:r>
              <a:rPr sz="4800" spc="-80" dirty="0">
                <a:solidFill>
                  <a:srgbClr val="FFFFFF"/>
                </a:solidFill>
              </a:rPr>
              <a:t>JavaFX</a:t>
            </a:r>
            <a:r>
              <a:rPr sz="4800" spc="-10" dirty="0">
                <a:solidFill>
                  <a:srgbClr val="FFFFFF"/>
                </a:solidFill>
              </a:rPr>
              <a:t> </a:t>
            </a:r>
            <a:r>
              <a:rPr sz="4800" spc="-15" dirty="0">
                <a:solidFill>
                  <a:srgbClr val="FFFFFF"/>
                </a:solidFill>
              </a:rPr>
              <a:t>UI</a:t>
            </a:r>
            <a:r>
              <a:rPr sz="4800" spc="-5" dirty="0">
                <a:solidFill>
                  <a:srgbClr val="FFFFFF"/>
                </a:solidFill>
              </a:rPr>
              <a:t> </a:t>
            </a:r>
            <a:r>
              <a:rPr sz="4800" spc="-40" dirty="0" smtClean="0">
                <a:solidFill>
                  <a:srgbClr val="FFFFFF"/>
                </a:solidFill>
              </a:rPr>
              <a:t>Controls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342" y="177545"/>
            <a:ext cx="6939915" cy="621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82595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urier New"/>
                <a:cs typeface="Courier New"/>
              </a:rPr>
              <a:t>import javafx.event.ActionEvent;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 javafx.event.EventHandler;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165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javafx.geometry.Insets;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import</a:t>
            </a:r>
            <a:r>
              <a:rPr sz="1400" b="1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javafx.scene.control.CheckBox;</a:t>
            </a:r>
            <a:endParaRPr sz="1400">
              <a:latin typeface="Courier New"/>
              <a:cs typeface="Courier New"/>
            </a:endParaRPr>
          </a:p>
          <a:p>
            <a:pPr marL="12700" marR="287591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import </a:t>
            </a:r>
            <a:r>
              <a:rPr sz="1400" b="1" spc="-10" dirty="0">
                <a:latin typeface="Courier New"/>
                <a:cs typeface="Courier New"/>
              </a:rPr>
              <a:t>javafx.scene.layout.BorderPane; </a:t>
            </a:r>
            <a:r>
              <a:rPr sz="1400" b="1" spc="-8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819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javafx.scene.layout.VBox;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javafx.scene.text.Font;</a:t>
            </a:r>
            <a:endParaRPr sz="1400">
              <a:latin typeface="Courier New"/>
              <a:cs typeface="Courier New"/>
            </a:endParaRPr>
          </a:p>
          <a:p>
            <a:pPr marL="12700" marR="2982595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javafx.scene.text.FontPosture;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javafx.scene.text.FontWeight;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public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class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CheckBoxDemo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extends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ButtonDemo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 marR="508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@Override</a:t>
            </a:r>
            <a:r>
              <a:rPr sz="1400" b="1" spc="-5" dirty="0">
                <a:latin typeface="Courier New"/>
                <a:cs typeface="Courier New"/>
              </a:rPr>
              <a:t> //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Override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getPane()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method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in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super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class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protected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BorderPane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getPane() </a:t>
            </a: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BorderPane</a:t>
            </a:r>
            <a:r>
              <a:rPr sz="1400" b="1" spc="-5" dirty="0">
                <a:latin typeface="Courier New"/>
                <a:cs typeface="Courier New"/>
              </a:rPr>
              <a:t> pane = </a:t>
            </a:r>
            <a:r>
              <a:rPr sz="1400" b="1" spc="-10" dirty="0">
                <a:latin typeface="Courier New"/>
                <a:cs typeface="Courier New"/>
              </a:rPr>
              <a:t>super.getPane();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714500" marR="749300" indent="-85153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Font </a:t>
            </a:r>
            <a:r>
              <a:rPr sz="1400" b="1" spc="-10" dirty="0">
                <a:latin typeface="Courier New"/>
                <a:cs typeface="Courier New"/>
              </a:rPr>
              <a:t>fontBoldItalic</a:t>
            </a:r>
            <a:r>
              <a:rPr sz="1400" b="1" spc="-5" dirty="0">
                <a:latin typeface="Courier New"/>
                <a:cs typeface="Courier New"/>
              </a:rPr>
              <a:t> =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Font.font("Times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Roman",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FontWeight.BOLD,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FontPosture.ITALIC,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20);</a:t>
            </a:r>
            <a:endParaRPr sz="140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Font</a:t>
            </a:r>
            <a:r>
              <a:rPr sz="1400" b="1" spc="-10" dirty="0">
                <a:latin typeface="Courier New"/>
                <a:cs typeface="Courier New"/>
              </a:rPr>
              <a:t> fontBold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10" dirty="0">
                <a:latin typeface="Courier New"/>
                <a:cs typeface="Courier New"/>
              </a:rPr>
              <a:t> Font.font("Times</a:t>
            </a:r>
            <a:r>
              <a:rPr sz="1400" b="1" spc="-5" dirty="0">
                <a:latin typeface="Courier New"/>
                <a:cs typeface="Courier New"/>
              </a:rPr>
              <a:t> New</a:t>
            </a:r>
            <a:r>
              <a:rPr sz="1400" b="1" spc="-10" dirty="0">
                <a:latin typeface="Courier New"/>
                <a:cs typeface="Courier New"/>
              </a:rPr>
              <a:t> Roman",</a:t>
            </a:r>
            <a:endParaRPr sz="1400">
              <a:latin typeface="Courier New"/>
              <a:cs typeface="Courier New"/>
            </a:endParaRPr>
          </a:p>
          <a:p>
            <a:pPr marL="863600" marR="749300" indent="8509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FontWeight.BOLD,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FontPosture.REGULAR,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20);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Font</a:t>
            </a:r>
            <a:r>
              <a:rPr sz="1400" b="1" spc="-10" dirty="0">
                <a:latin typeface="Courier New"/>
                <a:cs typeface="Courier New"/>
              </a:rPr>
              <a:t> fontItalic</a:t>
            </a:r>
            <a:r>
              <a:rPr sz="1400" b="1" spc="-5" dirty="0">
                <a:latin typeface="Courier New"/>
                <a:cs typeface="Courier New"/>
              </a:rPr>
              <a:t> =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Font.font("Times</a:t>
            </a:r>
            <a:r>
              <a:rPr sz="1400" b="1" spc="-5" dirty="0">
                <a:latin typeface="Courier New"/>
                <a:cs typeface="Courier New"/>
              </a:rPr>
              <a:t> New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Roman",</a:t>
            </a:r>
            <a:endParaRPr sz="1400">
              <a:latin typeface="Courier New"/>
              <a:cs typeface="Courier New"/>
            </a:endParaRPr>
          </a:p>
          <a:p>
            <a:pPr marL="863600" marR="643255" indent="8509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FontWeight.NORMAL,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FontPosture.ITALIC,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20);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Font</a:t>
            </a:r>
            <a:r>
              <a:rPr sz="1400" b="1" spc="-10" dirty="0">
                <a:latin typeface="Courier New"/>
                <a:cs typeface="Courier New"/>
              </a:rPr>
              <a:t> fontNormal</a:t>
            </a:r>
            <a:r>
              <a:rPr sz="1400" b="1" spc="-5" dirty="0">
                <a:latin typeface="Courier New"/>
                <a:cs typeface="Courier New"/>
              </a:rPr>
              <a:t> =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Font.font("Times</a:t>
            </a:r>
            <a:r>
              <a:rPr sz="1400" b="1" spc="-5" dirty="0">
                <a:latin typeface="Courier New"/>
                <a:cs typeface="Courier New"/>
              </a:rPr>
              <a:t> New </a:t>
            </a:r>
            <a:r>
              <a:rPr sz="1400" b="1" spc="-10" dirty="0">
                <a:latin typeface="Courier New"/>
                <a:cs typeface="Courier New"/>
              </a:rPr>
              <a:t>Roman",</a:t>
            </a:r>
            <a:endParaRPr sz="1400">
              <a:latin typeface="Courier New"/>
              <a:cs typeface="Courier New"/>
            </a:endParaRPr>
          </a:p>
          <a:p>
            <a:pPr marL="17145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FontWeight.NORMAL,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FontPosture.REGULAR,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20);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ourier New"/>
                <a:cs typeface="Courier New"/>
              </a:rPr>
              <a:t>text.setFont(fontNormal);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863600" marR="32321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VBox</a:t>
            </a:r>
            <a:r>
              <a:rPr sz="1400" b="1" spc="-10" dirty="0">
                <a:latin typeface="Courier New"/>
                <a:cs typeface="Courier New"/>
              </a:rPr>
              <a:t> paneForCheckBoxes </a:t>
            </a:r>
            <a:r>
              <a:rPr sz="1400" b="1" spc="-5" dirty="0">
                <a:latin typeface="Courier New"/>
                <a:cs typeface="Courier New"/>
              </a:rPr>
              <a:t>= </a:t>
            </a:r>
            <a:r>
              <a:rPr sz="1400" b="1" spc="-10" dirty="0">
                <a:latin typeface="Courier New"/>
                <a:cs typeface="Courier New"/>
              </a:rPr>
              <a:t>new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VBox(20);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paneForCheckBoxes.setPadding(new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Insets(5,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5,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5,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5));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paneForCheckBoxes.setStyle("-fx-border-color:</a:t>
            </a:r>
            <a:r>
              <a:rPr sz="1400" b="1" spc="9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green");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4355" y="156971"/>
            <a:ext cx="3895344" cy="17716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342" y="177545"/>
            <a:ext cx="7790815" cy="621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3600" marR="2238375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CheckBox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chkBold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= new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CheckBox("Bold");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CheckBox</a:t>
            </a:r>
            <a:r>
              <a:rPr sz="14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chkItalic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r>
              <a:rPr sz="14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CheckBox("Italic");</a:t>
            </a:r>
            <a:endParaRPr sz="1400">
              <a:latin typeface="Courier New"/>
              <a:cs typeface="Courier New"/>
            </a:endParaRPr>
          </a:p>
          <a:p>
            <a:pPr marL="863600" marR="64262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paneForCheckBoxes.getChildren().addAll(chkBold,</a:t>
            </a:r>
            <a:r>
              <a:rPr sz="1400" b="1" spc="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chkItalic); </a:t>
            </a:r>
            <a:r>
              <a:rPr sz="1400" b="1" spc="-8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pane.setRight(paneForCheckBoxes);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EventHandler&lt;ActionEvent&gt;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handler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-&gt; {</a:t>
            </a:r>
            <a:endParaRPr sz="1400">
              <a:latin typeface="Courier New"/>
              <a:cs typeface="Courier New"/>
            </a:endParaRPr>
          </a:p>
          <a:p>
            <a:pPr marL="1714500" marR="5080" indent="-42545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b="1" spc="-10" dirty="0">
                <a:latin typeface="Courier New"/>
                <a:cs typeface="Courier New"/>
              </a:rPr>
              <a:t>(chkBold.isSelected()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&amp;&amp;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chkItalic.isSelected())</a:t>
            </a:r>
            <a:r>
              <a:rPr sz="1400" b="1" spc="-5" dirty="0">
                <a:latin typeface="Courier New"/>
                <a:cs typeface="Courier New"/>
              </a:rPr>
              <a:t> { 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text.setFont(fontBoldItalic);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//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Both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check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boxes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checked</a:t>
            </a:r>
            <a:endParaRPr sz="1400">
              <a:latin typeface="Courier New"/>
              <a:cs typeface="Courier New"/>
            </a:endParaRPr>
          </a:p>
          <a:p>
            <a:pPr marL="1714500" marR="429895" indent="-42545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r>
              <a:rPr sz="1400" b="1" spc="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else</a:t>
            </a:r>
            <a:r>
              <a:rPr sz="1400" b="1" spc="7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if</a:t>
            </a:r>
            <a:r>
              <a:rPr sz="1400" b="1" spc="6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(chkBold.isSelected())</a:t>
            </a:r>
            <a:r>
              <a:rPr sz="1400" b="1" spc="7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{ 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text.setFont(fontBold);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// The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Bold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check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box </a:t>
            </a:r>
            <a:r>
              <a:rPr sz="1400" b="1" spc="-10" dirty="0">
                <a:latin typeface="Courier New"/>
                <a:cs typeface="Courier New"/>
              </a:rPr>
              <a:t>checked</a:t>
            </a:r>
            <a:endParaRPr sz="1400">
              <a:latin typeface="Courier New"/>
              <a:cs typeface="Courier New"/>
            </a:endParaRPr>
          </a:p>
          <a:p>
            <a:pPr marL="1714500" marR="5080" indent="-42545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r>
              <a:rPr sz="1400" b="1" spc="7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else</a:t>
            </a:r>
            <a:r>
              <a:rPr sz="1400" b="1" spc="7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if</a:t>
            </a:r>
            <a:r>
              <a:rPr sz="1400" b="1" spc="7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(chkItalic.isSelected())</a:t>
            </a:r>
            <a:r>
              <a:rPr sz="1400" b="1" spc="7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{ 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text.setFont(fontItalic);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//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Italic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check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box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checked</a:t>
            </a:r>
            <a:endParaRPr sz="1400">
              <a:latin typeface="Courier New"/>
              <a:cs typeface="Courier New"/>
            </a:endParaRPr>
          </a:p>
          <a:p>
            <a:pPr marL="128968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else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7145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text.setFont(fontNormal);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//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Both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check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boxes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unchecked</a:t>
            </a:r>
            <a:endParaRPr sz="1400">
              <a:latin typeface="Courier New"/>
              <a:cs typeface="Courier New"/>
            </a:endParaRPr>
          </a:p>
          <a:p>
            <a:pPr marL="128968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ourier New"/>
                <a:cs typeface="Courier New"/>
              </a:rPr>
              <a:t>chkBold.setOnAction(handler);</a:t>
            </a:r>
            <a:endParaRPr sz="140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chkItalic.setOnAction(handler);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ourier New"/>
                <a:cs typeface="Courier New"/>
              </a:rPr>
              <a:t>return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pane; </a:t>
            </a:r>
            <a:r>
              <a:rPr sz="1400" b="1" spc="-5" dirty="0">
                <a:latin typeface="Courier New"/>
                <a:cs typeface="Courier New"/>
              </a:rPr>
              <a:t>// </a:t>
            </a:r>
            <a:r>
              <a:rPr sz="1400" b="1" spc="-10" dirty="0">
                <a:latin typeface="Courier New"/>
                <a:cs typeface="Courier New"/>
              </a:rPr>
              <a:t>Return</a:t>
            </a:r>
            <a:r>
              <a:rPr sz="1400" b="1" spc="-5" dirty="0">
                <a:latin typeface="Courier New"/>
                <a:cs typeface="Courier New"/>
              </a:rPr>
              <a:t> a new </a:t>
            </a:r>
            <a:r>
              <a:rPr sz="1400" b="1" spc="-10" dirty="0">
                <a:latin typeface="Courier New"/>
                <a:cs typeface="Courier New"/>
              </a:rPr>
              <a:t>pane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38150" marR="642620">
              <a:lnSpc>
                <a:spcPct val="200000"/>
              </a:lnSpc>
            </a:pPr>
            <a:r>
              <a:rPr sz="1400" b="1" spc="-5" dirty="0">
                <a:latin typeface="Courier New"/>
                <a:cs typeface="Courier New"/>
              </a:rPr>
              <a:t>// the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start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method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is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inherited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from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superclass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ButtonDemo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public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static</a:t>
            </a:r>
            <a:r>
              <a:rPr sz="1400" b="1" spc="-5" dirty="0">
                <a:latin typeface="Courier New"/>
                <a:cs typeface="Courier New"/>
              </a:rPr>
              <a:t> void </a:t>
            </a:r>
            <a:r>
              <a:rPr sz="1400" b="1" spc="-10" dirty="0">
                <a:latin typeface="Courier New"/>
                <a:cs typeface="Courier New"/>
              </a:rPr>
              <a:t>main(String[]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args)</a:t>
            </a:r>
            <a:r>
              <a:rPr sz="1400" b="1" spc="-5" dirty="0">
                <a:latin typeface="Courier New"/>
                <a:cs typeface="Courier New"/>
              </a:rPr>
              <a:t> {</a:t>
            </a:r>
            <a:endParaRPr sz="140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launch(args);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0"/>
            <a:ext cx="40182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/>
              <a:t>RadioBut</a:t>
            </a:r>
            <a:r>
              <a:rPr sz="6000" spc="-135" dirty="0"/>
              <a:t>t</a:t>
            </a:r>
            <a:r>
              <a:rPr sz="6000" spc="-30" dirty="0"/>
              <a:t>on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374141" y="860573"/>
            <a:ext cx="8587105" cy="126746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56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55" dirty="0">
                <a:latin typeface="Times New Roman"/>
                <a:cs typeface="Times New Roman"/>
              </a:rPr>
              <a:t>Radio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buttons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allow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choose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b="1" spc="15" dirty="0">
                <a:latin typeface="Times New Roman"/>
                <a:cs typeface="Times New Roman"/>
              </a:rPr>
              <a:t>single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item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group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choices.</a:t>
            </a:r>
            <a:endParaRPr sz="2600">
              <a:latin typeface="Times New Roman"/>
              <a:cs typeface="Times New Roman"/>
            </a:endParaRPr>
          </a:p>
          <a:p>
            <a:pPr marL="560070" marR="109855" lvl="1" indent="-228600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705" algn="l"/>
              </a:tabLst>
            </a:pPr>
            <a:r>
              <a:rPr sz="2400" spc="-145" dirty="0">
                <a:latin typeface="Times New Roman"/>
                <a:cs typeface="Times New Roman"/>
              </a:rPr>
              <a:t>Radio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buttons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display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circle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that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either </a:t>
            </a:r>
            <a:r>
              <a:rPr sz="2400" spc="-114" dirty="0">
                <a:latin typeface="Times New Roman"/>
                <a:cs typeface="Times New Roman"/>
              </a:rPr>
              <a:t>filled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(if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selected)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blank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(if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not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selected).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6304" y="2200651"/>
            <a:ext cx="8816975" cy="4467225"/>
            <a:chOff x="146304" y="2200651"/>
            <a:chExt cx="8816975" cy="44672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755" y="2200651"/>
              <a:ext cx="8502398" cy="40190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630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342" y="177545"/>
            <a:ext cx="7790815" cy="600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38375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static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javafx.application.Application.launch;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javafx.geometry.Insets;</a:t>
            </a:r>
            <a:endParaRPr sz="1400">
              <a:latin typeface="Courier New"/>
              <a:cs typeface="Courier New"/>
            </a:endParaRPr>
          </a:p>
          <a:p>
            <a:pPr marL="12700" marR="3514725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import</a:t>
            </a:r>
            <a:r>
              <a:rPr sz="1400" b="1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javafx.scene.control.RadioButton; </a:t>
            </a:r>
            <a:r>
              <a:rPr sz="1400" b="1" spc="-8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import</a:t>
            </a:r>
            <a:r>
              <a:rPr sz="1400" b="1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javafx.scene.control.ToggleGroup; </a:t>
            </a:r>
            <a:r>
              <a:rPr sz="1400" b="1" spc="-8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import </a:t>
            </a:r>
            <a:r>
              <a:rPr sz="1400" b="1" spc="-10" dirty="0">
                <a:latin typeface="Courier New"/>
                <a:cs typeface="Courier New"/>
              </a:rPr>
              <a:t>javafx.scene.layout.BorderPane;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javafx.scene.layout.VBox;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javafx.scene.paint.Color;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public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class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RadioButtonDemo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extends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CheckBoxDemo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 marR="85598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@Override</a:t>
            </a:r>
            <a:r>
              <a:rPr sz="1400" b="1" spc="-5" dirty="0">
                <a:latin typeface="Courier New"/>
                <a:cs typeface="Courier New"/>
              </a:rPr>
              <a:t> //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Override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getPane()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method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in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super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class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protected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BorderPane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getPane() </a:t>
            </a: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BorderPane</a:t>
            </a:r>
            <a:r>
              <a:rPr sz="1400" b="1" spc="-5" dirty="0">
                <a:latin typeface="Courier New"/>
                <a:cs typeface="Courier New"/>
              </a:rPr>
              <a:t> pane = </a:t>
            </a:r>
            <a:r>
              <a:rPr sz="1400" b="1" spc="-10" dirty="0">
                <a:latin typeface="Courier New"/>
                <a:cs typeface="Courier New"/>
              </a:rPr>
              <a:t>super.getPane();</a:t>
            </a:r>
            <a:endParaRPr sz="1400">
              <a:latin typeface="Courier New"/>
              <a:cs typeface="Courier New"/>
            </a:endParaRPr>
          </a:p>
          <a:p>
            <a:pPr marL="863600" marR="96266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VBox </a:t>
            </a:r>
            <a:r>
              <a:rPr sz="1400" b="1" spc="-10" dirty="0">
                <a:latin typeface="Courier New"/>
                <a:cs typeface="Courier New"/>
              </a:rPr>
              <a:t>paneForRadioButtons </a:t>
            </a:r>
            <a:r>
              <a:rPr sz="1400" b="1" spc="-5" dirty="0">
                <a:latin typeface="Courier New"/>
                <a:cs typeface="Courier New"/>
              </a:rPr>
              <a:t>= new </a:t>
            </a:r>
            <a:r>
              <a:rPr sz="1400" b="1" spc="-10" dirty="0">
                <a:latin typeface="Courier New"/>
                <a:cs typeface="Courier New"/>
              </a:rPr>
              <a:t>VBox(20);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paneForRadioButtons.setPadding(new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Insets(5,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5,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5,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5)); 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paneForRadioButtons.setStyle("-fx-border-color:</a:t>
            </a:r>
            <a:r>
              <a:rPr sz="1400" b="1" spc="9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green");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RadioButton rbRed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 = new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RadioButton("Red");</a:t>
            </a:r>
            <a:endParaRPr sz="140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RadioButton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rbGreen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 =</a:t>
            </a:r>
            <a:r>
              <a:rPr sz="14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r>
              <a:rPr sz="14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RadioButton("Green");</a:t>
            </a:r>
            <a:endParaRPr sz="1400">
              <a:latin typeface="Courier New"/>
              <a:cs typeface="Courier New"/>
            </a:endParaRPr>
          </a:p>
          <a:p>
            <a:pPr marL="863600" marR="508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RadioButton rbBlue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new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RadioButton("Blue");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paneForRadioButtons.getChildren().addAll(rbRed,</a:t>
            </a:r>
            <a:r>
              <a:rPr sz="1400" b="1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rbGreen,</a:t>
            </a:r>
            <a:r>
              <a:rPr sz="1400" b="1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rbBlue); </a:t>
            </a:r>
            <a:r>
              <a:rPr sz="1400" b="1" spc="-8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pane.setLeft(paneForRadioButtons);</a:t>
            </a:r>
            <a:endParaRPr sz="1400">
              <a:latin typeface="Courier New"/>
              <a:cs typeface="Courier New"/>
            </a:endParaRPr>
          </a:p>
          <a:p>
            <a:pPr marL="863600" marR="287655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C00000"/>
                </a:solidFill>
                <a:latin typeface="Courier New"/>
                <a:cs typeface="Courier New"/>
              </a:rPr>
              <a:t>ToggleGroup group</a:t>
            </a:r>
            <a:r>
              <a:rPr sz="1400" b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ourier New"/>
                <a:cs typeface="Courier New"/>
              </a:rPr>
              <a:t>= new</a:t>
            </a:r>
            <a:r>
              <a:rPr sz="1400" b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C00000"/>
                </a:solidFill>
                <a:latin typeface="Courier New"/>
                <a:cs typeface="Courier New"/>
              </a:rPr>
              <a:t>ToggleGroup(); </a:t>
            </a:r>
            <a:r>
              <a:rPr sz="1400" b="1" spc="-8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C00000"/>
                </a:solidFill>
                <a:latin typeface="Courier New"/>
                <a:cs typeface="Courier New"/>
              </a:rPr>
              <a:t>rbRed.setToggleGroup(group); </a:t>
            </a:r>
            <a:r>
              <a:rPr sz="140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C00000"/>
                </a:solidFill>
                <a:latin typeface="Courier New"/>
                <a:cs typeface="Courier New"/>
              </a:rPr>
              <a:t>rbGreen.setToggleGroup(group); </a:t>
            </a:r>
            <a:r>
              <a:rPr sz="1400" b="1" spc="-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C00000"/>
                </a:solidFill>
                <a:latin typeface="Courier New"/>
                <a:cs typeface="Courier New"/>
              </a:rPr>
              <a:t>rbBlue.setToggleGroup(group);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</a:pPr>
            <a:r>
              <a:rPr sz="1400" b="1" spc="-10" dirty="0">
                <a:solidFill>
                  <a:srgbClr val="C00000"/>
                </a:solidFill>
                <a:latin typeface="Courier New"/>
                <a:cs typeface="Courier New"/>
              </a:rPr>
              <a:t>rbRed.setOnAction(e</a:t>
            </a:r>
            <a:r>
              <a:rPr sz="1400" b="1" spc="-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ourier New"/>
                <a:cs typeface="Courier New"/>
              </a:rPr>
              <a:t>-&gt;</a:t>
            </a:r>
            <a:r>
              <a:rPr sz="1400" b="1" spc="-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714500" marR="3514725" indent="-425450">
              <a:lnSpc>
                <a:spcPct val="100000"/>
              </a:lnSpc>
            </a:pPr>
            <a:r>
              <a:rPr sz="1400" b="1" spc="-5" dirty="0">
                <a:solidFill>
                  <a:srgbClr val="C00000"/>
                </a:solidFill>
                <a:latin typeface="Courier New"/>
                <a:cs typeface="Courier New"/>
              </a:rPr>
              <a:t>if </a:t>
            </a:r>
            <a:r>
              <a:rPr sz="1400" b="1" spc="-10" dirty="0">
                <a:solidFill>
                  <a:srgbClr val="C00000"/>
                </a:solidFill>
                <a:latin typeface="Courier New"/>
                <a:cs typeface="Courier New"/>
              </a:rPr>
              <a:t>(rbRed.isSelected()) </a:t>
            </a:r>
            <a:r>
              <a:rPr sz="1400" b="1" spc="-5" dirty="0">
                <a:solidFill>
                  <a:srgbClr val="C00000"/>
                </a:solidFill>
                <a:latin typeface="Courier New"/>
                <a:cs typeface="Courier New"/>
              </a:rPr>
              <a:t>{ </a:t>
            </a:r>
            <a:r>
              <a:rPr sz="1400" b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C00000"/>
                </a:solidFill>
                <a:latin typeface="Courier New"/>
                <a:cs typeface="Courier New"/>
              </a:rPr>
              <a:t>text.setFill(Color.RED);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7496" y="6152134"/>
            <a:ext cx="558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C0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C00000"/>
                </a:solidFill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7726" y="433577"/>
            <a:ext cx="3632454" cy="14980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8063" y="6314694"/>
            <a:ext cx="2311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13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342" y="390906"/>
            <a:ext cx="7153275" cy="450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36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urier New"/>
                <a:cs typeface="Courier New"/>
              </a:rPr>
              <a:t>rbGreen.setOnAction(e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-&gt; {</a:t>
            </a:r>
            <a:endParaRPr sz="1400">
              <a:latin typeface="Courier New"/>
              <a:cs typeface="Courier New"/>
            </a:endParaRPr>
          </a:p>
          <a:p>
            <a:pPr marL="1714500" marR="2664460" indent="-42545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b="1" spc="-10" dirty="0">
                <a:latin typeface="Courier New"/>
                <a:cs typeface="Courier New"/>
              </a:rPr>
              <a:t>(rbGreen.isSelected()) </a:t>
            </a:r>
            <a:r>
              <a:rPr sz="1400" b="1" spc="-5" dirty="0">
                <a:latin typeface="Courier New"/>
                <a:cs typeface="Courier New"/>
              </a:rPr>
              <a:t>{ 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text.setFill(Color.GREEN);</a:t>
            </a:r>
            <a:endParaRPr sz="1400">
              <a:latin typeface="Courier New"/>
              <a:cs typeface="Courier New"/>
            </a:endParaRPr>
          </a:p>
          <a:p>
            <a:pPr marL="1289685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rbBlue.setOnAction(e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-&gt;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714500" marR="2769870" indent="-42545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b="1" spc="-10" dirty="0">
                <a:latin typeface="Courier New"/>
                <a:cs typeface="Courier New"/>
              </a:rPr>
              <a:t>(rbBlue.isSelected()) </a:t>
            </a:r>
            <a:r>
              <a:rPr sz="1400" b="1" spc="-5" dirty="0">
                <a:latin typeface="Courier New"/>
                <a:cs typeface="Courier New"/>
              </a:rPr>
              <a:t>{ 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text.setFill(Color.BLUE);</a:t>
            </a:r>
            <a:endParaRPr sz="1400">
              <a:latin typeface="Courier New"/>
              <a:cs typeface="Courier New"/>
            </a:endParaRPr>
          </a:p>
          <a:p>
            <a:pPr marL="128968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ourier New"/>
                <a:cs typeface="Courier New"/>
              </a:rPr>
              <a:t>return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pane;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38150" marR="5080">
              <a:lnSpc>
                <a:spcPts val="3360"/>
              </a:lnSpc>
              <a:spcBef>
                <a:spcPts val="390"/>
              </a:spcBef>
            </a:pPr>
            <a:r>
              <a:rPr sz="1400" b="1" spc="-5" dirty="0">
                <a:latin typeface="Courier New"/>
                <a:cs typeface="Courier New"/>
              </a:rPr>
              <a:t>// the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start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method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is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inherited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from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superclass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ButtonDemo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public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static</a:t>
            </a:r>
            <a:r>
              <a:rPr sz="1400" b="1" spc="-5" dirty="0">
                <a:latin typeface="Courier New"/>
                <a:cs typeface="Courier New"/>
              </a:rPr>
              <a:t> void </a:t>
            </a:r>
            <a:r>
              <a:rPr sz="1400" b="1" spc="-10" dirty="0">
                <a:latin typeface="Courier New"/>
                <a:cs typeface="Courier New"/>
              </a:rPr>
              <a:t>main(String[]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args)</a:t>
            </a:r>
            <a:r>
              <a:rPr sz="1400" b="1" spc="-5" dirty="0">
                <a:latin typeface="Courier New"/>
                <a:cs typeface="Courier New"/>
              </a:rPr>
              <a:t> {</a:t>
            </a:r>
            <a:endParaRPr sz="1400">
              <a:latin typeface="Courier New"/>
              <a:cs typeface="Courier New"/>
            </a:endParaRPr>
          </a:p>
          <a:p>
            <a:pPr marL="863600">
              <a:lnSpc>
                <a:spcPts val="1290"/>
              </a:lnSpc>
            </a:pPr>
            <a:r>
              <a:rPr sz="1400" b="1" spc="-10" dirty="0">
                <a:latin typeface="Courier New"/>
                <a:cs typeface="Courier New"/>
              </a:rPr>
              <a:t>launch(args);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3425" y="6329518"/>
            <a:ext cx="28067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14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0"/>
            <a:ext cx="28333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85" dirty="0"/>
              <a:t>T</a:t>
            </a:r>
            <a:r>
              <a:rPr sz="6000" spc="-125" dirty="0"/>
              <a:t>e</a:t>
            </a:r>
            <a:r>
              <a:rPr sz="6000" spc="-60" dirty="0"/>
              <a:t>xtField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369315" y="1017015"/>
            <a:ext cx="794639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text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field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enter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or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display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string.TextField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subclass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spc="-470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extI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put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45" dirty="0">
                <a:latin typeface="Times New Roman"/>
                <a:cs typeface="Times New Roman"/>
              </a:rPr>
              <a:t>ont</a:t>
            </a:r>
            <a:r>
              <a:rPr sz="2600" spc="-70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ol.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347" y="1975099"/>
            <a:ext cx="8718801" cy="399365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3425" y="6329518"/>
            <a:ext cx="28067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15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342" y="177545"/>
            <a:ext cx="7366000" cy="536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1356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static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javafx.application.Application.launch;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javafx.geometry.Insets;</a:t>
            </a:r>
            <a:endParaRPr sz="1400">
              <a:latin typeface="Courier New"/>
              <a:cs typeface="Courier New"/>
            </a:endParaRPr>
          </a:p>
          <a:p>
            <a:pPr marL="12700" marR="372745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165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javafx.geometry.Pos;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javafx.scene.control.Label;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import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javafx.scene.control.TextField;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javafx.scene.layout.BorderPane;</a:t>
            </a:r>
            <a:endParaRPr sz="1400">
              <a:latin typeface="Courier New"/>
              <a:cs typeface="Courier New"/>
            </a:endParaRPr>
          </a:p>
          <a:p>
            <a:pPr marL="438150" marR="1920239" indent="-426084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public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class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TextFieldDemo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extends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RadioButtonDemo{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863600" marR="2876550" indent="-42545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protected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BorderPane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getPane()</a:t>
            </a:r>
            <a:r>
              <a:rPr sz="1400" b="1" spc="-5" dirty="0">
                <a:latin typeface="Courier New"/>
                <a:cs typeface="Courier New"/>
              </a:rPr>
              <a:t> { 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BorderPane</a:t>
            </a:r>
            <a:r>
              <a:rPr sz="1400" b="1" spc="-5" dirty="0">
                <a:latin typeface="Courier New"/>
                <a:cs typeface="Courier New"/>
              </a:rPr>
              <a:t> pane = </a:t>
            </a:r>
            <a:r>
              <a:rPr sz="1400" b="1" spc="-10" dirty="0">
                <a:latin typeface="Courier New"/>
                <a:cs typeface="Courier New"/>
              </a:rPr>
              <a:t>super.getPane();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863600" marR="508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BorderPane paneForTextField </a:t>
            </a:r>
            <a:r>
              <a:rPr sz="1400" b="1" spc="-5" dirty="0">
                <a:latin typeface="Courier New"/>
                <a:cs typeface="Courier New"/>
              </a:rPr>
              <a:t>= new BorderPane(); 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paneForTextField.setPadding(new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Insets(5,</a:t>
            </a:r>
            <a:r>
              <a:rPr sz="1400" b="1" spc="-5" dirty="0">
                <a:latin typeface="Courier New"/>
                <a:cs typeface="Courier New"/>
              </a:rPr>
              <a:t> 5,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5, </a:t>
            </a:r>
            <a:r>
              <a:rPr sz="1400" b="1" spc="-10" dirty="0">
                <a:latin typeface="Courier New"/>
                <a:cs typeface="Courier New"/>
              </a:rPr>
              <a:t>5));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paneForTextField.setStyle("-fx-border-color: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green");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paneForTextField.setLeft(new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Label("Enter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a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message: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"));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863600" marR="287782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TextField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tf = new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TextField();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tf.setAlignment(Pos.BOTTOM_RIGHT); </a:t>
            </a:r>
            <a:r>
              <a:rPr sz="1400" b="1" spc="-8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paneForTextField.setCenter(tf);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pane.setTop(paneForTextField);</a:t>
            </a:r>
            <a:endParaRPr sz="1400">
              <a:latin typeface="Courier New"/>
              <a:cs typeface="Courier New"/>
            </a:endParaRPr>
          </a:p>
          <a:p>
            <a:pPr marL="863600" marR="1388110">
              <a:lnSpc>
                <a:spcPct val="200000"/>
              </a:lnSpc>
            </a:pP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tf.setOnAction(e</a:t>
            </a:r>
            <a:r>
              <a:rPr sz="1400" b="1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-&gt;</a:t>
            </a:r>
            <a:r>
              <a:rPr sz="1400" b="1" spc="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text.setText(tf.getText())); </a:t>
            </a:r>
            <a:r>
              <a:rPr sz="1400" b="1" spc="-8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return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pane;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300" y="5725414"/>
            <a:ext cx="4752975" cy="921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7515" marR="477520" indent="-42545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urier New"/>
                <a:cs typeface="Courier New"/>
              </a:rPr>
              <a:t>public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static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void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main(String[]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args)</a:t>
            </a:r>
            <a:r>
              <a:rPr sz="1400" b="1" spc="-5" dirty="0">
                <a:latin typeface="Courier New"/>
                <a:cs typeface="Courier New"/>
              </a:rPr>
              <a:t> {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launch(args);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2948940">
              <a:lnSpc>
                <a:spcPct val="100000"/>
              </a:lnSpc>
              <a:spcBef>
                <a:spcPts val="815"/>
              </a:spcBef>
            </a:pPr>
            <a:endParaRPr sz="1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276" y="433577"/>
            <a:ext cx="3506724" cy="16504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0942" y="6314694"/>
            <a:ext cx="3371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00" b="1" spc="-225" baseline="-15873" dirty="0">
                <a:latin typeface="Courier New"/>
                <a:cs typeface="Courier New"/>
              </a:rPr>
              <a:t>}</a:t>
            </a:r>
            <a:r>
              <a:rPr sz="1400" spc="-1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16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0"/>
            <a:ext cx="27476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5" dirty="0"/>
              <a:t>TextArea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925067" y="1034541"/>
            <a:ext cx="725805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3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TextArea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enables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user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enter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multiple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lines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text.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99" y="1667401"/>
            <a:ext cx="8789121" cy="442718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663" y="6329518"/>
            <a:ext cx="2819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17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1976"/>
            <a:ext cx="31134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ComboBox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466" y="1034541"/>
            <a:ext cx="847217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combo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box,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also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known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choice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drop-down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list,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contains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f</a:t>
            </a:r>
            <a:r>
              <a:rPr sz="2600" spc="-114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om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whi</a:t>
            </a:r>
            <a:r>
              <a:rPr sz="2600" spc="-85" dirty="0">
                <a:latin typeface="Times New Roman"/>
                <a:cs typeface="Times New Roman"/>
              </a:rPr>
              <a:t>c</a:t>
            </a:r>
            <a:r>
              <a:rPr sz="2600" spc="-165" dirty="0">
                <a:latin typeface="Times New Roman"/>
                <a:cs typeface="Times New Roman"/>
              </a:rPr>
              <a:t>h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user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</a:t>
            </a:r>
            <a:r>
              <a:rPr sz="2600" spc="-140" dirty="0">
                <a:latin typeface="Times New Roman"/>
                <a:cs typeface="Times New Roman"/>
              </a:rPr>
              <a:t>hoos</a:t>
            </a:r>
            <a:r>
              <a:rPr sz="2600" spc="-185" dirty="0">
                <a:latin typeface="Times New Roman"/>
                <a:cs typeface="Times New Roman"/>
              </a:rPr>
              <a:t>e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599" y="2036823"/>
            <a:ext cx="8712451" cy="40891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826505" y="536701"/>
            <a:ext cx="2349500" cy="406400"/>
            <a:chOff x="5826505" y="536701"/>
            <a:chExt cx="2349500" cy="4064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4455" y="606551"/>
              <a:ext cx="2162175" cy="2571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32855" y="543051"/>
              <a:ext cx="2336800" cy="393700"/>
            </a:xfrm>
            <a:custGeom>
              <a:avLst/>
              <a:gdLst/>
              <a:ahLst/>
              <a:cxnLst/>
              <a:rect l="l" t="t" r="r" b="b"/>
              <a:pathLst>
                <a:path w="2336800" h="393700">
                  <a:moveTo>
                    <a:pt x="0" y="393700"/>
                  </a:moveTo>
                  <a:lnTo>
                    <a:pt x="2336800" y="393700"/>
                  </a:lnTo>
                  <a:lnTo>
                    <a:pt x="2336800" y="0"/>
                  </a:lnTo>
                  <a:lnTo>
                    <a:pt x="0" y="0"/>
                  </a:lnTo>
                  <a:lnTo>
                    <a:pt x="0" y="393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2663" y="6329518"/>
            <a:ext cx="2819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18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0"/>
            <a:ext cx="26365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0" dirty="0"/>
              <a:t>ListView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993139" y="1226565"/>
            <a:ext cx="7356475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 </a:t>
            </a:r>
            <a:r>
              <a:rPr sz="2600" spc="-105" dirty="0">
                <a:latin typeface="Times New Roman"/>
                <a:cs typeface="Times New Roman"/>
              </a:rPr>
              <a:t>list </a:t>
            </a:r>
            <a:r>
              <a:rPr sz="2600" spc="-160" dirty="0">
                <a:latin typeface="Times New Roman"/>
                <a:cs typeface="Times New Roman"/>
              </a:rPr>
              <a:t>view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210" dirty="0">
                <a:latin typeface="Times New Roman"/>
                <a:cs typeface="Times New Roman"/>
              </a:rPr>
              <a:t>a </a:t>
            </a:r>
            <a:r>
              <a:rPr sz="2600" spc="-105" dirty="0">
                <a:latin typeface="Times New Roman"/>
                <a:cs typeface="Times New Roman"/>
              </a:rPr>
              <a:t>component </a:t>
            </a:r>
            <a:r>
              <a:rPr sz="2600" spc="-80" dirty="0">
                <a:latin typeface="Times New Roman"/>
                <a:cs typeface="Times New Roman"/>
              </a:rPr>
              <a:t>that </a:t>
            </a:r>
            <a:r>
              <a:rPr sz="2600" spc="-95" dirty="0">
                <a:latin typeface="Times New Roman"/>
                <a:cs typeface="Times New Roman"/>
              </a:rPr>
              <a:t>performs </a:t>
            </a:r>
            <a:r>
              <a:rPr sz="2600" spc="-170" dirty="0">
                <a:latin typeface="Times New Roman"/>
                <a:cs typeface="Times New Roman"/>
              </a:rPr>
              <a:t>basically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165" dirty="0">
                <a:latin typeface="Times New Roman"/>
                <a:cs typeface="Times New Roman"/>
              </a:rPr>
              <a:t>same 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 </a:t>
            </a:r>
            <a:r>
              <a:rPr sz="2600" spc="-204" dirty="0">
                <a:latin typeface="Times New Roman"/>
                <a:cs typeface="Times New Roman"/>
              </a:rPr>
              <a:t>as </a:t>
            </a:r>
            <a:r>
              <a:rPr sz="2600" spc="-210" dirty="0">
                <a:latin typeface="Times New Roman"/>
                <a:cs typeface="Times New Roman"/>
              </a:rPr>
              <a:t>a </a:t>
            </a:r>
            <a:r>
              <a:rPr sz="2600" spc="-135" dirty="0">
                <a:latin typeface="Times New Roman"/>
                <a:cs typeface="Times New Roman"/>
              </a:rPr>
              <a:t>combo </a:t>
            </a:r>
            <a:r>
              <a:rPr sz="2600" spc="-75" dirty="0">
                <a:latin typeface="Times New Roman"/>
                <a:cs typeface="Times New Roman"/>
              </a:rPr>
              <a:t>box, </a:t>
            </a:r>
            <a:r>
              <a:rPr sz="2600" spc="-80" dirty="0">
                <a:latin typeface="Times New Roman"/>
                <a:cs typeface="Times New Roman"/>
              </a:rPr>
              <a:t>but </a:t>
            </a:r>
            <a:r>
              <a:rPr sz="2600" spc="-50" dirty="0">
                <a:latin typeface="Times New Roman"/>
                <a:cs typeface="Times New Roman"/>
              </a:rPr>
              <a:t>it </a:t>
            </a:r>
            <a:r>
              <a:rPr sz="2600" spc="-145" dirty="0">
                <a:latin typeface="Times New Roman"/>
                <a:cs typeface="Times New Roman"/>
              </a:rPr>
              <a:t>enables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95" dirty="0">
                <a:latin typeface="Times New Roman"/>
                <a:cs typeface="Times New Roman"/>
              </a:rPr>
              <a:t>user </a:t>
            </a:r>
            <a:r>
              <a:rPr sz="2600" spc="-40" dirty="0">
                <a:latin typeface="Times New Roman"/>
                <a:cs typeface="Times New Roman"/>
              </a:rPr>
              <a:t>to </a:t>
            </a:r>
            <a:r>
              <a:rPr sz="2600" spc="-135" dirty="0">
                <a:latin typeface="Times New Roman"/>
                <a:cs typeface="Times New Roman"/>
              </a:rPr>
              <a:t>choose </a:t>
            </a:r>
            <a:r>
              <a:rPr sz="2600" spc="-210" dirty="0">
                <a:latin typeface="Times New Roman"/>
                <a:cs typeface="Times New Roman"/>
              </a:rPr>
              <a:t>a 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single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v</a:t>
            </a:r>
            <a:r>
              <a:rPr sz="2600" spc="-135" dirty="0">
                <a:latin typeface="Times New Roman"/>
                <a:cs typeface="Times New Roman"/>
              </a:rPr>
              <a:t>alu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or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8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600" spc="-90" dirty="0">
                <a:solidFill>
                  <a:srgbClr val="FF0000"/>
                </a:solidFill>
                <a:latin typeface="Times New Roman"/>
                <a:cs typeface="Times New Roman"/>
              </a:rPr>
              <a:t>ultiple</a:t>
            </a:r>
            <a:r>
              <a:rPr sz="26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26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600" spc="-150" dirty="0">
                <a:solidFill>
                  <a:srgbClr val="FF0000"/>
                </a:solidFill>
                <a:latin typeface="Times New Roman"/>
                <a:cs typeface="Times New Roman"/>
              </a:rPr>
              <a:t>alue</a:t>
            </a:r>
            <a:r>
              <a:rPr sz="2600" spc="-18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" y="2438400"/>
            <a:ext cx="9134093" cy="276682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663" y="6329518"/>
            <a:ext cx="2819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19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575" y="0"/>
            <a:ext cx="44240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0" dirty="0"/>
              <a:t>Labeled</a:t>
            </a:r>
            <a:r>
              <a:rPr sz="6000" spc="-65" dirty="0"/>
              <a:t> </a:t>
            </a:r>
            <a:r>
              <a:rPr sz="6000" spc="-10" dirty="0"/>
              <a:t>class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464566" y="975646"/>
            <a:ext cx="7915275" cy="16833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73050" marR="963930" indent="-273050" algn="r">
              <a:lnSpc>
                <a:spcPct val="100000"/>
              </a:lnSpc>
              <a:spcBef>
                <a:spcPts val="56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7305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label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display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area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short </a:t>
            </a:r>
            <a:r>
              <a:rPr sz="2600" spc="-10" dirty="0">
                <a:latin typeface="Times New Roman"/>
                <a:cs typeface="Times New Roman"/>
              </a:rPr>
              <a:t>text,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node,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or</a:t>
            </a:r>
            <a:r>
              <a:rPr sz="2600" spc="-55" dirty="0">
                <a:latin typeface="Times New Roman"/>
                <a:cs typeface="Times New Roman"/>
              </a:rPr>
              <a:t> both.</a:t>
            </a:r>
            <a:endParaRPr sz="2600">
              <a:latin typeface="Times New Roman"/>
              <a:cs typeface="Times New Roman"/>
            </a:endParaRPr>
          </a:p>
          <a:p>
            <a:pPr marL="228600" marR="972819" lvl="1" indent="-228600" algn="r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228600" algn="l"/>
              </a:tabLst>
            </a:pPr>
            <a:r>
              <a:rPr sz="2400" spc="-75" dirty="0">
                <a:latin typeface="Times New Roman"/>
                <a:cs typeface="Times New Roman"/>
              </a:rPr>
              <a:t>It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often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used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label</a:t>
            </a:r>
            <a:r>
              <a:rPr sz="2400" spc="-60" dirty="0">
                <a:latin typeface="Times New Roman"/>
                <a:cs typeface="Times New Roman"/>
              </a:rPr>
              <a:t> other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controls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(usually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text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fields).</a:t>
            </a:r>
            <a:endParaRPr sz="2400">
              <a:latin typeface="Times New Roman"/>
              <a:cs typeface="Times New Roman"/>
            </a:endParaRPr>
          </a:p>
          <a:p>
            <a:pPr marL="560070" marR="5080" lvl="1" indent="-228600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705" algn="l"/>
              </a:tabLst>
            </a:pPr>
            <a:r>
              <a:rPr sz="2400" spc="-160" dirty="0">
                <a:latin typeface="Times New Roman"/>
                <a:cs typeface="Times New Roman"/>
              </a:rPr>
              <a:t>Labels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buttons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share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many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common</a:t>
            </a:r>
            <a:r>
              <a:rPr sz="2400" spc="-60" dirty="0">
                <a:latin typeface="Times New Roman"/>
                <a:cs typeface="Times New Roman"/>
              </a:rPr>
              <a:t> properties: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these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common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5" dirty="0">
                <a:latin typeface="Times New Roman"/>
                <a:cs typeface="Times New Roman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ope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ties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defined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i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40" dirty="0">
                <a:latin typeface="Times New Roman"/>
                <a:cs typeface="Times New Roman"/>
              </a:rPr>
              <a:t>Labeled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clas</a:t>
            </a:r>
            <a:r>
              <a:rPr sz="2400" spc="-204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96" y="2778815"/>
            <a:ext cx="8897959" cy="319824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4479" y="6329518"/>
            <a:ext cx="1803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2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342" y="177545"/>
            <a:ext cx="8428990" cy="621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36499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javafx.application.Application;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javafx.stage.Stage;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import javafx.scene.Scene;</a:t>
            </a:r>
            <a:endParaRPr sz="1400">
              <a:latin typeface="Courier New"/>
              <a:cs typeface="Courier New"/>
            </a:endParaRPr>
          </a:p>
          <a:p>
            <a:pPr marL="12700" marR="394017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import javafx.scene.control.ListView; </a:t>
            </a:r>
            <a:r>
              <a:rPr sz="1400" b="1" spc="-5" dirty="0">
                <a:latin typeface="Courier New"/>
                <a:cs typeface="Courier New"/>
              </a:rPr>
              <a:t> import </a:t>
            </a:r>
            <a:r>
              <a:rPr sz="1400" b="1" spc="-10" dirty="0">
                <a:latin typeface="Courier New"/>
                <a:cs typeface="Courier New"/>
              </a:rPr>
              <a:t>javafx.scene.control.ScrollPane;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javafx.scene.control.SelectionMode;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819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javafx.scene.image.ImageView;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 javafx.scene.layout.BorderPane;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819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javafx.scene.layout.FlowPane;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javafx.collections.FXCollections;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public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class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ListViewDemo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extends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Application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// </a:t>
            </a:r>
            <a:r>
              <a:rPr sz="1400" b="1" spc="-10" dirty="0">
                <a:latin typeface="Courier New"/>
                <a:cs typeface="Courier New"/>
              </a:rPr>
              <a:t>Declare </a:t>
            </a:r>
            <a:r>
              <a:rPr sz="1400" b="1" spc="-5" dirty="0">
                <a:latin typeface="Courier New"/>
                <a:cs typeface="Courier New"/>
              </a:rPr>
              <a:t>an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array </a:t>
            </a:r>
            <a:r>
              <a:rPr sz="1400" b="1" spc="-5" dirty="0">
                <a:latin typeface="Courier New"/>
                <a:cs typeface="Courier New"/>
              </a:rPr>
              <a:t>of </a:t>
            </a:r>
            <a:r>
              <a:rPr sz="1400" b="1" spc="-10" dirty="0">
                <a:latin typeface="Courier New"/>
                <a:cs typeface="Courier New"/>
              </a:rPr>
              <a:t>Strings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for flag</a:t>
            </a:r>
            <a:r>
              <a:rPr sz="1400" b="1" spc="-10" dirty="0">
                <a:latin typeface="Courier New"/>
                <a:cs typeface="Courier New"/>
              </a:rPr>
              <a:t> titles</a:t>
            </a:r>
            <a:endParaRPr sz="1400">
              <a:latin typeface="Courier New"/>
              <a:cs typeface="Courier New"/>
            </a:endParaRPr>
          </a:p>
          <a:p>
            <a:pPr marL="438150" marR="5080" indent="-21272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private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String[]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flagTitles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{"United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States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of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America",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"Canada",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"China",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"Denmark", "France",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"Germany", "India"};</a:t>
            </a:r>
            <a:endParaRPr sz="1400">
              <a:latin typeface="Courier New"/>
              <a:cs typeface="Courier New"/>
            </a:endParaRPr>
          </a:p>
          <a:p>
            <a:pPr marL="225425" marR="266319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//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Declare</a:t>
            </a:r>
            <a:r>
              <a:rPr sz="1400" b="1" spc="-5" dirty="0">
                <a:latin typeface="Courier New"/>
                <a:cs typeface="Courier New"/>
              </a:rPr>
              <a:t> an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ImageView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array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for the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national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flags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private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ImageView[]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ImageViews</a:t>
            </a:r>
            <a:r>
              <a:rPr sz="1400" b="1" spc="-5" dirty="0">
                <a:latin typeface="Courier New"/>
                <a:cs typeface="Courier New"/>
              </a:rPr>
              <a:t> =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 marR="447230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ImageView("image/us.gif"), </a:t>
            </a:r>
            <a:r>
              <a:rPr sz="1400" b="1" spc="-5" dirty="0">
                <a:latin typeface="Courier New"/>
                <a:cs typeface="Courier New"/>
              </a:rPr>
              <a:t> new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ImageView("image/ca.gif"), </a:t>
            </a:r>
            <a:r>
              <a:rPr sz="1400" b="1" spc="-5" dirty="0">
                <a:latin typeface="Courier New"/>
                <a:cs typeface="Courier New"/>
              </a:rPr>
              <a:t> new</a:t>
            </a:r>
            <a:r>
              <a:rPr sz="1400" b="1" spc="-10" dirty="0">
                <a:latin typeface="Courier New"/>
                <a:cs typeface="Courier New"/>
              </a:rPr>
              <a:t> ImageView("image/china.gif"),</a:t>
            </a:r>
            <a:endParaRPr sz="1400">
              <a:latin typeface="Courier New"/>
              <a:cs typeface="Courier New"/>
            </a:endParaRPr>
          </a:p>
          <a:p>
            <a:pPr marL="438150" marR="425894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new </a:t>
            </a:r>
            <a:r>
              <a:rPr sz="1400" b="1" spc="-10" dirty="0">
                <a:latin typeface="Courier New"/>
                <a:cs typeface="Courier New"/>
              </a:rPr>
              <a:t>ImageView("image/denmark.gif"),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ImageView("image/fr.gif"),</a:t>
            </a:r>
            <a:endParaRPr sz="1400">
              <a:latin typeface="Courier New"/>
              <a:cs typeface="Courier New"/>
            </a:endParaRPr>
          </a:p>
          <a:p>
            <a:pPr marL="438150" marR="425894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new </a:t>
            </a:r>
            <a:r>
              <a:rPr sz="1400" b="1" spc="-10" dirty="0">
                <a:latin typeface="Courier New"/>
                <a:cs typeface="Courier New"/>
              </a:rPr>
              <a:t>ImageView("image/germany.gif"),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spc="-10" dirty="0">
                <a:latin typeface="Courier New"/>
                <a:cs typeface="Courier New"/>
              </a:rPr>
              <a:t> ImageView("image/india.gif")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438150" marR="2663190" indent="-21272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public</a:t>
            </a:r>
            <a:r>
              <a:rPr sz="1400" b="1" spc="-5" dirty="0">
                <a:latin typeface="Courier New"/>
                <a:cs typeface="Courier New"/>
              </a:rPr>
              <a:t> void</a:t>
            </a:r>
            <a:r>
              <a:rPr sz="1400" b="1" spc="-10" dirty="0">
                <a:latin typeface="Courier New"/>
                <a:cs typeface="Courier New"/>
              </a:rPr>
              <a:t> start(Stage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primaryStage)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{ 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ListView&lt;String&gt;</a:t>
            </a:r>
            <a:r>
              <a:rPr sz="14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lv</a:t>
            </a:r>
            <a:r>
              <a:rPr sz="14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r>
              <a:rPr sz="14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ListView&lt;&gt;(FXCollections</a:t>
            </a:r>
            <a:endParaRPr sz="1400">
              <a:latin typeface="Courier New"/>
              <a:cs typeface="Courier New"/>
            </a:endParaRPr>
          </a:p>
          <a:p>
            <a:pPr marL="4584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.observableArrayList(flagTitles));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300" y="6365494"/>
            <a:ext cx="26841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urier New"/>
                <a:cs typeface="Courier New"/>
              </a:rPr>
              <a:t>lv.setPrefSize(400,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400);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8705" y="509777"/>
            <a:ext cx="3393948" cy="165277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7302" y="6314694"/>
            <a:ext cx="2343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20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342" y="177545"/>
            <a:ext cx="7472045" cy="578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lv.getSelectionModel().setSelectionMode(SelectionMode.MULTIPLE);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438150" marR="255778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// </a:t>
            </a:r>
            <a:r>
              <a:rPr sz="1400" b="1" spc="-10" dirty="0">
                <a:latin typeface="Courier New"/>
                <a:cs typeface="Courier New"/>
              </a:rPr>
              <a:t>Create </a:t>
            </a:r>
            <a:r>
              <a:rPr sz="1400" b="1" spc="-5" dirty="0">
                <a:latin typeface="Courier New"/>
                <a:cs typeface="Courier New"/>
              </a:rPr>
              <a:t>a pane to hold </a:t>
            </a:r>
            <a:r>
              <a:rPr sz="1400" b="1" spc="-10" dirty="0">
                <a:latin typeface="Courier New"/>
                <a:cs typeface="Courier New"/>
              </a:rPr>
              <a:t>image views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FlowPane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imagePane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FlowPane(10,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10);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BorderPane </a:t>
            </a:r>
            <a:r>
              <a:rPr sz="1400" b="1" spc="-5" dirty="0">
                <a:latin typeface="Courier New"/>
                <a:cs typeface="Courier New"/>
              </a:rPr>
              <a:t>pane </a:t>
            </a:r>
            <a:r>
              <a:rPr sz="1400" b="1" dirty="0">
                <a:latin typeface="Courier New"/>
                <a:cs typeface="Courier New"/>
              </a:rPr>
              <a:t>= </a:t>
            </a:r>
            <a:r>
              <a:rPr sz="1400" b="1" spc="-5" dirty="0">
                <a:latin typeface="Courier New"/>
                <a:cs typeface="Courier New"/>
              </a:rPr>
              <a:t>new </a:t>
            </a:r>
            <a:r>
              <a:rPr sz="1400" b="1" spc="-10" dirty="0">
                <a:latin typeface="Courier New"/>
                <a:cs typeface="Courier New"/>
              </a:rPr>
              <a:t>BorderPane();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pane.setLeft(new ScrollPane(lv));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pane.setCenter(imagePane);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650875" marR="855344" indent="-212725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lv.getSelectionModel().selectedItemProperty().addListener( </a:t>
            </a:r>
            <a:r>
              <a:rPr sz="1400" b="1" spc="-8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ov -&gt; {</a:t>
            </a:r>
            <a:endParaRPr sz="140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imagePane.getChildren().clear();</a:t>
            </a:r>
            <a:endParaRPr sz="1400">
              <a:latin typeface="Courier New"/>
              <a:cs typeface="Courier New"/>
            </a:endParaRPr>
          </a:p>
          <a:p>
            <a:pPr marL="1076325" marR="5080" indent="-212725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sz="1400" b="1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(Integer</a:t>
            </a:r>
            <a:r>
              <a:rPr sz="1400" b="1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i:</a:t>
            </a:r>
            <a:r>
              <a:rPr sz="1400" b="1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lv.getSelectionModel().getSelectedIndices())</a:t>
            </a:r>
            <a:r>
              <a:rPr sz="1400" b="1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sz="1400" b="1" spc="-8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imagePane.getChildren().add(ImageViews[i]);</a:t>
            </a:r>
            <a:endParaRPr sz="140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438150" marR="277050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Scene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scene</a:t>
            </a:r>
            <a:r>
              <a:rPr sz="1400" b="1" spc="-5" dirty="0">
                <a:latin typeface="Courier New"/>
                <a:cs typeface="Courier New"/>
              </a:rPr>
              <a:t> =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spc="-10" dirty="0">
                <a:latin typeface="Courier New"/>
                <a:cs typeface="Courier New"/>
              </a:rPr>
              <a:t> Scene(pane,</a:t>
            </a:r>
            <a:r>
              <a:rPr sz="1400" b="1" spc="-5" dirty="0">
                <a:latin typeface="Courier New"/>
                <a:cs typeface="Courier New"/>
              </a:rPr>
              <a:t> 450, </a:t>
            </a:r>
            <a:r>
              <a:rPr sz="1400" b="1" spc="-10" dirty="0">
                <a:latin typeface="Courier New"/>
                <a:cs typeface="Courier New"/>
              </a:rPr>
              <a:t>170);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primaryStage.setTitle("ListViewDemo");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primaryStage.setScene(scene);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primaryStage.show();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urier New"/>
              <a:cs typeface="Courier New"/>
            </a:endParaRPr>
          </a:p>
          <a:p>
            <a:pPr marL="438150" marR="2983230" indent="-21272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public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static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void </a:t>
            </a:r>
            <a:r>
              <a:rPr sz="1400" b="1" spc="-10" dirty="0">
                <a:latin typeface="Courier New"/>
                <a:cs typeface="Courier New"/>
              </a:rPr>
              <a:t>main(String[]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args)</a:t>
            </a:r>
            <a:r>
              <a:rPr sz="1400" b="1" spc="-5" dirty="0">
                <a:latin typeface="Courier New"/>
                <a:cs typeface="Courier New"/>
              </a:rPr>
              <a:t> {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launch(args);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0"/>
            <a:ext cx="29152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5" dirty="0"/>
              <a:t>ScrollBar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464566" y="1017015"/>
            <a:ext cx="5561965" cy="1610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sc</a:t>
            </a:r>
            <a:r>
              <a:rPr sz="2600" spc="-114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oll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bar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cont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ol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ena</a:t>
            </a:r>
            <a:r>
              <a:rPr sz="2600" spc="-195" dirty="0">
                <a:latin typeface="Times New Roman"/>
                <a:cs typeface="Times New Roman"/>
              </a:rPr>
              <a:t>b</a:t>
            </a:r>
            <a:r>
              <a:rPr sz="2600" spc="-13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user 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95" dirty="0">
                <a:latin typeface="Times New Roman"/>
                <a:cs typeface="Times New Roman"/>
              </a:rPr>
              <a:t>lec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om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rang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50" dirty="0">
                <a:latin typeface="Times New Roman"/>
                <a:cs typeface="Times New Roman"/>
              </a:rPr>
              <a:t>alue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.</a:t>
            </a:r>
            <a:r>
              <a:rPr sz="2600" spc="-105" dirty="0">
                <a:latin typeface="Times New Roman"/>
                <a:cs typeface="Times New Roman"/>
              </a:rPr>
              <a:t>The  </a:t>
            </a:r>
            <a:r>
              <a:rPr sz="2600" spc="-110" dirty="0">
                <a:latin typeface="Times New Roman"/>
                <a:cs typeface="Times New Roman"/>
              </a:rPr>
              <a:t>scrollbar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appears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two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styles: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horizontal 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</a:t>
            </a:r>
            <a:r>
              <a:rPr sz="2600" spc="-150" dirty="0">
                <a:latin typeface="Times New Roman"/>
                <a:cs typeface="Times New Roman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75" dirty="0">
                <a:latin typeface="Times New Roman"/>
                <a:cs typeface="Times New Roman"/>
              </a:rPr>
              <a:t>v</a:t>
            </a:r>
            <a:r>
              <a:rPr sz="2600" spc="-45" dirty="0">
                <a:latin typeface="Times New Roman"/>
                <a:cs typeface="Times New Roman"/>
              </a:rPr>
              <a:t>e</a:t>
            </a:r>
            <a:r>
              <a:rPr sz="2600" spc="50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tical.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31948"/>
            <a:ext cx="9067799" cy="35242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8856" y="791048"/>
            <a:ext cx="2978644" cy="129302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9047" y="6468617"/>
            <a:ext cx="18161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(c)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Paul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Fodor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Pearson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Inc.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61976"/>
            <a:ext cx="19989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Menus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6590" y="800354"/>
            <a:ext cx="8446135" cy="542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467995" indent="-27305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180" dirty="0">
                <a:latin typeface="Times New Roman"/>
                <a:cs typeface="Times New Roman"/>
              </a:rPr>
              <a:t>Menus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make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selection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easier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are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widely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used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window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applications.</a:t>
            </a:r>
            <a:endParaRPr sz="2800">
              <a:latin typeface="Times New Roman"/>
              <a:cs typeface="Times New Roman"/>
            </a:endParaRPr>
          </a:p>
          <a:p>
            <a:pPr marL="560070" marR="5080" lvl="1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0705" algn="l"/>
              </a:tabLst>
            </a:pPr>
            <a:r>
              <a:rPr sz="2800" spc="-270" dirty="0">
                <a:latin typeface="Times New Roman"/>
                <a:cs typeface="Times New Roman"/>
              </a:rPr>
              <a:t>JavaFX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provides </a:t>
            </a:r>
            <a:r>
              <a:rPr sz="2800" spc="-185" dirty="0">
                <a:latin typeface="Times New Roman"/>
                <a:cs typeface="Times New Roman"/>
              </a:rPr>
              <a:t>five </a:t>
            </a:r>
            <a:r>
              <a:rPr sz="2800" spc="-180" dirty="0">
                <a:latin typeface="Times New Roman"/>
                <a:cs typeface="Times New Roman"/>
              </a:rPr>
              <a:t>classes </a:t>
            </a:r>
            <a:r>
              <a:rPr sz="2800" spc="-90" dirty="0">
                <a:latin typeface="Times New Roman"/>
                <a:cs typeface="Times New Roman"/>
              </a:rPr>
              <a:t>that </a:t>
            </a:r>
            <a:r>
              <a:rPr sz="2800" spc="-110" dirty="0">
                <a:latin typeface="Times New Roman"/>
                <a:cs typeface="Times New Roman"/>
              </a:rPr>
              <a:t>implement </a:t>
            </a:r>
            <a:r>
              <a:rPr sz="2800" spc="-120" dirty="0">
                <a:latin typeface="Times New Roman"/>
                <a:cs typeface="Times New Roman"/>
              </a:rPr>
              <a:t>menus: </a:t>
            </a:r>
            <a:r>
              <a:rPr sz="2800" spc="-180" dirty="0">
                <a:latin typeface="Times New Roman"/>
                <a:cs typeface="Times New Roman"/>
              </a:rPr>
              <a:t>MenuBar,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Menu, MenuItem, </a:t>
            </a:r>
            <a:r>
              <a:rPr sz="2800" spc="-125" dirty="0">
                <a:latin typeface="Times New Roman"/>
                <a:cs typeface="Times New Roman"/>
              </a:rPr>
              <a:t>CheckMenuItem,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RadioButtonMenuItem.</a:t>
            </a:r>
            <a:endParaRPr sz="2800">
              <a:latin typeface="Times New Roman"/>
              <a:cs typeface="Times New Roman"/>
            </a:endParaRPr>
          </a:p>
          <a:p>
            <a:pPr marL="285115" marR="79184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185" dirty="0">
                <a:latin typeface="Times New Roman"/>
                <a:cs typeface="Times New Roman"/>
              </a:rPr>
              <a:t>MenuBar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is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to</a:t>
            </a:r>
            <a:r>
              <a:rPr sz="2800" spc="-85" dirty="0">
                <a:latin typeface="Times New Roman"/>
                <a:cs typeface="Times New Roman"/>
              </a:rPr>
              <a:t>p</a:t>
            </a:r>
            <a:r>
              <a:rPr sz="2800" spc="-65" dirty="0">
                <a:latin typeface="Times New Roman"/>
                <a:cs typeface="Times New Roman"/>
              </a:rPr>
              <a:t>-</a:t>
            </a:r>
            <a:r>
              <a:rPr sz="2800" spc="-90" dirty="0">
                <a:latin typeface="Times New Roman"/>
                <a:cs typeface="Times New Roman"/>
              </a:rPr>
              <a:t>l</a:t>
            </a:r>
            <a:r>
              <a:rPr sz="2800" spc="-180" dirty="0">
                <a:latin typeface="Times New Roman"/>
                <a:cs typeface="Times New Roman"/>
              </a:rPr>
              <a:t>e</a:t>
            </a:r>
            <a:r>
              <a:rPr sz="2800" spc="-290" dirty="0">
                <a:latin typeface="Times New Roman"/>
                <a:cs typeface="Times New Roman"/>
              </a:rPr>
              <a:t>v</a:t>
            </a:r>
            <a:r>
              <a:rPr sz="2800" spc="-110" dirty="0">
                <a:latin typeface="Times New Roman"/>
                <a:cs typeface="Times New Roman"/>
              </a:rPr>
              <a:t>el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men</a:t>
            </a:r>
            <a:r>
              <a:rPr sz="2800" spc="-114" dirty="0">
                <a:latin typeface="Times New Roman"/>
                <a:cs typeface="Times New Roman"/>
              </a:rPr>
              <a:t>u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component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used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hold</a:t>
            </a:r>
            <a:r>
              <a:rPr sz="2800" spc="-70" dirty="0">
                <a:latin typeface="Times New Roman"/>
                <a:cs typeface="Times New Roman"/>
              </a:rPr>
              <a:t> the  </a:t>
            </a:r>
            <a:r>
              <a:rPr sz="2800" spc="-114" dirty="0">
                <a:latin typeface="Times New Roman"/>
                <a:cs typeface="Times New Roman"/>
              </a:rPr>
              <a:t>menus.</a:t>
            </a:r>
            <a:endParaRPr sz="2800">
              <a:latin typeface="Times New Roman"/>
              <a:cs typeface="Times New Roman"/>
            </a:endParaRPr>
          </a:p>
          <a:p>
            <a:pPr marL="560070" marR="421005" lvl="1" indent="-228600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0705" algn="l"/>
              </a:tabLst>
            </a:pPr>
            <a:r>
              <a:rPr sz="2800" spc="-360" dirty="0">
                <a:latin typeface="Times New Roman"/>
                <a:cs typeface="Times New Roman"/>
              </a:rPr>
              <a:t>A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menu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consists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menu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items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that </a:t>
            </a:r>
            <a:r>
              <a:rPr sz="2800" spc="-8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user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can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select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(or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toggle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or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off).</a:t>
            </a:r>
            <a:endParaRPr sz="2800">
              <a:latin typeface="Times New Roman"/>
              <a:cs typeface="Times New Roman"/>
            </a:endParaRPr>
          </a:p>
          <a:p>
            <a:pPr marL="560070" marR="1958975" lvl="1" indent="-228600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0705" algn="l"/>
              </a:tabLst>
            </a:pPr>
            <a:r>
              <a:rPr sz="2800" spc="-360" dirty="0">
                <a:latin typeface="Times New Roman"/>
                <a:cs typeface="Times New Roman"/>
              </a:rPr>
              <a:t>A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menu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item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can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be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an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instance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MenuItem,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CheckMenuItem,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or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RadioButtonMenuItem.</a:t>
            </a:r>
            <a:endParaRPr sz="2800">
              <a:latin typeface="Times New Roman"/>
              <a:cs typeface="Times New Roman"/>
            </a:endParaRPr>
          </a:p>
          <a:p>
            <a:pPr marL="560070" lvl="1" indent="-22923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0705" algn="l"/>
              </a:tabLst>
            </a:pPr>
            <a:r>
              <a:rPr sz="2800" spc="-170" dirty="0">
                <a:latin typeface="Times New Roman"/>
                <a:cs typeface="Times New Roman"/>
              </a:rPr>
              <a:t>Menu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items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can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be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associated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with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nodes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keyboard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467" y="6200394"/>
            <a:ext cx="16560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0" dirty="0">
                <a:latin typeface="Times New Roman"/>
                <a:cs typeface="Times New Roman"/>
              </a:rPr>
              <a:t>accelerators.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1874" y="6314694"/>
            <a:ext cx="2165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37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03454"/>
            <a:ext cx="8423148" cy="24559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0766" y="2673350"/>
            <a:ext cx="4387215" cy="2799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385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javafx.application.Application;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javafx.stage.Stage;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import javafx.scene.Scene;</a:t>
            </a:r>
            <a:endParaRPr sz="1400">
              <a:latin typeface="Courier New"/>
              <a:cs typeface="Courier New"/>
            </a:endParaRPr>
          </a:p>
          <a:p>
            <a:pPr marL="12700" marR="32385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import javafx.scene.control.Button;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 javafx.scene.control.Label;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import javafx.scene.control.Menu;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import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javafx.scene.control.MenuBar;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import</a:t>
            </a:r>
            <a:r>
              <a:rPr sz="14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javafx.scene.control.MenuItem;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javafx.scene.control.TextField;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javafx.scene.input.KeyCombination;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javafx.scene.layout.HBox;</a:t>
            </a:r>
            <a:endParaRPr sz="1400">
              <a:latin typeface="Courier New"/>
              <a:cs typeface="Courier New"/>
            </a:endParaRPr>
          </a:p>
          <a:p>
            <a:pPr marL="12700" marR="96266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javafx.scene.layout.VBox;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javafx.geometry.Pos;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766" y="5660644"/>
            <a:ext cx="51320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060" marR="5080" indent="-21336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urier New"/>
                <a:cs typeface="Courier New"/>
              </a:rPr>
              <a:t>public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class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MenuDemo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extends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Application</a:t>
            </a:r>
            <a:r>
              <a:rPr sz="1400" b="1" spc="-5" dirty="0">
                <a:latin typeface="Courier New"/>
                <a:cs typeface="Courier New"/>
              </a:rPr>
              <a:t> { 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private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TextField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tfNumber1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TextField();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private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TextField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tfNumber2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TextField();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private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TextField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tfResult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new </a:t>
            </a:r>
            <a:r>
              <a:rPr sz="1400" b="1" spc="-10" dirty="0">
                <a:latin typeface="Courier New"/>
                <a:cs typeface="Courier New"/>
              </a:rPr>
              <a:t>TextField();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302" y="6314694"/>
            <a:ext cx="2343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38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445" y="99822"/>
            <a:ext cx="6939915" cy="3652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331470" marR="2663825" indent="-21272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public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void </a:t>
            </a:r>
            <a:r>
              <a:rPr sz="1400" b="1" spc="-10" dirty="0">
                <a:latin typeface="Courier New"/>
                <a:cs typeface="Courier New"/>
              </a:rPr>
              <a:t>start(Stage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primaryStage)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{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MenuBar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menuBar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new </a:t>
            </a:r>
            <a:r>
              <a:rPr sz="1400" b="1" spc="-10" dirty="0">
                <a:latin typeface="Courier New"/>
                <a:cs typeface="Courier New"/>
              </a:rPr>
              <a:t>MenuBar();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331470" marR="202565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Menu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menuOperation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Menu("Operation");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menuExit</a:t>
            </a:r>
            <a:r>
              <a:rPr sz="1400" b="1" spc="-5" dirty="0">
                <a:latin typeface="Courier New"/>
                <a:cs typeface="Courier New"/>
              </a:rPr>
              <a:t> =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new </a:t>
            </a:r>
            <a:r>
              <a:rPr sz="1400" b="1" spc="-10" dirty="0">
                <a:latin typeface="Courier New"/>
                <a:cs typeface="Courier New"/>
              </a:rPr>
              <a:t>Menu("Exit");</a:t>
            </a:r>
            <a:endParaRPr sz="1400">
              <a:latin typeface="Courier New"/>
              <a:cs typeface="Courier New"/>
            </a:endParaRPr>
          </a:p>
          <a:p>
            <a:pPr marL="33147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menuBar.getMenus().addAll(menuOperation,</a:t>
            </a:r>
            <a:r>
              <a:rPr sz="1400" b="1" spc="5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menuExit);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331470" algn="just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MenuItem menuItemAdd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5" dirty="0">
                <a:latin typeface="Courier New"/>
                <a:cs typeface="Courier New"/>
              </a:rPr>
              <a:t> new </a:t>
            </a:r>
            <a:r>
              <a:rPr sz="1400" b="1" spc="-10" dirty="0">
                <a:latin typeface="Courier New"/>
                <a:cs typeface="Courier New"/>
              </a:rPr>
              <a:t>MenuItem("Add");</a:t>
            </a:r>
            <a:endParaRPr sz="1400">
              <a:latin typeface="Courier New"/>
              <a:cs typeface="Courier New"/>
            </a:endParaRPr>
          </a:p>
          <a:p>
            <a:pPr marL="331470" marR="962660" algn="just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ourier New"/>
                <a:cs typeface="Courier New"/>
              </a:rPr>
              <a:t>MenuItem menuItemSubtract </a:t>
            </a:r>
            <a:r>
              <a:rPr sz="1400" b="1" spc="-5" dirty="0">
                <a:latin typeface="Courier New"/>
                <a:cs typeface="Courier New"/>
              </a:rPr>
              <a:t>= new </a:t>
            </a:r>
            <a:r>
              <a:rPr sz="1400" b="1" spc="-10" dirty="0">
                <a:latin typeface="Courier New"/>
                <a:cs typeface="Courier New"/>
              </a:rPr>
              <a:t>MenuItem("Subtract"); </a:t>
            </a:r>
            <a:r>
              <a:rPr sz="1400" b="1" spc="-8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MenuItem menuItemMultiply </a:t>
            </a:r>
            <a:r>
              <a:rPr sz="1400" b="1" spc="-5" dirty="0">
                <a:latin typeface="Courier New"/>
                <a:cs typeface="Courier New"/>
              </a:rPr>
              <a:t>= new </a:t>
            </a:r>
            <a:r>
              <a:rPr sz="1400" b="1" spc="-10" dirty="0">
                <a:latin typeface="Courier New"/>
                <a:cs typeface="Courier New"/>
              </a:rPr>
              <a:t>MenuItem("Multiply"); </a:t>
            </a:r>
            <a:r>
              <a:rPr sz="1400" b="1" spc="-8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MenuItem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menuItemDivide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MenuItem("Divide");</a:t>
            </a:r>
            <a:endParaRPr sz="1400">
              <a:latin typeface="Courier New"/>
              <a:cs typeface="Courier New"/>
            </a:endParaRPr>
          </a:p>
          <a:p>
            <a:pPr marL="544195" marR="5080" indent="-212725" algn="just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menuOperation.getItems().addAll(menuItemAdd, menuItemSubtract, </a:t>
            </a:r>
            <a:r>
              <a:rPr sz="1400" b="1" spc="-8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menuItemMultiply,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menuItemDivide);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331470" marR="160083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MenuItem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menuItemClose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MenuItem("Close");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menuExit.getItems().add(menuItemClose);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724" y="3940555"/>
            <a:ext cx="459994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790" marR="5080" indent="-212725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urier New"/>
                <a:cs typeface="Courier New"/>
              </a:rPr>
              <a:t>menuItemAdd.setAccelerator(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KeyCombination.keyCombination("Ctrl+A"));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menuItemSubtract.setAccelerator(</a:t>
            </a:r>
            <a:endParaRPr sz="14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KeyCombination.keyCombination("Ctrl+S"));</a:t>
            </a:r>
            <a:endParaRPr sz="1400">
              <a:latin typeface="Courier New"/>
              <a:cs typeface="Courier New"/>
            </a:endParaRPr>
          </a:p>
          <a:p>
            <a:pPr marL="224790" marR="5080" indent="-212725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ourier New"/>
                <a:cs typeface="Courier New"/>
              </a:rPr>
              <a:t>menuItemMultiply.setAccelerator(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KeyCombination.keyCombination("Ctrl+M"));</a:t>
            </a:r>
            <a:endParaRPr sz="1400">
              <a:latin typeface="Courier New"/>
              <a:cs typeface="Courier New"/>
            </a:endParaRPr>
          </a:p>
          <a:p>
            <a:pPr marL="224790" marR="5080" indent="-21272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menuItemDivide.setAccelerator(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KeyCombination.keyCombination("Ctrl+D"));</a:t>
            </a:r>
            <a:endParaRPr sz="1400">
              <a:latin typeface="Courier New"/>
              <a:cs typeface="Courier New"/>
            </a:endParaRPr>
          </a:p>
          <a:p>
            <a:pPr marL="12700" marR="117538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HBox hBox1 </a:t>
            </a:r>
            <a:r>
              <a:rPr sz="1400" b="1" spc="-5" dirty="0">
                <a:latin typeface="Courier New"/>
                <a:cs typeface="Courier New"/>
              </a:rPr>
              <a:t>= new </a:t>
            </a:r>
            <a:r>
              <a:rPr sz="1400" b="1" spc="-10" dirty="0">
                <a:latin typeface="Courier New"/>
                <a:cs typeface="Courier New"/>
              </a:rPr>
              <a:t>HBox(5);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tfNumber1.setPrefColumnCount(2); </a:t>
            </a:r>
            <a:r>
              <a:rPr sz="1400" b="1" spc="-8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tfNumber2.setPrefColumnCount(2); </a:t>
            </a:r>
            <a:r>
              <a:rPr sz="1400" b="1" spc="-8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tfResult.setPrefColumnCount(2);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7302" y="6314694"/>
            <a:ext cx="2343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39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724" y="99822"/>
            <a:ext cx="7258684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790" marR="749300" indent="-212725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urier New"/>
                <a:cs typeface="Courier New"/>
              </a:rPr>
              <a:t>hBox1.getChildren().addAll(new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Label("Number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1:"),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tfNumber1,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Label("Number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2:"),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tfNumber2,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Label("Result:"),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tfResult);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hBox1.setAlignment(Pos.CENTER);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HBox hBox2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HBox(5);</a:t>
            </a:r>
            <a:endParaRPr sz="14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Button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btAdd</a:t>
            </a:r>
            <a:r>
              <a:rPr sz="1400" b="1" spc="-5" dirty="0">
                <a:latin typeface="Courier New"/>
                <a:cs typeface="Courier New"/>
              </a:rPr>
              <a:t> = new </a:t>
            </a:r>
            <a:r>
              <a:rPr sz="1400" b="1" spc="-10" dirty="0">
                <a:latin typeface="Courier New"/>
                <a:cs typeface="Courier New"/>
              </a:rPr>
              <a:t>Button("Add");</a:t>
            </a:r>
            <a:endParaRPr sz="1400">
              <a:latin typeface="Courier New"/>
              <a:cs typeface="Courier New"/>
            </a:endParaRPr>
          </a:p>
          <a:p>
            <a:pPr marL="12700" marR="2663190" algn="just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Button btSubtract </a:t>
            </a:r>
            <a:r>
              <a:rPr sz="1400" b="1" spc="-5" dirty="0">
                <a:latin typeface="Courier New"/>
                <a:cs typeface="Courier New"/>
              </a:rPr>
              <a:t>= new </a:t>
            </a:r>
            <a:r>
              <a:rPr sz="1400" b="1" spc="-10" dirty="0">
                <a:latin typeface="Courier New"/>
                <a:cs typeface="Courier New"/>
              </a:rPr>
              <a:t>Button("Subtract"); </a:t>
            </a:r>
            <a:r>
              <a:rPr sz="1400" b="1" spc="-8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Button btMultiply </a:t>
            </a:r>
            <a:r>
              <a:rPr sz="1400" b="1" dirty="0">
                <a:latin typeface="Courier New"/>
                <a:cs typeface="Courier New"/>
              </a:rPr>
              <a:t>= </a:t>
            </a:r>
            <a:r>
              <a:rPr sz="1400" b="1" spc="-5" dirty="0">
                <a:latin typeface="Courier New"/>
                <a:cs typeface="Courier New"/>
              </a:rPr>
              <a:t>new </a:t>
            </a:r>
            <a:r>
              <a:rPr sz="1400" b="1" spc="-10" dirty="0">
                <a:latin typeface="Courier New"/>
                <a:cs typeface="Courier New"/>
              </a:rPr>
              <a:t>Button("Multiply"); </a:t>
            </a:r>
            <a:r>
              <a:rPr sz="1400" b="1" spc="-8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Button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btDivide</a:t>
            </a:r>
            <a:r>
              <a:rPr sz="1400" b="1" spc="-5" dirty="0">
                <a:latin typeface="Courier New"/>
                <a:cs typeface="Courier New"/>
              </a:rPr>
              <a:t> = new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Button("Divide");</a:t>
            </a:r>
            <a:endParaRPr sz="1400">
              <a:latin typeface="Courier New"/>
              <a:cs typeface="Courier New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hBox2.getChildren().addAll(btAdd, btSubtract, btMultiply, btDivide); </a:t>
            </a:r>
            <a:r>
              <a:rPr sz="1400" b="1" spc="-8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hBox2.setAlignment(Pos.CENTER);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724" y="2873756"/>
            <a:ext cx="6620509" cy="3773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87475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urier New"/>
                <a:cs typeface="Courier New"/>
              </a:rPr>
              <a:t>VBox </a:t>
            </a:r>
            <a:r>
              <a:rPr sz="1400" b="1" spc="-5" dirty="0">
                <a:latin typeface="Courier New"/>
                <a:cs typeface="Courier New"/>
              </a:rPr>
              <a:t>vBox = new </a:t>
            </a:r>
            <a:r>
              <a:rPr sz="1400" b="1" spc="-10" dirty="0">
                <a:latin typeface="Courier New"/>
                <a:cs typeface="Courier New"/>
              </a:rPr>
              <a:t>VBox(10);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vBox.getChildren().addAll(menuBar,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hBox1,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hBox2);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Scene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scene</a:t>
            </a:r>
            <a:r>
              <a:rPr sz="1400" b="1" spc="-5" dirty="0">
                <a:latin typeface="Courier New"/>
                <a:cs typeface="Courier New"/>
              </a:rPr>
              <a:t> = new</a:t>
            </a:r>
            <a:r>
              <a:rPr sz="1400" b="1" spc="-10" dirty="0">
                <a:latin typeface="Courier New"/>
                <a:cs typeface="Courier New"/>
              </a:rPr>
              <a:t> Scene(vBox, </a:t>
            </a:r>
            <a:r>
              <a:rPr sz="1400" b="1" spc="-5" dirty="0">
                <a:latin typeface="Courier New"/>
                <a:cs typeface="Courier New"/>
              </a:rPr>
              <a:t>300,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250);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primaryStage.setTitle("MenuDemo");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//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Set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window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title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primaryStage.setScene(scene);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//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Place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scene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in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window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primaryStage.show();</a:t>
            </a:r>
            <a:r>
              <a:rPr sz="1400" b="1" spc="-5" dirty="0">
                <a:latin typeface="Courier New"/>
                <a:cs typeface="Courier New"/>
              </a:rPr>
              <a:t> //</a:t>
            </a:r>
            <a:r>
              <a:rPr sz="1400" b="1" spc="-10" dirty="0">
                <a:latin typeface="Courier New"/>
                <a:cs typeface="Courier New"/>
              </a:rPr>
              <a:t> Display </a:t>
            </a:r>
            <a:r>
              <a:rPr sz="1400" b="1" spc="-5" dirty="0">
                <a:latin typeface="Courier New"/>
                <a:cs typeface="Courier New"/>
              </a:rPr>
              <a:t>the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window</a:t>
            </a:r>
            <a:endParaRPr sz="1400">
              <a:latin typeface="Courier New"/>
              <a:cs typeface="Courier New"/>
            </a:endParaRPr>
          </a:p>
          <a:p>
            <a:pPr marL="12700" marR="149415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//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Handle</a:t>
            </a:r>
            <a:r>
              <a:rPr sz="1400" b="1" spc="819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menu</a:t>
            </a:r>
            <a:r>
              <a:rPr sz="1400" b="1" spc="8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actions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menuItemAdd.setOnAction(e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-&gt;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perform('+'));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menuItemSubtract.setOnAction(e</a:t>
            </a:r>
            <a:r>
              <a:rPr sz="1400" b="1" spc="-5" dirty="0">
                <a:latin typeface="Courier New"/>
                <a:cs typeface="Courier New"/>
              </a:rPr>
              <a:t> -&gt;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perform('-'));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menuItemMultiply.setOnAction(e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-&gt;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perform('*'));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menuItemDivide.setOnAction(e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-&gt;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perform('/'));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menuItemClose.setOnAction(e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-&gt;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System.exit(0));</a:t>
            </a:r>
            <a:endParaRPr sz="1400">
              <a:latin typeface="Courier New"/>
              <a:cs typeface="Courier New"/>
            </a:endParaRPr>
          </a:p>
          <a:p>
            <a:pPr marL="12700" marR="213233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// </a:t>
            </a:r>
            <a:r>
              <a:rPr sz="1400" b="1" spc="-10" dirty="0">
                <a:latin typeface="Courier New"/>
                <a:cs typeface="Courier New"/>
              </a:rPr>
              <a:t>Handle button actions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btAdd.setOnAction(e</a:t>
            </a:r>
            <a:r>
              <a:rPr sz="1400" b="1" spc="-5" dirty="0">
                <a:latin typeface="Courier New"/>
                <a:cs typeface="Courier New"/>
              </a:rPr>
              <a:t> -&gt;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perform('+'));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btSubtract.setOnAction(e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-&gt;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perform('-'));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btMultiply.setOnAction(e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-&gt;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perform('*'));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btDivide.setOnAction(e</a:t>
            </a:r>
            <a:r>
              <a:rPr sz="1400" b="1" spc="-5" dirty="0">
                <a:latin typeface="Courier New"/>
                <a:cs typeface="Courier New"/>
              </a:rPr>
              <a:t> -&gt;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perform('/'));</a:t>
            </a:r>
            <a:endParaRPr sz="1400">
              <a:latin typeface="Courier New"/>
              <a:cs typeface="Courier New"/>
            </a:endParaRPr>
          </a:p>
          <a:p>
            <a:pPr marL="2604770">
              <a:lnSpc>
                <a:spcPts val="950"/>
              </a:lnSpc>
            </a:pPr>
            <a:r>
              <a:rPr sz="1000" dirty="0">
                <a:latin typeface="Arial MT"/>
                <a:cs typeface="Arial MT"/>
              </a:rPr>
              <a:t>(c)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Paul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Fodor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Pearson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Inc.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126" y="6501129"/>
            <a:ext cx="1320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302" y="6314694"/>
            <a:ext cx="2343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40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126" y="99822"/>
            <a:ext cx="63017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urier New"/>
                <a:cs typeface="Courier New"/>
              </a:rPr>
              <a:t>private</a:t>
            </a:r>
            <a:r>
              <a:rPr sz="1400" b="1" spc="-5" dirty="0">
                <a:latin typeface="Courier New"/>
                <a:cs typeface="Courier New"/>
              </a:rPr>
              <a:t> void </a:t>
            </a:r>
            <a:r>
              <a:rPr sz="1400" b="1" spc="-10" dirty="0">
                <a:latin typeface="Courier New"/>
                <a:cs typeface="Courier New"/>
              </a:rPr>
              <a:t>perform(char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operator)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4790" marR="508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double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number1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Double.parseDouble(tfNumber1.getText());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double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number2</a:t>
            </a:r>
            <a:r>
              <a:rPr sz="1400" b="1" spc="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Double.parseDouble(tfNumber2.getText());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224790" marR="404749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double result </a:t>
            </a:r>
            <a:r>
              <a:rPr sz="1400" b="1" spc="-5" dirty="0">
                <a:latin typeface="Courier New"/>
                <a:cs typeface="Courier New"/>
              </a:rPr>
              <a:t>= 0; 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switch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(operator)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0272" y="1422417"/>
          <a:ext cx="4744083" cy="841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2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7243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case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'+':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result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number1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number2;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break;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54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case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'-':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result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number1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number2;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90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break;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630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case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'*':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result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number1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*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number2;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9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break;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32">
                <a:tc>
                  <a:txBody>
                    <a:bodyPr/>
                    <a:lstStyle/>
                    <a:p>
                      <a:pPr marL="31750">
                        <a:lnSpc>
                          <a:spcPts val="149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case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'/':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result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number1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number2;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9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break;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40766" y="2233675"/>
            <a:ext cx="4493895" cy="1945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tfResult.setText(result </a:t>
            </a:r>
            <a:r>
              <a:rPr sz="1400" b="1" spc="-5" dirty="0">
                <a:latin typeface="Courier New"/>
                <a:cs typeface="Courier New"/>
              </a:rPr>
              <a:t>+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"");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438150" marR="5080" indent="-21272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public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static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void </a:t>
            </a:r>
            <a:r>
              <a:rPr sz="1400" b="1" spc="-10" dirty="0">
                <a:latin typeface="Courier New"/>
                <a:cs typeface="Courier New"/>
              </a:rPr>
              <a:t>main(String[]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args)</a:t>
            </a:r>
            <a:r>
              <a:rPr sz="1400" b="1" spc="-5" dirty="0">
                <a:latin typeface="Courier New"/>
                <a:cs typeface="Courier New"/>
              </a:rPr>
              <a:t> {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launch(args);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6329518"/>
            <a:ext cx="2882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27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1976"/>
            <a:ext cx="402145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Context</a:t>
            </a:r>
            <a:r>
              <a:rPr spc="-75" dirty="0"/>
              <a:t> </a:t>
            </a:r>
            <a:r>
              <a:rPr spc="5" dirty="0"/>
              <a:t>Menu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226565"/>
            <a:ext cx="7392670" cy="2302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298450" indent="-27305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context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men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(also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kn</a:t>
            </a:r>
            <a:r>
              <a:rPr sz="2600" spc="-215" dirty="0">
                <a:latin typeface="Times New Roman"/>
                <a:cs typeface="Times New Roman"/>
              </a:rPr>
              <a:t>o</a:t>
            </a:r>
            <a:r>
              <a:rPr sz="2600" spc="-130" dirty="0">
                <a:latin typeface="Times New Roman"/>
                <a:cs typeface="Times New Roman"/>
              </a:rPr>
              <a:t>wn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popup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menu</a:t>
            </a:r>
            <a:r>
              <a:rPr sz="2600" spc="-70" dirty="0">
                <a:latin typeface="Times New Roman"/>
                <a:cs typeface="Times New Roman"/>
              </a:rPr>
              <a:t>) </a:t>
            </a:r>
            <a:r>
              <a:rPr sz="2600" spc="-140" dirty="0">
                <a:latin typeface="Times New Roman"/>
                <a:cs typeface="Times New Roman"/>
              </a:rPr>
              <a:t>i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li</a:t>
            </a:r>
            <a:r>
              <a:rPr sz="2600" spc="-229" dirty="0">
                <a:latin typeface="Times New Roman"/>
                <a:cs typeface="Times New Roman"/>
              </a:rPr>
              <a:t>k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  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egular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menu</a:t>
            </a:r>
            <a:r>
              <a:rPr sz="2600" spc="-4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40" dirty="0">
                <a:latin typeface="Times New Roman"/>
                <a:cs typeface="Times New Roman"/>
              </a:rPr>
              <a:t>ut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does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not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254" dirty="0">
                <a:latin typeface="Times New Roman"/>
                <a:cs typeface="Times New Roman"/>
              </a:rPr>
              <a:t>a</a:t>
            </a:r>
            <a:r>
              <a:rPr sz="2600" spc="-275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men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bar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</a:t>
            </a:r>
            <a:r>
              <a:rPr sz="2600" spc="-150" dirty="0">
                <a:latin typeface="Times New Roman"/>
                <a:cs typeface="Times New Roman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flo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30" dirty="0">
                <a:latin typeface="Times New Roman"/>
                <a:cs typeface="Times New Roman"/>
              </a:rPr>
              <a:t>t 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229" dirty="0">
                <a:latin typeface="Times New Roman"/>
                <a:cs typeface="Times New Roman"/>
              </a:rPr>
              <a:t>n</a:t>
            </a:r>
            <a:r>
              <a:rPr sz="2600" spc="-130" dirty="0">
                <a:latin typeface="Times New Roman"/>
                <a:cs typeface="Times New Roman"/>
              </a:rPr>
              <a:t>ywhe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sc</a:t>
            </a:r>
            <a:r>
              <a:rPr sz="2600" spc="-114" dirty="0">
                <a:latin typeface="Times New Roman"/>
                <a:cs typeface="Times New Roman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een.</a:t>
            </a:r>
            <a:endParaRPr sz="2600">
              <a:latin typeface="Times New Roman"/>
              <a:cs typeface="Times New Roman"/>
            </a:endParaRPr>
          </a:p>
          <a:p>
            <a:pPr marL="560070" lvl="1" indent="-229235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705" algn="l"/>
              </a:tabLst>
            </a:pPr>
            <a:r>
              <a:rPr sz="2400" spc="-105" dirty="0">
                <a:latin typeface="Times New Roman"/>
                <a:cs typeface="Times New Roman"/>
              </a:rPr>
              <a:t>Creating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context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menu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similar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creating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regular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menu.</a:t>
            </a:r>
            <a:endParaRPr sz="2400">
              <a:latin typeface="Times New Roman"/>
              <a:cs typeface="Times New Roman"/>
            </a:endParaRPr>
          </a:p>
          <a:p>
            <a:pPr marL="835025" marR="815340" lvl="2" indent="-229235">
              <a:lnSpc>
                <a:spcPct val="100000"/>
              </a:lnSpc>
              <a:spcBef>
                <a:spcPts val="459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835660" algn="l"/>
              </a:tabLst>
            </a:pPr>
            <a:r>
              <a:rPr sz="2000" spc="-50" dirty="0">
                <a:latin typeface="Times New Roman"/>
                <a:cs typeface="Times New Roman"/>
              </a:rPr>
              <a:t>First,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create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instance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ContextMenu,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then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add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MenuItem,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CheckMenuItem,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and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RadioMenuItem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context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menu.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6329518"/>
            <a:ext cx="2882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28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7302" y="241554"/>
            <a:ext cx="2379726" cy="20810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6342" y="126238"/>
            <a:ext cx="7363459" cy="612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95575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import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javafx.application.Application;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import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javafx.stage.Stage;</a:t>
            </a:r>
            <a:endParaRPr sz="1600" dirty="0">
              <a:latin typeface="Courier New"/>
              <a:cs typeface="Courier New"/>
            </a:endParaRPr>
          </a:p>
          <a:p>
            <a:pPr marL="12700" marR="342963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import</a:t>
            </a:r>
            <a:r>
              <a:rPr sz="1600" b="1" spc="2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javafx.scene.Scene; 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import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javafx.scene.layout.Pane;</a:t>
            </a:r>
            <a:endParaRPr sz="1600" dirty="0">
              <a:latin typeface="Courier New"/>
              <a:cs typeface="Courier New"/>
            </a:endParaRPr>
          </a:p>
          <a:p>
            <a:pPr marL="12700" marR="24511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import</a:t>
            </a:r>
            <a:r>
              <a:rPr sz="1600" b="1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javafx.scene.control.ContextMenu; </a:t>
            </a:r>
            <a:r>
              <a:rPr sz="1600" b="1" spc="-94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import</a:t>
            </a:r>
            <a:r>
              <a:rPr sz="16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javafx.scene.control.MenuItem;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import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javafx.scene.image.ImageView;</a:t>
            </a:r>
            <a:endParaRPr sz="1600" dirty="0">
              <a:latin typeface="Courier New"/>
              <a:cs typeface="Courier New"/>
            </a:endParaRPr>
          </a:p>
          <a:p>
            <a:pPr marL="255904" marR="1229360" indent="-24384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public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class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ContextMenuDemo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extends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Application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@Override</a:t>
            </a:r>
            <a:endParaRPr sz="1600" dirty="0">
              <a:latin typeface="Courier New"/>
              <a:cs typeface="Courier New"/>
            </a:endParaRPr>
          </a:p>
          <a:p>
            <a:pPr marL="501015" marR="1473200" indent="-24511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public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void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start(Stage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primaryStage)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ContextMenu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contextMenu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new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ContextMenu();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MenuItem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menuItemNew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new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MenuItem("New",</a:t>
            </a:r>
            <a:endParaRPr sz="1600" dirty="0">
              <a:latin typeface="Courier New"/>
              <a:cs typeface="Courier New"/>
            </a:endParaRPr>
          </a:p>
          <a:p>
            <a:pPr marL="74612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new ImageView("image/new.gif"));</a:t>
            </a:r>
            <a:endParaRPr sz="1600" dirty="0">
              <a:latin typeface="Courier New"/>
              <a:cs typeface="Courier New"/>
            </a:endParaRPr>
          </a:p>
          <a:p>
            <a:pPr marL="746125" marR="1473200" indent="-24574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MenuItem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menuItemOpen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new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MenuItem("Open",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new ImageView("image/open.gif"));</a:t>
            </a:r>
            <a:endParaRPr sz="1600" dirty="0">
              <a:latin typeface="Courier New"/>
              <a:cs typeface="Courier New"/>
            </a:endParaRPr>
          </a:p>
          <a:p>
            <a:pPr marL="746125" marR="1228725" indent="-24574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MenuItem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menuItemPrint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new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MenuItem("Print",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new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ImageView("image/print.gif"));</a:t>
            </a:r>
            <a:endParaRPr sz="1600" dirty="0">
              <a:latin typeface="Courier New"/>
              <a:cs typeface="Courier New"/>
            </a:endParaRPr>
          </a:p>
          <a:p>
            <a:pPr marL="501015" marR="50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MenuItem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menuItemExit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new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MenuItem("Exit"); 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contextMenu.getItems().addAll(menuItemNew,</a:t>
            </a:r>
            <a:r>
              <a:rPr sz="1600" b="1" spc="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menuItemOpen,</a:t>
            </a:r>
            <a:endParaRPr sz="1600" dirty="0">
              <a:latin typeface="Courier New"/>
              <a:cs typeface="Courier New"/>
            </a:endParaRPr>
          </a:p>
          <a:p>
            <a:pPr marL="501015" marR="3063240" indent="24511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menuItemPrint, menuItemExit); </a:t>
            </a:r>
            <a:r>
              <a:rPr sz="1600" b="1" spc="-9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Pane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pane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new</a:t>
            </a:r>
            <a:r>
              <a:rPr sz="1600" b="1" spc="-5" dirty="0">
                <a:latin typeface="Courier New"/>
                <a:cs typeface="Courier New"/>
              </a:rPr>
              <a:t> Pane();</a:t>
            </a:r>
            <a:endParaRPr sz="1600" dirty="0">
              <a:latin typeface="Courier New"/>
              <a:cs typeface="Courier New"/>
            </a:endParaRPr>
          </a:p>
          <a:p>
            <a:pPr marL="501015" marR="184023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Scene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scene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new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Scene(pane,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300,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250); 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primaryStage.setTitle("ContextMenuDemo"); </a:t>
            </a:r>
            <a:r>
              <a:rPr sz="1600" b="1" spc="-9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primaryStage.setScene(scene); 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primaryStage.show();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6329518"/>
            <a:ext cx="2882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29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0"/>
            <a:ext cx="36175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0" dirty="0"/>
              <a:t>Label</a:t>
            </a:r>
            <a:r>
              <a:rPr sz="6000" spc="-70" dirty="0"/>
              <a:t> </a:t>
            </a:r>
            <a:r>
              <a:rPr sz="6000" spc="-10" dirty="0"/>
              <a:t>class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765" y="1920190"/>
            <a:ext cx="8345305" cy="23361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4479" y="6329518"/>
            <a:ext cx="1803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342" y="177545"/>
            <a:ext cx="8369300" cy="6227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305935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javafx.application.Application;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javafx.stage.Stage;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import javafx.scene.Scene;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javafx.scene.control.ContentDisplay;</a:t>
            </a:r>
            <a:endParaRPr sz="1400">
              <a:latin typeface="Courier New"/>
              <a:cs typeface="Courier New"/>
            </a:endParaRPr>
          </a:p>
          <a:p>
            <a:pPr marL="12700" marR="4412615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import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javafx.scene.control.Label;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 javafx.scene.image.Image;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javafx.scene.image.ImageView;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 javafx.scene.layout.HBox;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javafx.scene.layout.StackPane;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 javafx.scene.paint.Color;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 javafx.scene.shape.Circle;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javafx.scene.shape.Rectangle;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 javafx.scene.shape.Ellipse;</a:t>
            </a:r>
            <a:endParaRPr sz="1400">
              <a:latin typeface="Courier New"/>
              <a:cs typeface="Courier New"/>
            </a:endParaRPr>
          </a:p>
          <a:p>
            <a:pPr marL="469900" marR="2519045" indent="-457200">
              <a:lnSpc>
                <a:spcPts val="1800"/>
              </a:lnSpc>
              <a:spcBef>
                <a:spcPts val="55"/>
              </a:spcBef>
            </a:pPr>
            <a:r>
              <a:rPr sz="1500" b="1" spc="-5" dirty="0">
                <a:latin typeface="Courier New"/>
                <a:cs typeface="Courier New"/>
              </a:rPr>
              <a:t>public class LabelWithGraphic extends Application </a:t>
            </a:r>
            <a:r>
              <a:rPr sz="1500" b="1" dirty="0">
                <a:latin typeface="Courier New"/>
                <a:cs typeface="Courier New"/>
              </a:rPr>
              <a:t>{ </a:t>
            </a:r>
            <a:r>
              <a:rPr sz="1500" b="1" spc="-89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@Override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ts val="1739"/>
              </a:lnSpc>
            </a:pPr>
            <a:r>
              <a:rPr sz="1500" b="1" spc="-5" dirty="0">
                <a:latin typeface="Courier New"/>
                <a:cs typeface="Courier New"/>
              </a:rPr>
              <a:t>public</a:t>
            </a:r>
            <a:r>
              <a:rPr sz="1500" b="1" spc="-2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void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start(Stage</a:t>
            </a:r>
            <a:r>
              <a:rPr sz="1500" b="1" spc="-1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primaryStage)</a:t>
            </a:r>
            <a:r>
              <a:rPr sz="1500" b="1" spc="-25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ImageView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us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=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new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ImageView(new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Image("us.jpg"));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Label</a:t>
            </a:r>
            <a:r>
              <a:rPr sz="15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lb1</a:t>
            </a:r>
            <a:r>
              <a:rPr sz="15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5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r>
              <a:rPr sz="15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Label("US\n50 States",</a:t>
            </a:r>
            <a:r>
              <a:rPr sz="15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us);</a:t>
            </a:r>
            <a:endParaRPr sz="1500">
              <a:latin typeface="Courier New"/>
              <a:cs typeface="Courier New"/>
            </a:endParaRPr>
          </a:p>
          <a:p>
            <a:pPr marL="927100" marR="461645">
              <a:lnSpc>
                <a:spcPct val="100000"/>
              </a:lnSpc>
            </a:pP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lb1.setStyle("-fx-border-color: green; -fx-border-width: 2"); </a:t>
            </a:r>
            <a:r>
              <a:rPr sz="1500" b="1" spc="-8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lb1.setContentDisplay(ContentDisplay.BOTTOM); </a:t>
            </a:r>
            <a:r>
              <a:rPr sz="15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lb1.setTextFill(Color.RED);</a:t>
            </a:r>
            <a:endParaRPr sz="1500">
              <a:latin typeface="Courier New"/>
              <a:cs typeface="Courier New"/>
            </a:endParaRPr>
          </a:p>
          <a:p>
            <a:pPr marL="927100" marR="1033780">
              <a:lnSpc>
                <a:spcPct val="100000"/>
              </a:lnSpc>
            </a:pPr>
            <a:r>
              <a:rPr sz="1500" b="1" spc="-5" dirty="0">
                <a:solidFill>
                  <a:srgbClr val="006FC0"/>
                </a:solidFill>
                <a:latin typeface="Courier New"/>
                <a:cs typeface="Courier New"/>
              </a:rPr>
              <a:t>Label lb2 </a:t>
            </a:r>
            <a:r>
              <a:rPr sz="1500" b="1" dirty="0">
                <a:solidFill>
                  <a:srgbClr val="006FC0"/>
                </a:solidFill>
                <a:latin typeface="Courier New"/>
                <a:cs typeface="Courier New"/>
              </a:rPr>
              <a:t>= </a:t>
            </a:r>
            <a:r>
              <a:rPr sz="1500" b="1" spc="-5" dirty="0">
                <a:solidFill>
                  <a:srgbClr val="006FC0"/>
                </a:solidFill>
                <a:latin typeface="Courier New"/>
                <a:cs typeface="Courier New"/>
              </a:rPr>
              <a:t>new Label("Circle", new Circle(50, 50, 25)); </a:t>
            </a:r>
            <a:r>
              <a:rPr sz="1500" b="1" spc="-89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Courier New"/>
                <a:cs typeface="Courier New"/>
              </a:rPr>
              <a:t>lb2.setContentDisplay(ContentDisplay.TOP); </a:t>
            </a:r>
            <a:r>
              <a:rPr sz="1500" b="1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Courier New"/>
                <a:cs typeface="Courier New"/>
              </a:rPr>
              <a:t>lb2.setTextFill(Color.ORANGE);</a:t>
            </a:r>
            <a:endParaRPr sz="1500">
              <a:latin typeface="Courier New"/>
              <a:cs typeface="Courier New"/>
            </a:endParaRPr>
          </a:p>
          <a:p>
            <a:pPr marL="927100" marR="5080">
              <a:lnSpc>
                <a:spcPct val="100000"/>
              </a:lnSpc>
            </a:pP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Label lb3 </a:t>
            </a:r>
            <a:r>
              <a:rPr sz="15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new Label("Retangle", new Rectangle(10, 10, 50, 25)); </a:t>
            </a:r>
            <a:r>
              <a:rPr sz="1500" b="1" spc="-8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lb3.setContentDisplay(ContentDisplay.RIGHT);</a:t>
            </a:r>
            <a:endParaRPr sz="1500">
              <a:latin typeface="Courier New"/>
              <a:cs typeface="Courier New"/>
            </a:endParaRPr>
          </a:p>
          <a:p>
            <a:pPr marL="927100" marR="348615">
              <a:lnSpc>
                <a:spcPct val="100000"/>
              </a:lnSpc>
            </a:pPr>
            <a:r>
              <a:rPr sz="1500" b="1" spc="-5" dirty="0">
                <a:solidFill>
                  <a:srgbClr val="006FC0"/>
                </a:solidFill>
                <a:latin typeface="Courier New"/>
                <a:cs typeface="Courier New"/>
              </a:rPr>
              <a:t>Label lb4 </a:t>
            </a:r>
            <a:r>
              <a:rPr sz="1500" b="1" dirty="0">
                <a:solidFill>
                  <a:srgbClr val="006FC0"/>
                </a:solidFill>
                <a:latin typeface="Courier New"/>
                <a:cs typeface="Courier New"/>
              </a:rPr>
              <a:t>= </a:t>
            </a:r>
            <a:r>
              <a:rPr sz="1500" b="1" spc="-5" dirty="0">
                <a:solidFill>
                  <a:srgbClr val="006FC0"/>
                </a:solidFill>
                <a:latin typeface="Courier New"/>
                <a:cs typeface="Courier New"/>
              </a:rPr>
              <a:t>new Label("Ellipse", new Ellipse(50, 50, 50, 25)); </a:t>
            </a:r>
            <a:r>
              <a:rPr sz="1500" b="1" spc="-89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Courier New"/>
                <a:cs typeface="Courier New"/>
              </a:rPr>
              <a:t>lb4.setContentDisplay(ContentDisplay.LEFT);</a:t>
            </a:r>
            <a:endParaRPr sz="15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5853" y="1163574"/>
            <a:ext cx="4898898" cy="134340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4479" y="6329518"/>
            <a:ext cx="1803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4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" y="171450"/>
            <a:ext cx="8902065" cy="578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 marR="205105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Ellipse ellipse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5" dirty="0">
                <a:latin typeface="Courier New"/>
                <a:cs typeface="Courier New"/>
              </a:rPr>
              <a:t>new </a:t>
            </a:r>
            <a:r>
              <a:rPr sz="1800" b="1" spc="-10" dirty="0">
                <a:latin typeface="Courier New"/>
                <a:cs typeface="Courier New"/>
              </a:rPr>
              <a:t>Ellipse(50, 50, </a:t>
            </a:r>
            <a:r>
              <a:rPr sz="1800" b="1" spc="-5" dirty="0">
                <a:latin typeface="Courier New"/>
                <a:cs typeface="Courier New"/>
              </a:rPr>
              <a:t>50, </a:t>
            </a:r>
            <a:r>
              <a:rPr sz="1800" b="1" spc="-10" dirty="0">
                <a:latin typeface="Courier New"/>
                <a:cs typeface="Courier New"/>
              </a:rPr>
              <a:t>25);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ellipse.setStroke(Color.GREEN); 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ellipse.setFill(Color.WHITE);</a:t>
            </a:r>
            <a:endParaRPr sz="1800">
              <a:latin typeface="Courier New"/>
              <a:cs typeface="Courier New"/>
            </a:endParaRPr>
          </a:p>
          <a:p>
            <a:pPr marL="558800" marR="5080">
              <a:lnSpc>
                <a:spcPct val="100000"/>
              </a:lnSpc>
            </a:pP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StackPane stackPane 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new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StackPane(); </a:t>
            </a:r>
            <a:r>
              <a:rPr sz="1800" b="1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stackPane.getChildren().addAll(ellipse, </a:t>
            </a:r>
            <a:r>
              <a:rPr sz="1800" b="1" spc="-10" dirty="0">
                <a:solidFill>
                  <a:srgbClr val="001F5F"/>
                </a:solidFill>
                <a:latin typeface="Courier New"/>
                <a:cs typeface="Courier New"/>
              </a:rPr>
              <a:t>new Label("JavaFX")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);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Label lb5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new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Label("A pane inside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a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label", </a:t>
            </a: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stackPane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lb5.setContentDisplay(ContentDisplay.BOTTOM);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558800" marR="136842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HBox pane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5" dirty="0">
                <a:latin typeface="Courier New"/>
                <a:cs typeface="Courier New"/>
              </a:rPr>
              <a:t>new </a:t>
            </a:r>
            <a:r>
              <a:rPr sz="1800" b="1" spc="-10" dirty="0">
                <a:latin typeface="Courier New"/>
                <a:cs typeface="Courier New"/>
              </a:rPr>
              <a:t>HBox(20); 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pane.getChildren().addAll(lb1,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lb2,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lb3,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lb4,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lb5);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558800" marR="260032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Scene scene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new Scene(pane, 700, 150); 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primaryStage.setTitle("LabelWithGraphic");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primaryStage.setScene(scene); 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primaryStage.show();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558800" marR="3418204" indent="-54673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public static void main(String[] args)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launch(args);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4479" y="6329518"/>
            <a:ext cx="1803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747" y="6493372"/>
            <a:ext cx="179070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000" dirty="0">
                <a:latin typeface="Arial MT"/>
                <a:cs typeface="Arial MT"/>
              </a:rPr>
              <a:t>(c)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Paul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Fodor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Pearson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Inc.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613" y="61976"/>
            <a:ext cx="67716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ButtonBase </a:t>
            </a:r>
            <a:r>
              <a:rPr spc="-25" dirty="0"/>
              <a:t>and</a:t>
            </a:r>
            <a:r>
              <a:rPr spc="-20" dirty="0"/>
              <a:t> </a:t>
            </a:r>
            <a:r>
              <a:rPr spc="-55" dirty="0"/>
              <a:t>Button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365" y="842967"/>
            <a:ext cx="8379459" cy="22364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button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control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triggers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action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event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clicked.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229" dirty="0">
                <a:latin typeface="Times New Roman"/>
                <a:cs typeface="Times New Roman"/>
              </a:rPr>
              <a:t>J</a:t>
            </a:r>
            <a:r>
              <a:rPr sz="2600" spc="-290" dirty="0">
                <a:latin typeface="Times New Roman"/>
                <a:cs typeface="Times New Roman"/>
              </a:rPr>
              <a:t>a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220" dirty="0">
                <a:latin typeface="Times New Roman"/>
                <a:cs typeface="Times New Roman"/>
              </a:rPr>
              <a:t>aF</a:t>
            </a:r>
            <a:r>
              <a:rPr sz="2600" spc="-315" dirty="0">
                <a:latin typeface="Times New Roman"/>
                <a:cs typeface="Times New Roman"/>
              </a:rPr>
              <a:t>X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vides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egular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35" dirty="0">
                <a:latin typeface="Times New Roman"/>
                <a:cs typeface="Times New Roman"/>
              </a:rPr>
              <a:t>utt</a:t>
            </a:r>
            <a:r>
              <a:rPr sz="2600" spc="-60" dirty="0">
                <a:latin typeface="Times New Roman"/>
                <a:cs typeface="Times New Roman"/>
              </a:rPr>
              <a:t>o</a:t>
            </a:r>
            <a:r>
              <a:rPr sz="2600" spc="-70" dirty="0">
                <a:latin typeface="Times New Roman"/>
                <a:cs typeface="Times New Roman"/>
              </a:rPr>
              <a:t>ns,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toggle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b</a:t>
            </a:r>
            <a:r>
              <a:rPr sz="2600" spc="-35" dirty="0">
                <a:latin typeface="Times New Roman"/>
                <a:cs typeface="Times New Roman"/>
              </a:rPr>
              <a:t>utt</a:t>
            </a:r>
            <a:r>
              <a:rPr sz="2600" spc="-60" dirty="0">
                <a:latin typeface="Times New Roman"/>
                <a:cs typeface="Times New Roman"/>
              </a:rPr>
              <a:t>o</a:t>
            </a:r>
            <a:r>
              <a:rPr sz="2600" spc="-70" dirty="0">
                <a:latin typeface="Times New Roman"/>
                <a:cs typeface="Times New Roman"/>
              </a:rPr>
              <a:t>ns,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</a:t>
            </a:r>
            <a:r>
              <a:rPr sz="2600" spc="-145" dirty="0">
                <a:latin typeface="Times New Roman"/>
                <a:cs typeface="Times New Roman"/>
              </a:rPr>
              <a:t>he</a:t>
            </a:r>
            <a:r>
              <a:rPr sz="2600" spc="-80" dirty="0">
                <a:latin typeface="Times New Roman"/>
                <a:cs typeface="Times New Roman"/>
              </a:rPr>
              <a:t>c</a:t>
            </a:r>
            <a:r>
              <a:rPr sz="2600" spc="-165" dirty="0">
                <a:latin typeface="Times New Roman"/>
                <a:cs typeface="Times New Roman"/>
              </a:rPr>
              <a:t>k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b</a:t>
            </a:r>
            <a:r>
              <a:rPr sz="2600" spc="-17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35" dirty="0">
                <a:latin typeface="Times New Roman"/>
                <a:cs typeface="Times New Roman"/>
              </a:rPr>
              <a:t>utt</a:t>
            </a:r>
            <a:r>
              <a:rPr sz="2600" spc="-60" dirty="0">
                <a:latin typeface="Times New Roman"/>
                <a:cs typeface="Times New Roman"/>
              </a:rPr>
              <a:t>ons,  </a:t>
            </a:r>
            <a:r>
              <a:rPr sz="2600" spc="-145" dirty="0">
                <a:latin typeface="Times New Roman"/>
                <a:cs typeface="Times New Roman"/>
              </a:rPr>
              <a:t>an</a:t>
            </a:r>
            <a:r>
              <a:rPr sz="2600" spc="-150" dirty="0">
                <a:latin typeface="Times New Roman"/>
                <a:cs typeface="Times New Roman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radi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35" dirty="0">
                <a:latin typeface="Times New Roman"/>
                <a:cs typeface="Times New Roman"/>
              </a:rPr>
              <a:t>utt</a:t>
            </a:r>
            <a:r>
              <a:rPr sz="2600" spc="-60" dirty="0">
                <a:latin typeface="Times New Roman"/>
                <a:cs typeface="Times New Roman"/>
              </a:rPr>
              <a:t>o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95" dirty="0">
                <a:latin typeface="Times New Roman"/>
                <a:cs typeface="Times New Roman"/>
              </a:rPr>
              <a:t>s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5115" marR="40894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common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features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these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buttons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defined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ButtonBase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</a:t>
            </a:r>
            <a:r>
              <a:rPr sz="2600" spc="-150" dirty="0">
                <a:latin typeface="Times New Roman"/>
                <a:cs typeface="Times New Roman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Labeled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classe</a:t>
            </a:r>
            <a:r>
              <a:rPr sz="2600" spc="-215" dirty="0">
                <a:latin typeface="Times New Roman"/>
                <a:cs typeface="Times New Roman"/>
              </a:rPr>
              <a:t>s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6304" y="3168395"/>
            <a:ext cx="8464550" cy="3499485"/>
            <a:chOff x="146304" y="3168395"/>
            <a:chExt cx="8464550" cy="34994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798" y="3168395"/>
              <a:ext cx="8084053" cy="3454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630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479" y="6329518"/>
            <a:ext cx="1803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342" y="177545"/>
            <a:ext cx="8428355" cy="621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36499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javafx.application.Application;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javafx.stage.Stage;</a:t>
            </a:r>
            <a:endParaRPr sz="1400">
              <a:latin typeface="Courier New"/>
              <a:cs typeface="Courier New"/>
            </a:endParaRPr>
          </a:p>
          <a:p>
            <a:pPr marL="12700" marR="553529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import javafx.geometry.Pos;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javafx.scene.Scene;</a:t>
            </a:r>
            <a:endParaRPr sz="1400">
              <a:latin typeface="Courier New"/>
              <a:cs typeface="Courier New"/>
            </a:endParaRPr>
          </a:p>
          <a:p>
            <a:pPr marL="12700" marR="436499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import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javafx.scene.control.Button;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javafx.scene.image.ImageView;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javafx.scene.layout.BorderPane;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819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javafx.scene.layout.HBox;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819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javafx.scene.layout.Pane;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import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javafx.scene.text.Text;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438150" marR="3620770" indent="-426084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public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class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ButtonDemo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extends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Application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{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@Override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public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void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start(Stage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primaryStage) </a:t>
            </a: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3600" marR="276987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Scene scene</a:t>
            </a:r>
            <a:r>
              <a:rPr sz="1400" b="1" spc="-5" dirty="0">
                <a:latin typeface="Courier New"/>
                <a:cs typeface="Courier New"/>
              </a:rPr>
              <a:t> = new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Scene(getPane(),</a:t>
            </a:r>
            <a:r>
              <a:rPr sz="1400" b="1" spc="-5" dirty="0">
                <a:latin typeface="Courier New"/>
                <a:cs typeface="Courier New"/>
              </a:rPr>
              <a:t> 450, </a:t>
            </a:r>
            <a:r>
              <a:rPr sz="1400" b="1" spc="-10" dirty="0">
                <a:latin typeface="Courier New"/>
                <a:cs typeface="Courier New"/>
              </a:rPr>
              <a:t>200);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primaryStage.setTitle("ButtonDemo");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primaryStage.setScene(scene);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primaryStage.show();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38150" marR="149415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protected</a:t>
            </a:r>
            <a:r>
              <a:rPr sz="1400" b="1" spc="-5" dirty="0">
                <a:latin typeface="Courier New"/>
                <a:cs typeface="Courier New"/>
              </a:rPr>
              <a:t> Text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text =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new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Text(50,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50,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"JavaFX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Programming");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protected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BorderPane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getPane() </a:t>
            </a:r>
            <a:r>
              <a:rPr sz="1400" b="1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HBox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paneForButtons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= new </a:t>
            </a:r>
            <a:r>
              <a:rPr sz="1400" b="1" spc="-10" dirty="0">
                <a:latin typeface="Courier New"/>
                <a:cs typeface="Courier New"/>
              </a:rPr>
              <a:t>HBox(20);</a:t>
            </a:r>
            <a:endParaRPr sz="1400">
              <a:latin typeface="Courier New"/>
              <a:cs typeface="Courier New"/>
            </a:endParaRPr>
          </a:p>
          <a:p>
            <a:pPr marL="863600" marR="508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Button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btLeft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new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Button("Left",</a:t>
            </a:r>
            <a:r>
              <a:rPr sz="14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r>
              <a:rPr sz="14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ImageView("image/left.gif"));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Button</a:t>
            </a:r>
            <a:r>
              <a:rPr sz="14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btRight</a:t>
            </a:r>
            <a:r>
              <a:rPr sz="1400" b="1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r>
              <a:rPr sz="14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Button("Right",</a:t>
            </a:r>
            <a:r>
              <a:rPr sz="1400" b="1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r>
              <a:rPr sz="14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ImageView("image/right.gif")); </a:t>
            </a:r>
            <a:r>
              <a:rPr sz="1400" b="1" spc="-8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paneForButtons.getChildren().addAll(btLeft,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btRight);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paneForButtons.setAlignment(Pos.CENTER);</a:t>
            </a:r>
            <a:endParaRPr sz="1400">
              <a:latin typeface="Courier New"/>
              <a:cs typeface="Courier New"/>
            </a:endParaRPr>
          </a:p>
          <a:p>
            <a:pPr marL="863600" marR="213169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paneForButtons.setStyle("-fx-border-color:</a:t>
            </a:r>
            <a:r>
              <a:rPr sz="1400" b="1" spc="8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green");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BorderPane </a:t>
            </a:r>
            <a:r>
              <a:rPr sz="1400" b="1" spc="-5" dirty="0">
                <a:latin typeface="Courier New"/>
                <a:cs typeface="Courier New"/>
              </a:rPr>
              <a:t>pane = new </a:t>
            </a:r>
            <a:r>
              <a:rPr sz="1400" b="1" spc="-10" dirty="0">
                <a:latin typeface="Courier New"/>
                <a:cs typeface="Courier New"/>
              </a:rPr>
              <a:t>BorderPane();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pane.setBottom(paneForButtons);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6350" y="158495"/>
            <a:ext cx="3943350" cy="17335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4479" y="6329518"/>
            <a:ext cx="1803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342" y="390906"/>
            <a:ext cx="6621145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3600" marR="191960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Pane </a:t>
            </a:r>
            <a:r>
              <a:rPr sz="1400" b="1" spc="-10" dirty="0">
                <a:latin typeface="Courier New"/>
                <a:cs typeface="Courier New"/>
              </a:rPr>
              <a:t>paneForText </a:t>
            </a:r>
            <a:r>
              <a:rPr sz="1400" b="1" spc="-5" dirty="0">
                <a:latin typeface="Courier New"/>
                <a:cs typeface="Courier New"/>
              </a:rPr>
              <a:t>= new </a:t>
            </a:r>
            <a:r>
              <a:rPr sz="1400" b="1" spc="-10" dirty="0">
                <a:latin typeface="Courier New"/>
                <a:cs typeface="Courier New"/>
              </a:rPr>
              <a:t>Pane();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paneForText.getChildren().add(text); </a:t>
            </a:r>
            <a:r>
              <a:rPr sz="1400" b="1" spc="-8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pane.setCenter(paneForText);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863600" marR="508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btLeft.setOnAction(e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-&gt;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text.setX(text.getX()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-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10));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btRight.setOnAction(e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-&gt;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text.setX(text.getX()</a:t>
            </a:r>
            <a:r>
              <a:rPr sz="1400" b="1" spc="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+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10));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ourier New"/>
                <a:cs typeface="Courier New"/>
              </a:rPr>
              <a:t>return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pane;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863600" marR="1919605" indent="-425450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public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static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void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main(String[]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args)</a:t>
            </a:r>
            <a:r>
              <a:rPr sz="1400" b="1" spc="-5" dirty="0">
                <a:latin typeface="Courier New"/>
                <a:cs typeface="Courier New"/>
              </a:rPr>
              <a:t> {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launch(args);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4479" y="6329518"/>
            <a:ext cx="1803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8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747" y="6493372"/>
            <a:ext cx="179070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000" dirty="0">
                <a:latin typeface="Arial MT"/>
                <a:cs typeface="Arial MT"/>
              </a:rPr>
              <a:t>(c)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Paul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Fodor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Pearson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Inc.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0"/>
            <a:ext cx="31800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0" dirty="0"/>
              <a:t>CheckB</a:t>
            </a:r>
            <a:r>
              <a:rPr sz="6000" spc="-140" dirty="0"/>
              <a:t>o</a:t>
            </a:r>
            <a:r>
              <a:rPr sz="6000" spc="-105" dirty="0"/>
              <a:t>x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464566" y="842967"/>
            <a:ext cx="8283575" cy="17640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Che</a:t>
            </a:r>
            <a:r>
              <a:rPr sz="2600" spc="-70" dirty="0">
                <a:latin typeface="Times New Roman"/>
                <a:cs typeface="Times New Roman"/>
              </a:rPr>
              <a:t>c</a:t>
            </a:r>
            <a:r>
              <a:rPr sz="2600" spc="-240" dirty="0">
                <a:latin typeface="Times New Roman"/>
                <a:cs typeface="Times New Roman"/>
              </a:rPr>
              <a:t>kB</a:t>
            </a:r>
            <a:r>
              <a:rPr sz="2600" spc="-25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user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ma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selection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(squa</a:t>
            </a:r>
            <a:r>
              <a:rPr sz="2600" spc="-1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b</a:t>
            </a:r>
            <a:r>
              <a:rPr sz="2600" spc="-175" dirty="0">
                <a:latin typeface="Times New Roman"/>
                <a:cs typeface="Times New Roman"/>
              </a:rPr>
              <a:t>o</a:t>
            </a:r>
            <a:r>
              <a:rPr sz="2600" spc="-20" dirty="0">
                <a:latin typeface="Times New Roman"/>
                <a:cs typeface="Times New Roman"/>
              </a:rPr>
              <a:t>x).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70" dirty="0">
                <a:latin typeface="Times New Roman"/>
                <a:cs typeface="Times New Roman"/>
              </a:rPr>
              <a:t>CheckBox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inherits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properties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ButtonBase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Labeled: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onActi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text,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g</a:t>
            </a:r>
            <a:r>
              <a:rPr sz="2600" spc="-130" dirty="0">
                <a:latin typeface="Times New Roman"/>
                <a:cs typeface="Times New Roman"/>
              </a:rPr>
              <a:t>raphi</a:t>
            </a:r>
            <a:r>
              <a:rPr sz="2600" spc="-110" dirty="0">
                <a:latin typeface="Times New Roman"/>
                <a:cs typeface="Times New Roman"/>
              </a:rPr>
              <a:t>c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alignment</a:t>
            </a:r>
            <a:r>
              <a:rPr sz="2600" spc="-60" dirty="0">
                <a:latin typeface="Times New Roman"/>
                <a:cs typeface="Times New Roman"/>
              </a:rPr>
              <a:t>,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g</a:t>
            </a:r>
            <a:r>
              <a:rPr sz="2600" spc="-130" dirty="0">
                <a:latin typeface="Times New Roman"/>
                <a:cs typeface="Times New Roman"/>
              </a:rPr>
              <a:t>raphic</a:t>
            </a:r>
            <a:r>
              <a:rPr sz="2600" spc="-46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extGa</a:t>
            </a:r>
            <a:r>
              <a:rPr sz="2600" spc="-175" dirty="0">
                <a:latin typeface="Times New Roman"/>
                <a:cs typeface="Times New Roman"/>
              </a:rPr>
              <a:t>p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textF</a:t>
            </a:r>
            <a:r>
              <a:rPr sz="2600" spc="-75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ll</a:t>
            </a:r>
            <a:r>
              <a:rPr sz="2600" spc="105" dirty="0">
                <a:latin typeface="Times New Roman"/>
                <a:cs typeface="Times New Roman"/>
              </a:rPr>
              <a:t>,  </a:t>
            </a:r>
            <a:r>
              <a:rPr sz="2600" spc="-125" dirty="0">
                <a:latin typeface="Times New Roman"/>
                <a:cs typeface="Times New Roman"/>
              </a:rPr>
              <a:t>contentDisplay.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6304" y="2772598"/>
            <a:ext cx="8853170" cy="3895090"/>
            <a:chOff x="146304" y="2772598"/>
            <a:chExt cx="8853170" cy="38950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025" y="2772598"/>
              <a:ext cx="8648451" cy="38114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6304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479" y="6329518"/>
            <a:ext cx="1803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9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2272</Words>
  <Application>Microsoft Office PowerPoint</Application>
  <PresentationFormat>On-screen Show (4:3)</PresentationFormat>
  <Paragraphs>317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 MT</vt:lpstr>
      <vt:lpstr>Calibri</vt:lpstr>
      <vt:lpstr>Courier New</vt:lpstr>
      <vt:lpstr>Franklin Gothic Medium</vt:lpstr>
      <vt:lpstr>Segoe UI Symbol</vt:lpstr>
      <vt:lpstr>Times New Roman</vt:lpstr>
      <vt:lpstr>Office Theme</vt:lpstr>
      <vt:lpstr>JavaFX UI Controls</vt:lpstr>
      <vt:lpstr>Labeled class</vt:lpstr>
      <vt:lpstr>Label class</vt:lpstr>
      <vt:lpstr>PowerPoint Presentation</vt:lpstr>
      <vt:lpstr>PowerPoint Presentation</vt:lpstr>
      <vt:lpstr>ButtonBase and Button</vt:lpstr>
      <vt:lpstr>PowerPoint Presentation</vt:lpstr>
      <vt:lpstr>PowerPoint Presentation</vt:lpstr>
      <vt:lpstr>CheckBox</vt:lpstr>
      <vt:lpstr>PowerPoint Presentation</vt:lpstr>
      <vt:lpstr>PowerPoint Presentation</vt:lpstr>
      <vt:lpstr>RadioButton</vt:lpstr>
      <vt:lpstr>PowerPoint Presentation</vt:lpstr>
      <vt:lpstr>PowerPoint Presentation</vt:lpstr>
      <vt:lpstr>TextField</vt:lpstr>
      <vt:lpstr>PowerPoint Presentation</vt:lpstr>
      <vt:lpstr>TextArea</vt:lpstr>
      <vt:lpstr>ComboBox</vt:lpstr>
      <vt:lpstr>ListView</vt:lpstr>
      <vt:lpstr>PowerPoint Presentation</vt:lpstr>
      <vt:lpstr>PowerPoint Presentation</vt:lpstr>
      <vt:lpstr>ScrollBar</vt:lpstr>
      <vt:lpstr>Menus</vt:lpstr>
      <vt:lpstr>PowerPoint Presentation</vt:lpstr>
      <vt:lpstr>PowerPoint Presentation</vt:lpstr>
      <vt:lpstr>PowerPoint Presentation</vt:lpstr>
      <vt:lpstr>PowerPoint Presentation</vt:lpstr>
      <vt:lpstr>Context Menu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 UI Controls and Multimedia</dc:title>
  <dc:creator>Paul Fodor</dc:creator>
  <cp:lastModifiedBy>siva</cp:lastModifiedBy>
  <cp:revision>1</cp:revision>
  <dcterms:created xsi:type="dcterms:W3CDTF">2022-12-13T03:22:02Z</dcterms:created>
  <dcterms:modified xsi:type="dcterms:W3CDTF">2022-12-13T04:40:16Z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2022-12-13T00:00:00Z</vt:filetime>
  </property>
</Properties>
</file>