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9"/>
  </p:notesMasterIdLst>
  <p:sldIdLst>
    <p:sldId id="256" r:id="rId5"/>
    <p:sldId id="257" r:id="rId6"/>
    <p:sldId id="260" r:id="rId7"/>
    <p:sldId id="261" r:id="rId8"/>
    <p:sldId id="262" r:id="rId9"/>
    <p:sldId id="263" r:id="rId10"/>
    <p:sldId id="258" r:id="rId11"/>
    <p:sldId id="264" r:id="rId12"/>
    <p:sldId id="278" r:id="rId13"/>
    <p:sldId id="279" r:id="rId14"/>
    <p:sldId id="280" r:id="rId15"/>
    <p:sldId id="281" r:id="rId16"/>
    <p:sldId id="282" r:id="rId17"/>
    <p:sldId id="283" r:id="rId18"/>
    <p:sldId id="267" r:id="rId19"/>
    <p:sldId id="268" r:id="rId20"/>
    <p:sldId id="269" r:id="rId21"/>
    <p:sldId id="270" r:id="rId22"/>
    <p:sldId id="272" r:id="rId23"/>
    <p:sldId id="273" r:id="rId24"/>
    <p:sldId id="274" r:id="rId25"/>
    <p:sldId id="275" r:id="rId26"/>
    <p:sldId id="276" r:id="rId27"/>
    <p:sldId id="277" r:id="rId28"/>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67" autoAdjust="0"/>
    <p:restoredTop sz="95033" autoAdjust="0"/>
  </p:normalViewPr>
  <p:slideViewPr>
    <p:cSldViewPr snapToGrid="0" snapToObjects="1" showGuides="1">
      <p:cViewPr varScale="1">
        <p:scale>
          <a:sx n="108" d="100"/>
          <a:sy n="108" d="100"/>
        </p:scale>
        <p:origin x="948" y="10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dataplatform.cloud.ibm.com/dashboards/92e05aac-5fe3-493e-b6fa-f7a91e891f90/view/573ae71b1197689260f4c0e407987e0679327358b5bbd10283d07b4909627197a86f12c7c8264353da130637a2e9410a9a"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5924910" y="2345719"/>
            <a:ext cx="5343165" cy="1325563"/>
          </a:xfrm>
        </p:spPr>
        <p:txBody>
          <a:bodyPr anchor="ctr">
            <a:noAutofit/>
          </a:bodyPr>
          <a:lstStyle/>
          <a:p>
            <a:r>
              <a:rPr lang="en-US" sz="2000" b="1" i="0" dirty="0">
                <a:solidFill>
                  <a:schemeClr val="accent1"/>
                </a:solidFill>
                <a:effectLst/>
                <a:latin typeface="Söhne"/>
              </a:rPr>
              <a:t>Tech Insights: </a:t>
            </a:r>
            <a:br>
              <a:rPr lang="en-US" sz="2000" b="1" i="0" dirty="0">
                <a:solidFill>
                  <a:schemeClr val="accent1"/>
                </a:solidFill>
                <a:effectLst/>
                <a:latin typeface="Söhne"/>
              </a:rPr>
            </a:br>
            <a:r>
              <a:rPr lang="en-US" sz="2000" b="1" i="0" dirty="0">
                <a:solidFill>
                  <a:schemeClr val="accent1"/>
                </a:solidFill>
                <a:effectLst/>
                <a:latin typeface="Söhne"/>
              </a:rPr>
              <a:t>         Navigating the Present, </a:t>
            </a:r>
            <a:br>
              <a:rPr lang="en-US" sz="2000" b="1" dirty="0">
                <a:solidFill>
                  <a:schemeClr val="accent1"/>
                </a:solidFill>
                <a:latin typeface="Söhne"/>
              </a:rPr>
            </a:br>
            <a:r>
              <a:rPr lang="en-US" sz="2000" b="1" dirty="0">
                <a:solidFill>
                  <a:schemeClr val="accent1"/>
                </a:solidFill>
                <a:latin typeface="Söhne"/>
              </a:rPr>
              <a:t>              </a:t>
            </a:r>
            <a:r>
              <a:rPr lang="en-US" sz="2000" b="1" i="0" dirty="0">
                <a:solidFill>
                  <a:schemeClr val="accent1"/>
                </a:solidFill>
                <a:effectLst/>
                <a:latin typeface="Bell MT" panose="02020503060305020303" pitchFamily="18" charset="0"/>
              </a:rPr>
              <a:t>Anticipating</a:t>
            </a:r>
            <a:r>
              <a:rPr lang="en-US" sz="2000" b="1" i="0" dirty="0">
                <a:solidFill>
                  <a:schemeClr val="accent1"/>
                </a:solidFill>
                <a:effectLst/>
                <a:latin typeface="Söhne"/>
              </a:rPr>
              <a:t> the Future, 		</a:t>
            </a:r>
            <a:r>
              <a:rPr lang="en-US" sz="2000" b="1" dirty="0">
                <a:solidFill>
                  <a:schemeClr val="accent1"/>
                </a:solidFill>
                <a:latin typeface="Söhne"/>
              </a:rPr>
              <a:t>      	   </a:t>
            </a:r>
            <a:r>
              <a:rPr lang="en-US" sz="2000" b="1" i="0" dirty="0">
                <a:solidFill>
                  <a:schemeClr val="accent1"/>
                </a:solidFill>
                <a:effectLst/>
                <a:latin typeface="Söhne"/>
              </a:rPr>
              <a:t>Understanding Demographics</a:t>
            </a:r>
            <a:endParaRPr lang="en-US" sz="2000" b="1" dirty="0">
              <a:solidFill>
                <a:schemeClr val="accent1"/>
              </a:solidFill>
            </a:endParaRP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93559" y="4541136"/>
            <a:ext cx="1512166" cy="745240"/>
          </a:xfrm>
        </p:spPr>
        <p:txBody>
          <a:bodyPr>
            <a:normAutofit lnSpcReduction="10000"/>
          </a:bodyPr>
          <a:lstStyle/>
          <a:p>
            <a:pPr marL="0" indent="0">
              <a:buNone/>
            </a:pPr>
            <a:r>
              <a:rPr lang="en-US" sz="2000" dirty="0">
                <a:latin typeface="Bell MT" panose="02020503060305020303" pitchFamily="18" charset="0"/>
              </a:rPr>
              <a:t>Sarath</a:t>
            </a:r>
            <a:r>
              <a:rPr lang="en-US" sz="2000" dirty="0"/>
              <a:t> K</a:t>
            </a:r>
          </a:p>
          <a:p>
            <a:pPr marL="0" indent="0">
              <a:buNone/>
            </a:pPr>
            <a:r>
              <a:rPr lang="en-US" sz="2000" dirty="0"/>
              <a:t>2023-11-23</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3200"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570008"/>
            <a:ext cx="5181600" cy="4606955"/>
          </a:xfrm>
        </p:spPr>
        <p:txBody>
          <a:bodyPr>
            <a:normAutofit/>
          </a:bodyPr>
          <a:lstStyle/>
          <a:p>
            <a:pPr marL="0" indent="0">
              <a:buNone/>
            </a:pPr>
            <a:r>
              <a:rPr lang="en-US" sz="1600" dirty="0">
                <a:latin typeface="High Tower Text" panose="02040502050506030303" pitchFamily="18" charset="0"/>
              </a:rPr>
              <a:t>Findings</a:t>
            </a:r>
          </a:p>
          <a:p>
            <a:pPr marL="0" indent="0">
              <a:buNone/>
            </a:pPr>
            <a:endParaRPr lang="en-US" sz="1600" dirty="0">
              <a:latin typeface="High Tower Text" panose="02040502050506030303" pitchFamily="18" charset="0"/>
            </a:endParaRPr>
          </a:p>
          <a:p>
            <a:pPr algn="l">
              <a:buFont typeface="+mj-lt"/>
              <a:buAutoNum type="arabicPeriod"/>
            </a:pPr>
            <a:r>
              <a:rPr lang="en-US" sz="1600" b="1" i="0" dirty="0">
                <a:effectLst/>
                <a:latin typeface="High Tower Text" panose="02040502050506030303" pitchFamily="18" charset="0"/>
              </a:rPr>
              <a:t>MySQL Dominance Persists:</a:t>
            </a:r>
            <a:endParaRPr lang="en-US" sz="1600" b="0" i="0" dirty="0">
              <a:effectLst/>
              <a:latin typeface="High Tower Text" panose="02040502050506030303" pitchFamily="18" charset="0"/>
            </a:endParaRPr>
          </a:p>
          <a:p>
            <a:pPr lvl="1"/>
            <a:r>
              <a:rPr lang="en-US" sz="1600" b="0" i="0" dirty="0">
                <a:effectLst/>
                <a:latin typeface="High Tower Text" panose="02040502050506030303" pitchFamily="18" charset="0"/>
              </a:rPr>
              <a:t>Consistency prevails as MySQL retains its position as the most commonly used database, maintaining its widespread adoption within the developer community.</a:t>
            </a:r>
          </a:p>
          <a:p>
            <a:pPr algn="l">
              <a:buFont typeface="+mj-lt"/>
              <a:buAutoNum type="arabicPeriod"/>
            </a:pPr>
            <a:r>
              <a:rPr lang="en-US" sz="1600" b="1" i="0" dirty="0">
                <a:effectLst/>
                <a:latin typeface="High Tower Text" panose="02040502050506030303" pitchFamily="18" charset="0"/>
              </a:rPr>
              <a:t>PostgreSQL Surges:</a:t>
            </a:r>
            <a:endParaRPr lang="en-US" sz="1600" b="0" i="0" dirty="0">
              <a:effectLst/>
              <a:latin typeface="High Tower Text" panose="02040502050506030303" pitchFamily="18" charset="0"/>
            </a:endParaRPr>
          </a:p>
          <a:p>
            <a:pPr lvl="1"/>
            <a:r>
              <a:rPr lang="en-US" sz="1600" b="0" i="0" dirty="0">
                <a:effectLst/>
                <a:latin typeface="High Tower Text" panose="02040502050506030303" pitchFamily="18" charset="0"/>
              </a:rPr>
              <a:t>A noteworthy shift sees PostgreSQL securing the second spot this year, surpassing Microsoft SQL Server in usage among developers.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570008"/>
            <a:ext cx="5181600" cy="4606955"/>
          </a:xfrm>
        </p:spPr>
        <p:txBody>
          <a:bodyPr>
            <a:noAutofit/>
          </a:bodyPr>
          <a:lstStyle/>
          <a:p>
            <a:pPr marL="0" indent="0">
              <a:buNone/>
            </a:pPr>
            <a:r>
              <a:rPr lang="en-US" sz="1600" dirty="0">
                <a:latin typeface="High Tower Text" panose="02040502050506030303" pitchFamily="18" charset="0"/>
              </a:rPr>
              <a:t>Implications</a:t>
            </a:r>
          </a:p>
          <a:p>
            <a:pPr algn="l">
              <a:buFont typeface="+mj-lt"/>
              <a:buAutoNum type="arabicPeriod"/>
            </a:pPr>
            <a:r>
              <a:rPr lang="en-US" sz="1600" b="1" i="0" dirty="0">
                <a:effectLst/>
                <a:latin typeface="High Tower Text" panose="02040502050506030303" pitchFamily="18" charset="0"/>
              </a:rPr>
              <a:t>MySQL Reliability:</a:t>
            </a:r>
            <a:endParaRPr lang="en-US" sz="1600" b="0" i="0" dirty="0">
              <a:effectLst/>
              <a:latin typeface="High Tower Text" panose="02040502050506030303" pitchFamily="18" charset="0"/>
            </a:endParaRPr>
          </a:p>
          <a:p>
            <a:pPr lvl="1"/>
            <a:r>
              <a:rPr lang="en-US" sz="1600" b="0" i="0" dirty="0">
                <a:effectLst/>
                <a:latin typeface="High Tower Text" panose="02040502050506030303" pitchFamily="18" charset="0"/>
              </a:rPr>
              <a:t>Organizations can continue to rely on MySQL as a stable and widely adopted database solution. Considerations for compatibility and community support should reinforce its continued usage.</a:t>
            </a:r>
          </a:p>
          <a:p>
            <a:pPr algn="l">
              <a:buFont typeface="+mj-lt"/>
              <a:buAutoNum type="arabicPeriod"/>
            </a:pPr>
            <a:r>
              <a:rPr lang="en-US" sz="1600" b="1" i="0" dirty="0">
                <a:effectLst/>
                <a:latin typeface="High Tower Text" panose="02040502050506030303" pitchFamily="18" charset="0"/>
              </a:rPr>
              <a:t>Embrace PostgreSQL Growth:</a:t>
            </a:r>
            <a:endParaRPr lang="en-US" sz="1600" b="0" i="0" dirty="0">
              <a:effectLst/>
              <a:latin typeface="High Tower Text" panose="02040502050506030303" pitchFamily="18" charset="0"/>
            </a:endParaRPr>
          </a:p>
          <a:p>
            <a:pPr lvl="1"/>
            <a:r>
              <a:rPr lang="en-US" sz="1600" b="0" i="0" dirty="0">
                <a:effectLst/>
                <a:latin typeface="High Tower Text" panose="02040502050506030303" pitchFamily="18" charset="0"/>
              </a:rPr>
              <a:t>The rise of PostgreSQL signifies its increasing popularity. Organizations should consider embracing PostgreSQL for its evolving features and growing developer base, positioning it as a robust alternative.</a:t>
            </a:r>
          </a:p>
          <a:p>
            <a:pPr algn="l">
              <a:buFont typeface="+mj-lt"/>
              <a:buAutoNum type="arabicPeriod"/>
            </a:pPr>
            <a:r>
              <a:rPr lang="en-US" sz="1600" b="1" i="0" dirty="0">
                <a:effectLst/>
                <a:latin typeface="High Tower Text" panose="02040502050506030303" pitchFamily="18" charset="0"/>
              </a:rPr>
              <a:t>Microsoft SQL Server Evaluation:</a:t>
            </a:r>
            <a:endParaRPr lang="en-US" sz="1600" b="0" i="0" dirty="0">
              <a:effectLst/>
              <a:latin typeface="High Tower Text" panose="02040502050506030303" pitchFamily="18" charset="0"/>
            </a:endParaRPr>
          </a:p>
          <a:p>
            <a:pPr lvl="1"/>
            <a:r>
              <a:rPr lang="en-US" sz="1600" b="0" i="0" dirty="0">
                <a:effectLst/>
                <a:latin typeface="High Tower Text" panose="02040502050506030303" pitchFamily="18" charset="0"/>
              </a:rPr>
              <a:t>Organizations using Microsoft SQL Server should evaluate the implications of its shift in ranking. Assessing factors such as performance, scalability, and compatibility is crucial for informed decision-making.</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PLATFORM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descr="A screen shot of a computer">
            <a:extLst>
              <a:ext uri="{FF2B5EF4-FFF2-40B4-BE49-F238E27FC236}">
                <a16:creationId xmlns:a16="http://schemas.microsoft.com/office/drawing/2014/main" id="{37F8609A-FEAD-26E3-0400-8954BB43C4BD}"/>
              </a:ext>
            </a:extLst>
          </p:cNvPr>
          <p:cNvPicPr>
            <a:picLocks noChangeAspect="1"/>
          </p:cNvPicPr>
          <p:nvPr/>
        </p:nvPicPr>
        <p:blipFill>
          <a:blip r:embed="rId2"/>
          <a:stretch>
            <a:fillRect/>
          </a:stretch>
        </p:blipFill>
        <p:spPr>
          <a:xfrm>
            <a:off x="1067607" y="2483187"/>
            <a:ext cx="4587638" cy="2575783"/>
          </a:xfrm>
          <a:prstGeom prst="rect">
            <a:avLst/>
          </a:prstGeom>
        </p:spPr>
      </p:pic>
      <p:pic>
        <p:nvPicPr>
          <p:cNvPr id="11" name="Picture 10" descr="A screenshot of a computer">
            <a:extLst>
              <a:ext uri="{FF2B5EF4-FFF2-40B4-BE49-F238E27FC236}">
                <a16:creationId xmlns:a16="http://schemas.microsoft.com/office/drawing/2014/main" id="{CF659508-5510-2645-A905-C0DDCE02E2FD}"/>
              </a:ext>
            </a:extLst>
          </p:cNvPr>
          <p:cNvPicPr>
            <a:picLocks noChangeAspect="1"/>
          </p:cNvPicPr>
          <p:nvPr/>
        </p:nvPicPr>
        <p:blipFill>
          <a:blip r:embed="rId3"/>
          <a:stretch>
            <a:fillRect/>
          </a:stretch>
        </p:blipFill>
        <p:spPr>
          <a:xfrm>
            <a:off x="6374297" y="2467945"/>
            <a:ext cx="4633362" cy="2591025"/>
          </a:xfrm>
          <a:prstGeom prst="rect">
            <a:avLst/>
          </a:prstGeom>
        </p:spPr>
      </p:pic>
    </p:spTree>
    <p:extLst>
      <p:ext uri="{BB962C8B-B14F-4D97-AF65-F5344CB8AC3E}">
        <p14:creationId xmlns:p14="http://schemas.microsoft.com/office/powerpoint/2010/main" val="957069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3200" dirty="0"/>
              <a:t>PLATFORM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570008"/>
            <a:ext cx="5181600" cy="4606955"/>
          </a:xfrm>
        </p:spPr>
        <p:txBody>
          <a:bodyPr>
            <a:noAutofit/>
          </a:bodyPr>
          <a:lstStyle/>
          <a:p>
            <a:pPr marL="0" indent="0">
              <a:buNone/>
            </a:pPr>
            <a:r>
              <a:rPr lang="en-US" sz="1300" dirty="0">
                <a:latin typeface="High Tower Text" panose="02040502050506030303" pitchFamily="18" charset="0"/>
              </a:rPr>
              <a:t>Findings</a:t>
            </a:r>
          </a:p>
          <a:p>
            <a:pPr algn="l">
              <a:buFont typeface="+mj-lt"/>
              <a:buAutoNum type="arabicPeriod"/>
            </a:pPr>
            <a:r>
              <a:rPr lang="en-US" sz="1300" b="1" i="0" dirty="0">
                <a:effectLst/>
                <a:latin typeface="High Tower Text" panose="02040502050506030303" pitchFamily="18" charset="0"/>
              </a:rPr>
              <a:t>Popular Platforms:</a:t>
            </a:r>
            <a:endParaRPr lang="en-US" sz="1300" b="0" i="0" dirty="0">
              <a:effectLst/>
              <a:latin typeface="High Tower Text" panose="02040502050506030303" pitchFamily="18" charset="0"/>
            </a:endParaRPr>
          </a:p>
          <a:p>
            <a:pPr lvl="1"/>
            <a:r>
              <a:rPr lang="en-US" sz="1300" b="0" i="0" dirty="0">
                <a:effectLst/>
                <a:latin typeface="High Tower Text" panose="02040502050506030303" pitchFamily="18" charset="0"/>
              </a:rPr>
              <a:t>Linux and Windows maintain dominance as the top development platforms among respondents.</a:t>
            </a:r>
          </a:p>
          <a:p>
            <a:pPr algn="l">
              <a:buFont typeface="+mj-lt"/>
              <a:buAutoNum type="arabicPeriod"/>
            </a:pPr>
            <a:r>
              <a:rPr lang="en-US" sz="1300" b="1" i="0" dirty="0">
                <a:effectLst/>
                <a:latin typeface="High Tower Text" panose="02040502050506030303" pitchFamily="18" charset="0"/>
              </a:rPr>
              <a:t>Container Revolution:</a:t>
            </a:r>
            <a:endParaRPr lang="en-US" sz="1300" b="0" i="0" dirty="0">
              <a:effectLst/>
              <a:latin typeface="High Tower Text" panose="02040502050506030303" pitchFamily="18" charset="0"/>
            </a:endParaRPr>
          </a:p>
          <a:p>
            <a:pPr lvl="1"/>
            <a:r>
              <a:rPr lang="en-US" sz="1300" b="0" i="0" dirty="0">
                <a:effectLst/>
                <a:latin typeface="High Tower Text" panose="02040502050506030303" pitchFamily="18" charset="0"/>
              </a:rPr>
              <a:t>Docker emerges as the third most broadly used platform, indicating a significant shift towards container technologies.</a:t>
            </a:r>
          </a:p>
          <a:p>
            <a:pPr algn="l">
              <a:buFont typeface="+mj-lt"/>
              <a:buAutoNum type="arabicPeriod"/>
            </a:pPr>
            <a:r>
              <a:rPr lang="en-US" sz="1300" b="1" i="0" dirty="0">
                <a:effectLst/>
                <a:latin typeface="High Tower Text" panose="02040502050506030303" pitchFamily="18" charset="0"/>
              </a:rPr>
              <a:t>Developer Preferences:</a:t>
            </a:r>
            <a:endParaRPr lang="en-US" sz="1300" b="0" i="0" dirty="0">
              <a:effectLst/>
              <a:latin typeface="High Tower Text" panose="02040502050506030303" pitchFamily="18" charset="0"/>
            </a:endParaRPr>
          </a:p>
          <a:p>
            <a:pPr lvl="1"/>
            <a:r>
              <a:rPr lang="en-US" sz="1300" b="0" i="0" dirty="0">
                <a:effectLst/>
                <a:latin typeface="High Tower Text" panose="02040502050506030303" pitchFamily="18" charset="0"/>
              </a:rPr>
              <a:t>Linux remains the most loved platform, with high affections also for Docker and Kubernetes.</a:t>
            </a:r>
          </a:p>
          <a:p>
            <a:pPr algn="l">
              <a:buFont typeface="+mj-lt"/>
              <a:buAutoNum type="arabicPeriod"/>
            </a:pPr>
            <a:r>
              <a:rPr lang="en-US" sz="1300" b="1" i="0" dirty="0">
                <a:effectLst/>
                <a:latin typeface="High Tower Text" panose="02040502050506030303" pitchFamily="18" charset="0"/>
              </a:rPr>
              <a:t>Challenges with WordPress:</a:t>
            </a:r>
            <a:endParaRPr lang="en-US" sz="1300" b="0" i="0" dirty="0">
              <a:effectLst/>
              <a:latin typeface="High Tower Text" panose="02040502050506030303" pitchFamily="18" charset="0"/>
            </a:endParaRPr>
          </a:p>
          <a:p>
            <a:pPr lvl="1"/>
            <a:r>
              <a:rPr lang="en-US" sz="1300" b="0" i="0" dirty="0">
                <a:effectLst/>
                <a:latin typeface="High Tower Text" panose="02040502050506030303" pitchFamily="18" charset="0"/>
              </a:rPr>
              <a:t>WordPress stands out as the most dreaded development platform, suggesting potential pain points.</a:t>
            </a:r>
          </a:p>
          <a:p>
            <a:pPr algn="l">
              <a:buFont typeface="+mj-lt"/>
              <a:buAutoNum type="arabicPeriod"/>
            </a:pPr>
            <a:r>
              <a:rPr lang="en-US" sz="1300" b="1" i="0" dirty="0">
                <a:effectLst/>
                <a:latin typeface="High Tower Text" panose="02040502050506030303" pitchFamily="18" charset="0"/>
              </a:rPr>
              <a:t>Future-Ready Aspirations:</a:t>
            </a:r>
            <a:endParaRPr lang="en-US" sz="1300" b="0" i="0" dirty="0">
              <a:effectLst/>
              <a:latin typeface="High Tower Text" panose="02040502050506030303" pitchFamily="18" charset="0"/>
            </a:endParaRPr>
          </a:p>
          <a:p>
            <a:pPr lvl="1"/>
            <a:r>
              <a:rPr lang="en-US" sz="1300" b="0" i="0" dirty="0">
                <a:effectLst/>
                <a:latin typeface="High Tower Text" panose="02040502050506030303" pitchFamily="18" charset="0"/>
              </a:rPr>
              <a:t>Developers express interest in adopting Docker and AWS, signaling a readiness for cutting-edge development tools.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570008"/>
            <a:ext cx="5181600" cy="4606955"/>
          </a:xfrm>
        </p:spPr>
        <p:txBody>
          <a:bodyPr>
            <a:noAutofit/>
          </a:bodyPr>
          <a:lstStyle/>
          <a:p>
            <a:pPr marL="0" indent="0">
              <a:buNone/>
            </a:pPr>
            <a:r>
              <a:rPr lang="en-US" sz="1300" dirty="0">
                <a:latin typeface="High Tower Text" panose="02040502050506030303" pitchFamily="18" charset="0"/>
              </a:rPr>
              <a:t>Implications</a:t>
            </a:r>
          </a:p>
          <a:p>
            <a:pPr algn="l">
              <a:buFont typeface="+mj-lt"/>
              <a:buAutoNum type="arabicPeriod"/>
            </a:pPr>
            <a:r>
              <a:rPr lang="en-US" sz="1300" b="1" i="0" dirty="0">
                <a:effectLst/>
                <a:latin typeface="High Tower Text" panose="02040502050506030303" pitchFamily="18" charset="0"/>
              </a:rPr>
              <a:t>Leveraging Stability:</a:t>
            </a:r>
            <a:endParaRPr lang="en-US" sz="1300" b="0" i="0" dirty="0">
              <a:effectLst/>
              <a:latin typeface="High Tower Text" panose="02040502050506030303" pitchFamily="18" charset="0"/>
            </a:endParaRPr>
          </a:p>
          <a:p>
            <a:pPr lvl="1"/>
            <a:r>
              <a:rPr lang="en-US" sz="1300" b="0" i="0" dirty="0">
                <a:effectLst/>
                <a:latin typeface="High Tower Text" panose="02040502050506030303" pitchFamily="18" charset="0"/>
              </a:rPr>
              <a:t>Organizations can leverage the stability and popularity of Linux and Windows for robust development environments.</a:t>
            </a:r>
          </a:p>
          <a:p>
            <a:pPr algn="l">
              <a:buFont typeface="+mj-lt"/>
              <a:buAutoNum type="arabicPeriod"/>
            </a:pPr>
            <a:r>
              <a:rPr lang="en-US" sz="1300" b="1" i="0" dirty="0">
                <a:effectLst/>
                <a:latin typeface="High Tower Text" panose="02040502050506030303" pitchFamily="18" charset="0"/>
              </a:rPr>
              <a:t>Containerization Integration:</a:t>
            </a:r>
            <a:endParaRPr lang="en-US" sz="1300" b="0" i="0" dirty="0">
              <a:effectLst/>
              <a:latin typeface="High Tower Text" panose="02040502050506030303" pitchFamily="18" charset="0"/>
            </a:endParaRPr>
          </a:p>
          <a:p>
            <a:pPr lvl="1"/>
            <a:r>
              <a:rPr lang="en-US" sz="1300" b="0" i="0" dirty="0">
                <a:effectLst/>
                <a:latin typeface="High Tower Text" panose="02040502050506030303" pitchFamily="18" charset="0"/>
              </a:rPr>
              <a:t>Integration of container technologies, especially Docker, is pivotal for staying current and enhancing development efficiency.</a:t>
            </a:r>
          </a:p>
          <a:p>
            <a:pPr algn="l">
              <a:buFont typeface="+mj-lt"/>
              <a:buAutoNum type="arabicPeriod"/>
            </a:pPr>
            <a:r>
              <a:rPr lang="en-US" sz="1300" b="1" i="0" dirty="0">
                <a:effectLst/>
                <a:latin typeface="High Tower Text" panose="02040502050506030303" pitchFamily="18" charset="0"/>
              </a:rPr>
              <a:t>Developer-Centric Strategies:</a:t>
            </a:r>
            <a:endParaRPr lang="en-US" sz="1300" b="0" i="0" dirty="0">
              <a:effectLst/>
              <a:latin typeface="High Tower Text" panose="02040502050506030303" pitchFamily="18" charset="0"/>
            </a:endParaRPr>
          </a:p>
          <a:p>
            <a:pPr lvl="1"/>
            <a:r>
              <a:rPr lang="en-US" sz="1300" b="0" i="0" dirty="0">
                <a:effectLst/>
                <a:latin typeface="High Tower Text" panose="02040502050506030303" pitchFamily="18" charset="0"/>
              </a:rPr>
              <a:t>Aligning with developer preferences for Linux, Docker, and Kubernetes fosters a positive and productive work environment.</a:t>
            </a:r>
          </a:p>
          <a:p>
            <a:pPr algn="l">
              <a:buFont typeface="+mj-lt"/>
              <a:buAutoNum type="arabicPeriod"/>
            </a:pPr>
            <a:r>
              <a:rPr lang="en-US" sz="1300" b="1" i="0" dirty="0">
                <a:effectLst/>
                <a:latin typeface="High Tower Text" panose="02040502050506030303" pitchFamily="18" charset="0"/>
              </a:rPr>
              <a:t>Addressing WordPress Concerns:</a:t>
            </a:r>
            <a:endParaRPr lang="en-US" sz="1300" b="0" i="0" dirty="0">
              <a:effectLst/>
              <a:latin typeface="High Tower Text" panose="02040502050506030303" pitchFamily="18" charset="0"/>
            </a:endParaRPr>
          </a:p>
          <a:p>
            <a:pPr lvl="1"/>
            <a:r>
              <a:rPr lang="en-US" sz="1300" b="0" i="0" dirty="0">
                <a:effectLst/>
                <a:latin typeface="High Tower Text" panose="02040502050506030303" pitchFamily="18" charset="0"/>
              </a:rPr>
              <a:t>Organizations working with WordPress should address concerns and challenges to improve the development experience.</a:t>
            </a:r>
          </a:p>
          <a:p>
            <a:pPr algn="l">
              <a:buFont typeface="+mj-lt"/>
              <a:buAutoNum type="arabicPeriod"/>
            </a:pPr>
            <a:r>
              <a:rPr lang="en-US" sz="1300" b="1" i="0" dirty="0">
                <a:effectLst/>
                <a:latin typeface="High Tower Text" panose="02040502050506030303" pitchFamily="18" charset="0"/>
              </a:rPr>
              <a:t>Investment in Skill Development:</a:t>
            </a:r>
            <a:endParaRPr lang="en-US" sz="1300" b="0" i="0" dirty="0">
              <a:effectLst/>
              <a:latin typeface="High Tower Text" panose="02040502050506030303" pitchFamily="18" charset="0"/>
            </a:endParaRPr>
          </a:p>
          <a:p>
            <a:pPr lvl="1"/>
            <a:r>
              <a:rPr lang="en-US" sz="1300" b="0" i="0" dirty="0">
                <a:effectLst/>
                <a:latin typeface="High Tower Text" panose="02040502050506030303" pitchFamily="18" charset="0"/>
              </a:rPr>
              <a:t>Investing in training for Docker and AWS responds to developer aspirations, ensuring preparedness for evolving industry trends.</a:t>
            </a:r>
          </a:p>
        </p:txBody>
      </p:sp>
    </p:spTree>
    <p:extLst>
      <p:ext uri="{BB962C8B-B14F-4D97-AF65-F5344CB8AC3E}">
        <p14:creationId xmlns:p14="http://schemas.microsoft.com/office/powerpoint/2010/main" val="1448465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WEBFRAME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7" name="Picture 6" descr="A screen shot of a web framework">
            <a:extLst>
              <a:ext uri="{FF2B5EF4-FFF2-40B4-BE49-F238E27FC236}">
                <a16:creationId xmlns:a16="http://schemas.microsoft.com/office/drawing/2014/main" id="{7A30EEEE-3E2B-3302-29B8-D961A8141186}"/>
              </a:ext>
            </a:extLst>
          </p:cNvPr>
          <p:cNvPicPr>
            <a:picLocks noChangeAspect="1"/>
          </p:cNvPicPr>
          <p:nvPr/>
        </p:nvPicPr>
        <p:blipFill>
          <a:blip r:embed="rId2"/>
          <a:stretch>
            <a:fillRect/>
          </a:stretch>
        </p:blipFill>
        <p:spPr>
          <a:xfrm>
            <a:off x="895560" y="2506661"/>
            <a:ext cx="4618120" cy="2575783"/>
          </a:xfrm>
          <a:prstGeom prst="rect">
            <a:avLst/>
          </a:prstGeom>
        </p:spPr>
      </p:pic>
      <p:pic>
        <p:nvPicPr>
          <p:cNvPr id="12" name="Picture 11" descr="A screen shot of a web framework">
            <a:extLst>
              <a:ext uri="{FF2B5EF4-FFF2-40B4-BE49-F238E27FC236}">
                <a16:creationId xmlns:a16="http://schemas.microsoft.com/office/drawing/2014/main" id="{A4055559-2548-721A-5350-D0F453B4E110}"/>
              </a:ext>
            </a:extLst>
          </p:cNvPr>
          <p:cNvPicPr>
            <a:picLocks noChangeAspect="1"/>
          </p:cNvPicPr>
          <p:nvPr/>
        </p:nvPicPr>
        <p:blipFill>
          <a:blip r:embed="rId3"/>
          <a:stretch>
            <a:fillRect/>
          </a:stretch>
        </p:blipFill>
        <p:spPr>
          <a:xfrm>
            <a:off x="6232732" y="2507376"/>
            <a:ext cx="4625741" cy="2636748"/>
          </a:xfrm>
          <a:prstGeom prst="rect">
            <a:avLst/>
          </a:prstGeom>
        </p:spPr>
      </p:pic>
    </p:spTree>
    <p:extLst>
      <p:ext uri="{BB962C8B-B14F-4D97-AF65-F5344CB8AC3E}">
        <p14:creationId xmlns:p14="http://schemas.microsoft.com/office/powerpoint/2010/main" val="2727858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3200" dirty="0"/>
              <a:t>WEBFRAME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570008"/>
            <a:ext cx="5181600" cy="4606955"/>
          </a:xfrm>
        </p:spPr>
        <p:txBody>
          <a:bodyPr>
            <a:noAutofit/>
          </a:bodyPr>
          <a:lstStyle/>
          <a:p>
            <a:pPr marL="0" indent="0">
              <a:buNone/>
            </a:pPr>
            <a:r>
              <a:rPr lang="en-US" sz="1200" dirty="0">
                <a:latin typeface="High Tower Text" panose="02040502050506030303" pitchFamily="18" charset="0"/>
              </a:rPr>
              <a:t>Findings</a:t>
            </a:r>
          </a:p>
          <a:p>
            <a:pPr algn="l">
              <a:buFont typeface="+mj-lt"/>
              <a:buAutoNum type="arabicPeriod"/>
            </a:pPr>
            <a:r>
              <a:rPr lang="en-US" sz="1200" b="1" i="0" dirty="0">
                <a:effectLst/>
                <a:latin typeface="High Tower Text" panose="02040502050506030303" pitchFamily="18" charset="0"/>
              </a:rPr>
              <a:t>Web Frameworks Shift:</a:t>
            </a:r>
            <a:endParaRPr lang="en-US" sz="1200" b="0" i="0" dirty="0">
              <a:effectLst/>
              <a:latin typeface="High Tower Text" panose="02040502050506030303" pitchFamily="18" charset="0"/>
            </a:endParaRPr>
          </a:p>
          <a:p>
            <a:pPr lvl="1"/>
            <a:r>
              <a:rPr lang="en-US" sz="1200" b="0" i="0" dirty="0">
                <a:effectLst/>
                <a:latin typeface="High Tower Text" panose="02040502050506030303" pitchFamily="18" charset="0"/>
              </a:rPr>
              <a:t>jQuery remains widely used, but a notable shift has occurred: React.js surpasses Angular in usage among developers this year, marking a change from the previous survey.</a:t>
            </a:r>
          </a:p>
          <a:p>
            <a:pPr algn="l">
              <a:buFont typeface="+mj-lt"/>
              <a:buAutoNum type="arabicPeriod"/>
            </a:pPr>
            <a:r>
              <a:rPr lang="en-US" sz="1200" b="1" i="0" dirty="0">
                <a:effectLst/>
                <a:latin typeface="High Tower Text" panose="02040502050506030303" pitchFamily="18" charset="0"/>
              </a:rPr>
              <a:t>Debut Technologies:</a:t>
            </a:r>
            <a:endParaRPr lang="en-US" sz="1200" b="0" i="0" dirty="0">
              <a:effectLst/>
              <a:latin typeface="High Tower Text" panose="02040502050506030303" pitchFamily="18" charset="0"/>
            </a:endParaRPr>
          </a:p>
          <a:p>
            <a:pPr lvl="1"/>
            <a:r>
              <a:rPr lang="en-US" sz="1200" b="0" i="0" dirty="0">
                <a:effectLst/>
                <a:latin typeface="High Tower Text" panose="02040502050506030303" pitchFamily="18" charset="0"/>
              </a:rPr>
              <a:t>Introduction of new technologies in this category reveals Node.js as the most commonly used. The survey also indicates greater adoption of TensorFlow over Torch/</a:t>
            </a:r>
            <a:r>
              <a:rPr lang="en-US" sz="1200" b="0" i="0" dirty="0" err="1">
                <a:effectLst/>
                <a:latin typeface="High Tower Text" panose="02040502050506030303" pitchFamily="18" charset="0"/>
              </a:rPr>
              <a:t>PyTorch</a:t>
            </a:r>
            <a:r>
              <a:rPr lang="en-US" sz="1200" b="0" i="0" dirty="0">
                <a:effectLst/>
                <a:latin typeface="High Tower Text" panose="02040502050506030303" pitchFamily="18" charset="0"/>
              </a:rPr>
              <a:t> in the realm of deep learning frameworks.</a:t>
            </a:r>
          </a:p>
          <a:p>
            <a:pPr algn="l">
              <a:buFont typeface="+mj-lt"/>
              <a:buAutoNum type="arabicPeriod"/>
            </a:pPr>
            <a:r>
              <a:rPr lang="en-US" sz="1200" b="1" i="0" dirty="0">
                <a:effectLst/>
                <a:latin typeface="High Tower Text" panose="02040502050506030303" pitchFamily="18" charset="0"/>
              </a:rPr>
              <a:t>.NET Usage Trend:</a:t>
            </a:r>
            <a:endParaRPr lang="en-US" sz="1200" b="0" i="0" dirty="0">
              <a:effectLst/>
              <a:latin typeface="High Tower Text" panose="02040502050506030303" pitchFamily="18" charset="0"/>
            </a:endParaRPr>
          </a:p>
          <a:p>
            <a:pPr lvl="1"/>
            <a:r>
              <a:rPr lang="en-US" sz="1200" b="0" i="0" dirty="0">
                <a:effectLst/>
                <a:latin typeface="High Tower Text" panose="02040502050506030303" pitchFamily="18" charset="0"/>
              </a:rPr>
              <a:t>More developers report using .NET compared to .NET Core, indicating a current preference for the traditional .NET framework.</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570008"/>
            <a:ext cx="5181600" cy="4606955"/>
          </a:xfrm>
        </p:spPr>
        <p:txBody>
          <a:bodyPr>
            <a:noAutofit/>
          </a:bodyPr>
          <a:lstStyle/>
          <a:p>
            <a:pPr marL="0" indent="0">
              <a:buNone/>
            </a:pPr>
            <a:r>
              <a:rPr lang="en-US" sz="1200" dirty="0">
                <a:latin typeface="High Tower Text" panose="02040502050506030303" pitchFamily="18" charset="0"/>
              </a:rPr>
              <a:t>Implications</a:t>
            </a:r>
          </a:p>
          <a:p>
            <a:pPr algn="l">
              <a:buFont typeface="+mj-lt"/>
              <a:buAutoNum type="arabicPeriod"/>
            </a:pPr>
            <a:r>
              <a:rPr lang="en-US" sz="1200" b="1" i="0" dirty="0">
                <a:effectLst/>
                <a:latin typeface="High Tower Text" panose="02040502050506030303" pitchFamily="18" charset="0"/>
              </a:rPr>
              <a:t>Adaptation to Web Framework Trends:</a:t>
            </a:r>
            <a:endParaRPr lang="en-US" sz="1200" b="0" i="0" dirty="0">
              <a:effectLst/>
              <a:latin typeface="High Tower Text" panose="02040502050506030303" pitchFamily="18" charset="0"/>
            </a:endParaRPr>
          </a:p>
          <a:p>
            <a:pPr lvl="1"/>
            <a:r>
              <a:rPr lang="en-US" sz="1200" b="0" i="0" dirty="0">
                <a:effectLst/>
                <a:latin typeface="High Tower Text" panose="02040502050506030303" pitchFamily="18" charset="0"/>
              </a:rPr>
              <a:t>Organizations should consider adapting to the evolving landscape, acknowledging the shift in preference from Angular to React.js. Strategic decisions should align with the current industry standard.</a:t>
            </a:r>
          </a:p>
          <a:p>
            <a:pPr algn="l">
              <a:buFont typeface="+mj-lt"/>
              <a:buAutoNum type="arabicPeriod"/>
            </a:pPr>
            <a:r>
              <a:rPr lang="en-US" sz="1200" b="1" i="0" dirty="0">
                <a:effectLst/>
                <a:latin typeface="High Tower Text" panose="02040502050506030303" pitchFamily="18" charset="0"/>
              </a:rPr>
              <a:t>Embrace Emerging Technologies:</a:t>
            </a:r>
            <a:endParaRPr lang="en-US" sz="1200" b="0" i="0" dirty="0">
              <a:effectLst/>
              <a:latin typeface="High Tower Text" panose="02040502050506030303" pitchFamily="18" charset="0"/>
            </a:endParaRPr>
          </a:p>
          <a:p>
            <a:pPr lvl="1"/>
            <a:r>
              <a:rPr lang="en-US" sz="1200" b="0" i="0" dirty="0">
                <a:effectLst/>
                <a:latin typeface="High Tower Text" panose="02040502050506030303" pitchFamily="18" charset="0"/>
              </a:rPr>
              <a:t>The prominence of Node.js suggests a need for organizations to embrace emerging technologies. Exploring and integrating Node.js can enhance development capabilities and keep projects in line with industry trends.</a:t>
            </a:r>
          </a:p>
          <a:p>
            <a:pPr algn="l">
              <a:buFont typeface="+mj-lt"/>
              <a:buAutoNum type="arabicPeriod"/>
            </a:pPr>
            <a:r>
              <a:rPr lang="en-US" sz="1200" b="1" i="0" dirty="0">
                <a:effectLst/>
                <a:latin typeface="High Tower Text" panose="02040502050506030303" pitchFamily="18" charset="0"/>
              </a:rPr>
              <a:t>.NET Framework Considerations:</a:t>
            </a:r>
            <a:endParaRPr lang="en-US" sz="1200" b="0" i="0" dirty="0">
              <a:effectLst/>
              <a:latin typeface="High Tower Text" panose="02040502050506030303" pitchFamily="18" charset="0"/>
            </a:endParaRPr>
          </a:p>
          <a:p>
            <a:pPr lvl="1"/>
            <a:r>
              <a:rPr lang="en-US" sz="1200" b="0" i="0" dirty="0">
                <a:effectLst/>
                <a:latin typeface="High Tower Text" panose="02040502050506030303" pitchFamily="18" charset="0"/>
              </a:rPr>
              <a:t>Organizations using .NET should assess the implications of the reported trend, as more developers opt for the traditional .NET over .NET Core. Considerations for compatibility, support, and future development should be addressed.</a:t>
            </a:r>
          </a:p>
          <a:p>
            <a:pPr algn="l">
              <a:buFont typeface="+mj-lt"/>
              <a:buAutoNum type="arabicPeriod"/>
            </a:pPr>
            <a:r>
              <a:rPr lang="en-US" sz="1200" b="1" i="0" dirty="0">
                <a:effectLst/>
                <a:latin typeface="High Tower Text" panose="02040502050506030303" pitchFamily="18" charset="0"/>
              </a:rPr>
              <a:t>Deep Learning Framework Choices:</a:t>
            </a:r>
            <a:endParaRPr lang="en-US" sz="1200" b="0" i="0" dirty="0">
              <a:effectLst/>
              <a:latin typeface="High Tower Text" panose="02040502050506030303" pitchFamily="18" charset="0"/>
            </a:endParaRPr>
          </a:p>
          <a:p>
            <a:pPr lvl="1"/>
            <a:r>
              <a:rPr lang="en-US" sz="1200" b="0" i="0" dirty="0">
                <a:effectLst/>
                <a:latin typeface="High Tower Text" panose="02040502050506030303" pitchFamily="18" charset="0"/>
              </a:rPr>
              <a:t>The overwhelming popularity of TensorFlow over Torch/</a:t>
            </a:r>
            <a:r>
              <a:rPr lang="en-US" sz="1200" b="0" i="0" dirty="0" err="1">
                <a:effectLst/>
                <a:latin typeface="High Tower Text" panose="02040502050506030303" pitchFamily="18" charset="0"/>
              </a:rPr>
              <a:t>PyTorch</a:t>
            </a:r>
            <a:r>
              <a:rPr lang="en-US" sz="1200" b="0" i="0" dirty="0">
                <a:effectLst/>
                <a:latin typeface="High Tower Text" panose="02040502050506030303" pitchFamily="18" charset="0"/>
              </a:rPr>
              <a:t> in deep learning frameworks highlights the importance of aligning development efforts with the most widely adopted tools. Organizations should prioritize TensorFlow for deep learning projects.</a:t>
            </a:r>
          </a:p>
        </p:txBody>
      </p:sp>
    </p:spTree>
    <p:extLst>
      <p:ext uri="{BB962C8B-B14F-4D97-AF65-F5344CB8AC3E}">
        <p14:creationId xmlns:p14="http://schemas.microsoft.com/office/powerpoint/2010/main" val="1805617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US" sz="2200" dirty="0">
                <a:hlinkClick r:id="rId2"/>
              </a:rPr>
              <a:t>https://dataplatform.cloud.ibm.com/dashboards/92e05aac-5fe3-493e-b6fa-f7a91e891f90/view/573ae71b1197689260f4c0e407987e0679327358b5bbd10283d07b4909627197a86f12c7c8264353da130637a2e9410a9a</a:t>
            </a:r>
            <a:endParaRPr lang="en-US" sz="2200" dirty="0"/>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4" name="Picture 3" descr="A screenshot of a graph">
            <a:extLst>
              <a:ext uri="{FF2B5EF4-FFF2-40B4-BE49-F238E27FC236}">
                <a16:creationId xmlns:a16="http://schemas.microsoft.com/office/drawing/2014/main" id="{A96FB4D7-94B1-F0F2-23C1-84D5EC109194}"/>
              </a:ext>
            </a:extLst>
          </p:cNvPr>
          <p:cNvPicPr>
            <a:picLocks noChangeAspect="1"/>
          </p:cNvPicPr>
          <p:nvPr/>
        </p:nvPicPr>
        <p:blipFill>
          <a:blip r:embed="rId2"/>
          <a:stretch>
            <a:fillRect/>
          </a:stretch>
        </p:blipFill>
        <p:spPr>
          <a:xfrm>
            <a:off x="106161" y="636028"/>
            <a:ext cx="11979678" cy="5585944"/>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4" name="Picture 3" descr="A screenshot of a computer screen">
            <a:extLst>
              <a:ext uri="{FF2B5EF4-FFF2-40B4-BE49-F238E27FC236}">
                <a16:creationId xmlns:a16="http://schemas.microsoft.com/office/drawing/2014/main" id="{36C04F22-5499-78A9-3B4B-9411F5A9F642}"/>
              </a:ext>
            </a:extLst>
          </p:cNvPr>
          <p:cNvPicPr>
            <a:picLocks noChangeAspect="1"/>
          </p:cNvPicPr>
          <p:nvPr/>
        </p:nvPicPr>
        <p:blipFill>
          <a:blip r:embed="rId2"/>
          <a:stretch>
            <a:fillRect/>
          </a:stretch>
        </p:blipFill>
        <p:spPr>
          <a:xfrm>
            <a:off x="1039692" y="601735"/>
            <a:ext cx="10112616" cy="5654530"/>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4" name="Picture 3" descr="A screenshot of a computer screen">
            <a:extLst>
              <a:ext uri="{FF2B5EF4-FFF2-40B4-BE49-F238E27FC236}">
                <a16:creationId xmlns:a16="http://schemas.microsoft.com/office/drawing/2014/main" id="{003F7AF4-373A-01FB-2043-1FA1B9E94173}"/>
              </a:ext>
            </a:extLst>
          </p:cNvPr>
          <p:cNvPicPr>
            <a:picLocks noChangeAspect="1"/>
          </p:cNvPicPr>
          <p:nvPr/>
        </p:nvPicPr>
        <p:blipFill>
          <a:blip r:embed="rId2"/>
          <a:stretch>
            <a:fillRect/>
          </a:stretch>
        </p:blipFill>
        <p:spPr>
          <a:xfrm>
            <a:off x="1352139" y="620786"/>
            <a:ext cx="9487722" cy="5616427"/>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normAutofit/>
          </a:bodyPr>
          <a:lstStyle/>
          <a:p>
            <a:pPr algn="l">
              <a:buFont typeface="Arial" panose="020B0604020202020204" pitchFamily="34" charset="0"/>
              <a:buChar char="•"/>
            </a:pPr>
            <a:r>
              <a:rPr lang="en-US" sz="2400" b="0" i="0" dirty="0">
                <a:effectLst/>
                <a:latin typeface="High Tower Text" panose="02040502050506030303" pitchFamily="18" charset="0"/>
              </a:rPr>
              <a:t>With all the data presented we can deduct which technologies are the most prominent and which direction data professionals will be going in the future</a:t>
            </a:r>
          </a:p>
          <a:p>
            <a:pPr algn="l">
              <a:buFont typeface="Arial" panose="020B0604020202020204" pitchFamily="34" charset="0"/>
              <a:buChar char="•"/>
            </a:pPr>
            <a:r>
              <a:rPr lang="en-US" sz="2400" b="0" i="0" dirty="0">
                <a:effectLst/>
                <a:latin typeface="High Tower Text" panose="02040502050506030303" pitchFamily="18" charset="0"/>
              </a:rPr>
              <a:t>We can also deduce that most developers are 30 year old males from the United States of America and there may be some biases in the survey</a:t>
            </a:r>
          </a:p>
          <a:p>
            <a:pPr marL="0" indent="0">
              <a:buNone/>
            </a:pPr>
            <a:endParaRPr lang="en-US" sz="2400" dirty="0">
              <a:latin typeface="High Tower Text" panose="02040502050506030303" pitchFamily="18" charset="0"/>
            </a:endParaRPr>
          </a:p>
        </p:txBody>
      </p:sp>
    </p:spTree>
    <p:extLst>
      <p:ext uri="{BB962C8B-B14F-4D97-AF65-F5344CB8AC3E}">
        <p14:creationId xmlns:p14="http://schemas.microsoft.com/office/powerpoint/2010/main" val="2161130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latin typeface="High Tower Text" panose="02040502050506030303" pitchFamily="18" charset="0"/>
              </a:rPr>
              <a:t>Executive Summary</a:t>
            </a:r>
          </a:p>
          <a:p>
            <a:r>
              <a:rPr lang="en-US" sz="2200" dirty="0">
                <a:latin typeface="High Tower Text" panose="02040502050506030303" pitchFamily="18" charset="0"/>
              </a:rPr>
              <a:t>Introduction</a:t>
            </a:r>
          </a:p>
          <a:p>
            <a:r>
              <a:rPr lang="en-US" sz="2200" dirty="0">
                <a:latin typeface="High Tower Text" panose="02040502050506030303" pitchFamily="18" charset="0"/>
              </a:rPr>
              <a:t>Methodology</a:t>
            </a:r>
          </a:p>
          <a:p>
            <a:r>
              <a:rPr lang="en-US" sz="2200" dirty="0">
                <a:latin typeface="High Tower Text" panose="02040502050506030303" pitchFamily="18" charset="0"/>
              </a:rPr>
              <a:t>Results</a:t>
            </a:r>
          </a:p>
          <a:p>
            <a:pPr lvl="1"/>
            <a:r>
              <a:rPr lang="en-US" sz="1800" dirty="0">
                <a:latin typeface="High Tower Text" panose="02040502050506030303" pitchFamily="18" charset="0"/>
              </a:rPr>
              <a:t>Visualization – Charts</a:t>
            </a:r>
          </a:p>
          <a:p>
            <a:pPr lvl="1"/>
            <a:r>
              <a:rPr lang="en-US" sz="1800" dirty="0">
                <a:latin typeface="High Tower Text" panose="02040502050506030303" pitchFamily="18" charset="0"/>
              </a:rPr>
              <a:t>Dashboard</a:t>
            </a:r>
          </a:p>
          <a:p>
            <a:r>
              <a:rPr lang="en-US" sz="2200" dirty="0">
                <a:latin typeface="High Tower Text" panose="02040502050506030303" pitchFamily="18" charset="0"/>
              </a:rPr>
              <a:t>Discussion</a:t>
            </a:r>
          </a:p>
          <a:p>
            <a:pPr lvl="1"/>
            <a:r>
              <a:rPr lang="en-US" sz="1800" dirty="0">
                <a:latin typeface="High Tower Text" panose="02040502050506030303" pitchFamily="18" charset="0"/>
              </a:rPr>
              <a:t>Findings &amp; Implications</a:t>
            </a:r>
          </a:p>
          <a:p>
            <a:r>
              <a:rPr lang="en-US" sz="2200" dirty="0">
                <a:latin typeface="High Tower Text" panose="02040502050506030303" pitchFamily="18" charset="0"/>
              </a:rPr>
              <a:t>Conclusion</a:t>
            </a:r>
          </a:p>
          <a:p>
            <a:r>
              <a:rPr lang="en-US" sz="2200" dirty="0">
                <a:latin typeface="High Tower Text" panose="02040502050506030303" pitchFamily="18" charset="0"/>
              </a:rPr>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sz="1500" dirty="0">
                <a:latin typeface="High Tower Text" panose="02040502050506030303" pitchFamily="18" charset="0"/>
              </a:rPr>
              <a:t>Findings</a:t>
            </a:r>
          </a:p>
          <a:p>
            <a:pPr algn="l">
              <a:buFont typeface="+mj-lt"/>
              <a:buAutoNum type="arabicPeriod"/>
            </a:pPr>
            <a:r>
              <a:rPr lang="en-CA" sz="1500" b="1" i="0" dirty="0">
                <a:effectLst/>
                <a:latin typeface="High Tower Text" panose="02040502050506030303" pitchFamily="18" charset="0"/>
              </a:rPr>
              <a:t>Programming Languages:</a:t>
            </a:r>
            <a:endParaRPr lang="en-CA" sz="1500" b="0" i="0" dirty="0">
              <a:effectLst/>
              <a:latin typeface="High Tower Text" panose="02040502050506030303" pitchFamily="18" charset="0"/>
            </a:endParaRPr>
          </a:p>
          <a:p>
            <a:pPr lvl="1"/>
            <a:r>
              <a:rPr lang="en-CA" sz="1500" b="0" i="1" dirty="0">
                <a:effectLst/>
                <a:latin typeface="High Tower Text" panose="02040502050506030303" pitchFamily="18" charset="0"/>
              </a:rPr>
              <a:t>Java, Python, and JavaScript lead the programming landscape, with emerging stars like Rust, Kotlin, and TypeScript shaping the future.</a:t>
            </a:r>
            <a:endParaRPr lang="en-CA" sz="1500" b="0" i="0" dirty="0">
              <a:effectLst/>
              <a:latin typeface="High Tower Text" panose="02040502050506030303" pitchFamily="18" charset="0"/>
            </a:endParaRPr>
          </a:p>
          <a:p>
            <a:pPr algn="l">
              <a:buFont typeface="+mj-lt"/>
              <a:buAutoNum type="arabicPeriod"/>
            </a:pPr>
            <a:r>
              <a:rPr lang="en-CA" sz="1500" b="1" i="0" dirty="0">
                <a:effectLst/>
                <a:latin typeface="High Tower Text" panose="02040502050506030303" pitchFamily="18" charset="0"/>
              </a:rPr>
              <a:t>Database Trends:</a:t>
            </a:r>
            <a:endParaRPr lang="en-CA" sz="1500" b="0" i="0" dirty="0">
              <a:effectLst/>
              <a:latin typeface="High Tower Text" panose="02040502050506030303" pitchFamily="18" charset="0"/>
            </a:endParaRPr>
          </a:p>
          <a:p>
            <a:pPr lvl="1"/>
            <a:r>
              <a:rPr lang="en-CA" sz="1500" b="0" i="1" dirty="0">
                <a:effectLst/>
                <a:latin typeface="High Tower Text" panose="02040502050506030303" pitchFamily="18" charset="0"/>
              </a:rPr>
              <a:t>MySQL holds its ground, while PostgreSQL surpasses Microsoft SQL Server, reshaping the database hierarchy.</a:t>
            </a:r>
            <a:endParaRPr lang="en-CA" sz="1500" b="0" i="0" dirty="0">
              <a:effectLst/>
              <a:latin typeface="High Tower Text" panose="02040502050506030303" pitchFamily="18" charset="0"/>
            </a:endParaRPr>
          </a:p>
          <a:p>
            <a:pPr algn="l">
              <a:buFont typeface="+mj-lt"/>
              <a:buAutoNum type="arabicPeriod"/>
            </a:pPr>
            <a:r>
              <a:rPr lang="en-CA" sz="1500" b="1" i="0" dirty="0">
                <a:effectLst/>
                <a:latin typeface="High Tower Text" panose="02040502050506030303" pitchFamily="18" charset="0"/>
              </a:rPr>
              <a:t>Platform Trends:</a:t>
            </a:r>
            <a:endParaRPr lang="en-CA" sz="1500" b="0" i="0" dirty="0">
              <a:effectLst/>
              <a:latin typeface="High Tower Text" panose="02040502050506030303" pitchFamily="18" charset="0"/>
            </a:endParaRPr>
          </a:p>
          <a:p>
            <a:pPr marL="457200" lvl="1" indent="0" algn="l">
              <a:buNone/>
            </a:pPr>
            <a:r>
              <a:rPr lang="en-CA" sz="1500" b="0" i="1" dirty="0">
                <a:effectLst/>
                <a:latin typeface="High Tower Text" panose="02040502050506030303" pitchFamily="18" charset="0"/>
              </a:rPr>
              <a:t>Linux and Windows remain dominant, with Docker emerging as a powerful force in platform preferences.</a:t>
            </a:r>
            <a:endParaRPr lang="en-CA" sz="1500" b="0" i="0" dirty="0">
              <a:effectLst/>
              <a:latin typeface="High Tower Text" panose="02040502050506030303" pitchFamily="18" charset="0"/>
            </a:endParaRP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Autofit/>
          </a:bodyPr>
          <a:lstStyle/>
          <a:p>
            <a:pPr marL="0" indent="0">
              <a:buNone/>
            </a:pPr>
            <a:r>
              <a:rPr lang="en-US" sz="1500" dirty="0">
                <a:latin typeface="High Tower Text" panose="02040502050506030303" pitchFamily="18" charset="0"/>
              </a:rPr>
              <a:t>Implications</a:t>
            </a:r>
          </a:p>
          <a:p>
            <a:pPr algn="l">
              <a:buFont typeface="+mj-lt"/>
              <a:buAutoNum type="arabicPeriod"/>
            </a:pPr>
            <a:r>
              <a:rPr lang="en-US" sz="1500" b="1" i="0" dirty="0">
                <a:effectLst/>
                <a:latin typeface="High Tower Text" panose="02040502050506030303" pitchFamily="18" charset="0"/>
              </a:rPr>
              <a:t>Strategic Tech Alignment:</a:t>
            </a:r>
            <a:endParaRPr lang="en-US" sz="1500" b="0" i="0" dirty="0">
              <a:effectLst/>
              <a:latin typeface="High Tower Text" panose="02040502050506030303" pitchFamily="18" charset="0"/>
            </a:endParaRPr>
          </a:p>
          <a:p>
            <a:pPr lvl="1"/>
            <a:r>
              <a:rPr lang="en-US" sz="1500" b="0" i="1" dirty="0">
                <a:effectLst/>
                <a:latin typeface="High Tower Text" panose="02040502050506030303" pitchFamily="18" charset="0"/>
              </a:rPr>
              <a:t>Organizations must align strategies with both established leaders and emerging technologies in programming languages, databases, and platforms."</a:t>
            </a:r>
            <a:endParaRPr lang="en-US" sz="1500" b="0" i="0" dirty="0">
              <a:effectLst/>
              <a:latin typeface="High Tower Text" panose="02040502050506030303" pitchFamily="18" charset="0"/>
            </a:endParaRPr>
          </a:p>
          <a:p>
            <a:pPr algn="l">
              <a:buFont typeface="+mj-lt"/>
              <a:buAutoNum type="arabicPeriod"/>
            </a:pPr>
            <a:r>
              <a:rPr lang="en-US" sz="1500" b="1" i="0" dirty="0">
                <a:effectLst/>
                <a:latin typeface="High Tower Text" panose="02040502050506030303" pitchFamily="18" charset="0"/>
              </a:rPr>
              <a:t>Agile Platform Integration:</a:t>
            </a:r>
            <a:endParaRPr lang="en-US" sz="1500" b="0" i="0" dirty="0">
              <a:effectLst/>
              <a:latin typeface="High Tower Text" panose="02040502050506030303" pitchFamily="18" charset="0"/>
            </a:endParaRPr>
          </a:p>
          <a:p>
            <a:pPr lvl="1"/>
            <a:r>
              <a:rPr lang="en-US" sz="1500" b="0" i="1" dirty="0">
                <a:effectLst/>
                <a:latin typeface="High Tower Text" panose="02040502050506030303" pitchFamily="18" charset="0"/>
              </a:rPr>
              <a:t>Strategic adoption of Docker addresses the growing momentum in container technologies, enhancing agility in development workflows."</a:t>
            </a:r>
            <a:endParaRPr lang="en-US" sz="1500" b="0" i="0" dirty="0">
              <a:effectLst/>
              <a:latin typeface="High Tower Text" panose="02040502050506030303" pitchFamily="18" charset="0"/>
            </a:endParaRPr>
          </a:p>
          <a:p>
            <a:pPr algn="l">
              <a:buFont typeface="+mj-lt"/>
              <a:buAutoNum type="arabicPeriod"/>
            </a:pPr>
            <a:r>
              <a:rPr lang="en-US" sz="1500" b="1" i="0" dirty="0">
                <a:effectLst/>
                <a:latin typeface="High Tower Text" panose="02040502050506030303" pitchFamily="18" charset="0"/>
              </a:rPr>
              <a:t>Developer-Centric Excellence:</a:t>
            </a:r>
            <a:endParaRPr lang="en-US" sz="1500" b="0" i="0" dirty="0">
              <a:effectLst/>
              <a:latin typeface="High Tower Text" panose="02040502050506030303" pitchFamily="18" charset="0"/>
            </a:endParaRPr>
          </a:p>
          <a:p>
            <a:pPr lvl="1"/>
            <a:r>
              <a:rPr lang="en-US" sz="1500" b="0" i="1" dirty="0">
                <a:effectLst/>
                <a:latin typeface="High Tower Text" panose="02040502050506030303" pitchFamily="18" charset="0"/>
              </a:rPr>
              <a:t>Prioritizing developer preferences in languages and platforms fosters a positive and productive work environment, enhancing overall job satisfaction."</a:t>
            </a:r>
            <a:endParaRPr lang="en-US" sz="1500" b="0" i="0" dirty="0">
              <a:effectLst/>
              <a:latin typeface="High Tower Text" panose="02040502050506030303" pitchFamily="18" charset="0"/>
            </a:endParaRPr>
          </a:p>
          <a:p>
            <a:pPr algn="l">
              <a:buFont typeface="+mj-lt"/>
              <a:buAutoNum type="arabicPeriod"/>
            </a:pPr>
            <a:r>
              <a:rPr lang="en-US" sz="1500" b="1" i="0" dirty="0">
                <a:effectLst/>
                <a:latin typeface="High Tower Text" panose="02040502050506030303" pitchFamily="18" charset="0"/>
              </a:rPr>
              <a:t>Tech Skill Preparedness:</a:t>
            </a:r>
            <a:endParaRPr lang="en-US" sz="1500" b="0" i="0" dirty="0">
              <a:effectLst/>
              <a:latin typeface="High Tower Text" panose="02040502050506030303" pitchFamily="18" charset="0"/>
            </a:endParaRPr>
          </a:p>
          <a:p>
            <a:pPr lvl="1"/>
            <a:r>
              <a:rPr lang="en-US" sz="1500" b="0" i="1" dirty="0">
                <a:effectLst/>
                <a:latin typeface="High Tower Text" panose="02040502050506030303" pitchFamily="18" charset="0"/>
              </a:rPr>
              <a:t>Investing in training for Docker, AWS, and staying abreast of emerging languages prepares organizations for the evolving tech landscape."</a:t>
            </a:r>
            <a:endParaRPr lang="en-US" sz="1500" b="0" i="0" dirty="0">
              <a:effectLst/>
              <a:latin typeface="High Tower Text" panose="02040502050506030303" pitchFamily="18" charset="0"/>
            </a:endParaRPr>
          </a:p>
        </p:txBody>
      </p:sp>
    </p:spTree>
    <p:extLst>
      <p:ext uri="{BB962C8B-B14F-4D97-AF65-F5344CB8AC3E}">
        <p14:creationId xmlns:p14="http://schemas.microsoft.com/office/powerpoint/2010/main" val="647271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b="0" i="0" dirty="0">
                <a:solidFill>
                  <a:schemeClr val="accent1"/>
                </a:solidFill>
                <a:effectLst/>
                <a:latin typeface="High Tower Text" panose="02040502050506030303" pitchFamily="18" charset="0"/>
              </a:rPr>
              <a:t>As we conclude this tech exploration, remember: Embrace the present, prepare for the future, and empower your teams to thrive in the ever-evolving world of technology.</a:t>
            </a:r>
            <a:endParaRPr lang="en-US" dirty="0">
              <a:solidFill>
                <a:schemeClr val="accent1"/>
              </a:solidFill>
              <a:latin typeface="High Tower Text" panose="02040502050506030303" pitchFamily="18" charset="0"/>
            </a:endParaRP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endParaRPr lang="en-US" dirty="0"/>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pic>
        <p:nvPicPr>
          <p:cNvPr id="6" name="Content Placeholder 5" descr="A graph of numbers and a number of jobs">
            <a:extLst>
              <a:ext uri="{FF2B5EF4-FFF2-40B4-BE49-F238E27FC236}">
                <a16:creationId xmlns:a16="http://schemas.microsoft.com/office/drawing/2014/main" id="{3B58F20B-F95F-D1B9-7D17-11554A11F2B0}"/>
              </a:ext>
            </a:extLst>
          </p:cNvPr>
          <p:cNvPicPr>
            <a:picLocks noGrp="1" noChangeAspect="1"/>
          </p:cNvPicPr>
          <p:nvPr>
            <p:ph sz="half" idx="2"/>
          </p:nvPr>
        </p:nvPicPr>
        <p:blipFill>
          <a:blip r:embed="rId2"/>
          <a:stretch>
            <a:fillRect/>
          </a:stretch>
        </p:blipFill>
        <p:spPr>
          <a:xfrm>
            <a:off x="2515394" y="1562100"/>
            <a:ext cx="7286624" cy="3492500"/>
          </a:xfrm>
        </p:spPr>
      </p:pic>
    </p:spTree>
    <p:extLst>
      <p:ext uri="{BB962C8B-B14F-4D97-AF65-F5344CB8AC3E}">
        <p14:creationId xmlns:p14="http://schemas.microsoft.com/office/powerpoint/2010/main" val="3078551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pic>
        <p:nvPicPr>
          <p:cNvPr id="4" name="Content Placeholder 3" descr="A green bar graph with numbers and a white background&#10;&#10;Description automatically generated">
            <a:extLst>
              <a:ext uri="{FF2B5EF4-FFF2-40B4-BE49-F238E27FC236}">
                <a16:creationId xmlns:a16="http://schemas.microsoft.com/office/drawing/2014/main" id="{BAA8BB51-3B31-780E-4FC5-184027189A64}"/>
              </a:ext>
            </a:extLst>
          </p:cNvPr>
          <p:cNvPicPr>
            <a:picLocks noGrp="1" noChangeAspect="1"/>
          </p:cNvPicPr>
          <p:nvPr>
            <p:ph sz="half" idx="2"/>
          </p:nvPr>
        </p:nvPicPr>
        <p:blipFill>
          <a:blip r:embed="rId2"/>
          <a:stretch>
            <a:fillRect/>
          </a:stretch>
        </p:blipFill>
        <p:spPr>
          <a:xfrm>
            <a:off x="1958196" y="1533755"/>
            <a:ext cx="8621757" cy="4306327"/>
          </a:xfrm>
          <a:prstGeom prst="rect">
            <a:avLst/>
          </a:prstGeom>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r>
              <a:rPr lang="en-US" sz="2200" dirty="0">
                <a:latin typeface="High Tower Text" panose="02040502050506030303" pitchFamily="18" charset="0"/>
              </a:rPr>
              <a:t>Project Overview:</a:t>
            </a:r>
          </a:p>
          <a:p>
            <a:pPr lvl="1"/>
            <a:r>
              <a:rPr lang="en-US" sz="1800" dirty="0">
                <a:latin typeface="High Tower Text" panose="02040502050506030303" pitchFamily="18" charset="0"/>
              </a:rPr>
              <a:t>Concise insight into the Stack Overflow Developer Survey 2019.</a:t>
            </a:r>
          </a:p>
          <a:p>
            <a:r>
              <a:rPr lang="en-US" sz="2200" dirty="0">
                <a:latin typeface="High Tower Text" panose="02040502050506030303" pitchFamily="18" charset="0"/>
              </a:rPr>
              <a:t>Current Tech Landscape:</a:t>
            </a:r>
          </a:p>
          <a:p>
            <a:pPr lvl="1"/>
            <a:r>
              <a:rPr lang="en-US" sz="1800" dirty="0">
                <a:latin typeface="High Tower Text" panose="02040502050506030303" pitchFamily="18" charset="0"/>
              </a:rPr>
              <a:t>Top 10 Languages, Databases, Platforms, Web Frames.</a:t>
            </a:r>
          </a:p>
          <a:p>
            <a:r>
              <a:rPr lang="en-US" sz="2200" dirty="0">
                <a:latin typeface="High Tower Text" panose="02040502050506030303" pitchFamily="18" charset="0"/>
              </a:rPr>
              <a:t>Future Tech Anticipation:</a:t>
            </a:r>
          </a:p>
          <a:p>
            <a:pPr lvl="1"/>
            <a:r>
              <a:rPr lang="en-US" sz="1800" dirty="0">
                <a:latin typeface="High Tower Text" panose="02040502050506030303" pitchFamily="18" charset="0"/>
              </a:rPr>
              <a:t>Anticipated trends – Top 10 Languages, Databases, Platforms, Web Frames (Next Year).</a:t>
            </a:r>
          </a:p>
          <a:p>
            <a:r>
              <a:rPr lang="en-US" sz="2200" dirty="0">
                <a:latin typeface="High Tower Text" panose="02040502050506030303" pitchFamily="18" charset="0"/>
              </a:rPr>
              <a:t>Developer Demographics:</a:t>
            </a:r>
          </a:p>
          <a:p>
            <a:pPr lvl="1"/>
            <a:r>
              <a:rPr lang="en-US" sz="1800" dirty="0">
                <a:latin typeface="High Tower Text" panose="02040502050506030303" pitchFamily="18" charset="0"/>
              </a:rPr>
              <a:t>Gender, Country, Age, Gender and Education.</a:t>
            </a:r>
          </a:p>
          <a:p>
            <a:r>
              <a:rPr lang="en-US" sz="2200" dirty="0">
                <a:latin typeface="High Tower Text" panose="02040502050506030303" pitchFamily="18" charset="0"/>
              </a:rPr>
              <a:t>Strategic Takeaways:</a:t>
            </a:r>
          </a:p>
          <a:p>
            <a:pPr lvl="1"/>
            <a:r>
              <a:rPr lang="en-US" sz="1800" dirty="0">
                <a:latin typeface="High Tower Text" panose="02040502050506030303" pitchFamily="18" charset="0"/>
              </a:rPr>
              <a:t>Summarizing critical findings; a quick snapshot for decision-makers.</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20000"/>
              </a:lnSpc>
            </a:pPr>
            <a:r>
              <a:rPr lang="en-US" sz="1400" b="0" i="0" dirty="0">
                <a:effectLst/>
                <a:latin typeface="High Tower Text" panose="02040502050506030303" pitchFamily="18" charset="0"/>
              </a:rPr>
              <a:t>Embarking on a journey of data exploration, we delve into the intricacies of the IT landscape. Using robust analytics, we aim to uncover both the current pulse and future projections of key skills in programming languages, databases, platforms, and web frameworks.</a:t>
            </a:r>
          </a:p>
          <a:p>
            <a:pPr lvl="1">
              <a:lnSpc>
                <a:spcPct val="120000"/>
              </a:lnSpc>
            </a:pPr>
            <a:r>
              <a:rPr lang="en-US" sz="1400" b="0" i="0" dirty="0">
                <a:effectLst/>
                <a:latin typeface="High Tower Text" panose="02040502050506030303" pitchFamily="18" charset="0"/>
              </a:rPr>
              <a:t>In a rapidly evolving tech realm, staying ahead requires a keen understanding of the skills in demand. This analysis addresses the challenge of discerning the ever-shifting landscape of sought-after IT skills.</a:t>
            </a:r>
          </a:p>
          <a:p>
            <a:pPr lvl="1">
              <a:lnSpc>
                <a:spcPct val="120000"/>
              </a:lnSpc>
            </a:pPr>
            <a:r>
              <a:rPr lang="en-US" sz="1400" b="0" i="0" dirty="0">
                <a:effectLst/>
                <a:latin typeface="High Tower Text" panose="02040502050506030303" pitchFamily="18" charset="0"/>
              </a:rPr>
              <a:t>Our quest for insights led us to the following pivotal questions:</a:t>
            </a:r>
          </a:p>
          <a:p>
            <a:pPr lvl="2">
              <a:lnSpc>
                <a:spcPct val="120000"/>
              </a:lnSpc>
            </a:pPr>
            <a:r>
              <a:rPr lang="en-US" sz="1400" b="0" i="0" dirty="0">
                <a:effectLst/>
                <a:latin typeface="High Tower Text" panose="02040502050506030303" pitchFamily="18" charset="0"/>
              </a:rPr>
              <a:t>Which programming languages top the charts in demand today?</a:t>
            </a:r>
          </a:p>
          <a:p>
            <a:pPr lvl="2">
              <a:lnSpc>
                <a:spcPct val="120000"/>
              </a:lnSpc>
            </a:pPr>
            <a:r>
              <a:rPr lang="en-US" sz="1400" b="0" i="0" dirty="0">
                <a:effectLst/>
                <a:latin typeface="High Tower Text" panose="02040502050506030303" pitchFamily="18" charset="0"/>
              </a:rPr>
              <a:t>What database skills are most sought after?</a:t>
            </a:r>
          </a:p>
          <a:p>
            <a:pPr lvl="2">
              <a:lnSpc>
                <a:spcPct val="120000"/>
              </a:lnSpc>
            </a:pPr>
            <a:r>
              <a:rPr lang="en-US" sz="1400" b="0" i="0" dirty="0">
                <a:effectLst/>
                <a:latin typeface="High Tower Text" panose="02040502050506030303" pitchFamily="18" charset="0"/>
              </a:rPr>
              <a:t>Tell us about the popular IDEs and Web frameworks shaping the IT horizon.</a:t>
            </a:r>
          </a:p>
          <a:p>
            <a:pPr lvl="1">
              <a:lnSpc>
                <a:spcPct val="120000"/>
              </a:lnSpc>
            </a:pPr>
            <a:r>
              <a:rPr lang="en-US" sz="1400" b="0" i="0" dirty="0">
                <a:effectLst/>
                <a:latin typeface="High Tower Text" panose="02040502050506030303" pitchFamily="18" charset="0"/>
              </a:rPr>
              <a:t>Before we dive into the analysis, here's a roadmap. We'll journey through current trends, anticipate the future, and explore the demographics that shape the IT sphere.</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a:bodyPr>
          <a:lstStyle/>
          <a:p>
            <a:pPr lvl="1">
              <a:lnSpc>
                <a:spcPct val="120000"/>
              </a:lnSpc>
            </a:pPr>
            <a:r>
              <a:rPr lang="en-US" sz="1700" dirty="0">
                <a:latin typeface="High Tower Text" panose="02040502050506030303" pitchFamily="18" charset="0"/>
              </a:rPr>
              <a:t>Our exploration of technology trends involves a thorough comparison of current and future technology usage, offering a dynamic perspective on the evolving landscape.</a:t>
            </a:r>
          </a:p>
          <a:p>
            <a:pPr lvl="1">
              <a:lnSpc>
                <a:spcPct val="120000"/>
              </a:lnSpc>
            </a:pPr>
            <a:r>
              <a:rPr lang="en-US" sz="1700" dirty="0">
                <a:latin typeface="High Tower Text" panose="02040502050506030303" pitchFamily="18" charset="0"/>
              </a:rPr>
              <a:t>We sourced our data from the comprehensive 'Stack Overflow Developer Survey 2019,' capturing a rich spectrum of insights from the developer community worldwide.</a:t>
            </a:r>
          </a:p>
          <a:p>
            <a:pPr lvl="1">
              <a:lnSpc>
                <a:spcPct val="120000"/>
              </a:lnSpc>
            </a:pPr>
            <a:r>
              <a:rPr lang="en-US" sz="1700" dirty="0">
                <a:latin typeface="High Tower Text" panose="02040502050506030303" pitchFamily="18" charset="0"/>
              </a:rPr>
              <a:t>To bring the data to life, we've employed various chart types—bar, line, pie, tree-map, and more. These visuals serve as windows into the trends, making the insights accessible and engaging.</a:t>
            </a:r>
          </a:p>
          <a:p>
            <a:pPr lvl="1">
              <a:lnSpc>
                <a:spcPct val="120000"/>
              </a:lnSpc>
            </a:pPr>
            <a:r>
              <a:rPr lang="en-US" sz="1700" dirty="0">
                <a:latin typeface="High Tower Text" panose="02040502050506030303" pitchFamily="18" charset="0"/>
              </a:rPr>
              <a:t>Powering our analysis and visualization is the robust IBM dashboard. This platform lends its capabilities to dissect the data intricately and craft compelling visual representations.</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518249"/>
            <a:ext cx="10222984" cy="4658714"/>
          </a:xfrm>
        </p:spPr>
        <p:txBody>
          <a:bodyPr>
            <a:normAutofit fontScale="25000" lnSpcReduction="20000"/>
          </a:bodyPr>
          <a:lstStyle/>
          <a:p>
            <a:pPr algn="l">
              <a:buFont typeface="+mj-lt"/>
              <a:buAutoNum type="arabicPeriod"/>
            </a:pPr>
            <a:r>
              <a:rPr lang="en-US" sz="7200" b="1" i="0" dirty="0">
                <a:effectLst/>
                <a:latin typeface="High Tower Text" panose="02040502050506030303" pitchFamily="18" charset="0"/>
              </a:rPr>
              <a:t>Python's Ascendancy:</a:t>
            </a:r>
            <a:endParaRPr lang="en-US" sz="7200" b="0" i="0" dirty="0">
              <a:effectLst/>
              <a:latin typeface="High Tower Text" panose="02040502050506030303" pitchFamily="18" charset="0"/>
            </a:endParaRPr>
          </a:p>
          <a:p>
            <a:pPr lvl="1"/>
            <a:r>
              <a:rPr lang="en-US" sz="7200" b="0" i="0" dirty="0">
                <a:effectLst/>
                <a:latin typeface="High Tower Text" panose="02040502050506030303" pitchFamily="18" charset="0"/>
              </a:rPr>
              <a:t>Python, the fastest-growing major programming language, has surpassed Java in our survey, securing its place as the second most loved language globally, following Rust.</a:t>
            </a:r>
          </a:p>
          <a:p>
            <a:pPr algn="l">
              <a:buFont typeface="+mj-lt"/>
              <a:buAutoNum type="arabicPeriod"/>
            </a:pPr>
            <a:r>
              <a:rPr lang="en-US" sz="7200" b="1" i="0" dirty="0">
                <a:effectLst/>
                <a:latin typeface="High Tower Text" panose="02040502050506030303" pitchFamily="18" charset="0"/>
              </a:rPr>
              <a:t>Coding Beginnings and Global Variances:</a:t>
            </a:r>
            <a:endParaRPr lang="en-US" sz="7200" b="0" i="0" dirty="0">
              <a:effectLst/>
              <a:latin typeface="High Tower Text" panose="02040502050506030303" pitchFamily="18" charset="0"/>
            </a:endParaRPr>
          </a:p>
          <a:p>
            <a:pPr lvl="1"/>
            <a:r>
              <a:rPr lang="en-US" sz="7200" b="0" i="0" dirty="0">
                <a:effectLst/>
                <a:latin typeface="High Tower Text" panose="02040502050506030303" pitchFamily="18" charset="0"/>
              </a:rPr>
              <a:t>Over half of respondents wrote their first code before age sixteen, but experiences vary by country and gender.</a:t>
            </a:r>
          </a:p>
          <a:p>
            <a:pPr algn="l">
              <a:buFont typeface="+mj-lt"/>
              <a:buAutoNum type="arabicPeriod"/>
            </a:pPr>
            <a:r>
              <a:rPr lang="en-US" sz="7200" b="1" i="0" dirty="0">
                <a:effectLst/>
                <a:latin typeface="High Tower Text" panose="02040502050506030303" pitchFamily="18" charset="0"/>
              </a:rPr>
              <a:t>DevOps and Job Satisfaction:</a:t>
            </a:r>
            <a:endParaRPr lang="en-US" sz="7200" b="0" i="0" dirty="0">
              <a:effectLst/>
              <a:latin typeface="High Tower Text" panose="02040502050506030303" pitchFamily="18" charset="0"/>
            </a:endParaRPr>
          </a:p>
          <a:p>
            <a:pPr lvl="1"/>
            <a:r>
              <a:rPr lang="en-US" sz="7200" b="0" i="0" dirty="0">
                <a:effectLst/>
                <a:latin typeface="High Tower Text" panose="02040502050506030303" pitchFamily="18" charset="0"/>
              </a:rPr>
              <a:t>DevOps specialists and site reliability engineers emerge as high earners, experienced developers, most satisfied in their roles, and show the lowest job-seeking tendencies.</a:t>
            </a:r>
          </a:p>
          <a:p>
            <a:pPr algn="l">
              <a:buFont typeface="+mj-lt"/>
              <a:buAutoNum type="arabicPeriod"/>
            </a:pPr>
            <a:r>
              <a:rPr lang="en-US" sz="7200" b="1" i="0" dirty="0">
                <a:effectLst/>
                <a:latin typeface="High Tower Text" panose="02040502050506030303" pitchFamily="18" charset="0"/>
              </a:rPr>
              <a:t>Optimism Across Borders:</a:t>
            </a:r>
            <a:endParaRPr lang="en-US" sz="7200" b="0" i="0" dirty="0">
              <a:effectLst/>
              <a:latin typeface="High Tower Text" panose="02040502050506030303" pitchFamily="18" charset="0"/>
            </a:endParaRPr>
          </a:p>
          <a:p>
            <a:pPr lvl="1"/>
            <a:r>
              <a:rPr lang="en-US" sz="7200" b="0" i="0" dirty="0">
                <a:effectLst/>
                <a:latin typeface="High Tower Text" panose="02040502050506030303" pitchFamily="18" charset="0"/>
              </a:rPr>
              <a:t>Chinese developers top optimism, believing in a better future for the next generation, while Western European counterparts, like those in France and Germany, express less optimism.</a:t>
            </a:r>
          </a:p>
          <a:p>
            <a:pPr algn="l">
              <a:buFont typeface="+mj-lt"/>
              <a:buAutoNum type="arabicPeriod"/>
            </a:pPr>
            <a:r>
              <a:rPr lang="en-US" sz="7200" b="1" i="0" dirty="0">
                <a:effectLst/>
                <a:latin typeface="High Tower Text" panose="02040502050506030303" pitchFamily="18" charset="0"/>
              </a:rPr>
              <a:t>Productivity Challenges:</a:t>
            </a:r>
            <a:endParaRPr lang="en-US" sz="7200" b="0" i="0" dirty="0">
              <a:effectLst/>
              <a:latin typeface="High Tower Text" panose="02040502050506030303" pitchFamily="18" charset="0"/>
            </a:endParaRPr>
          </a:p>
          <a:p>
            <a:pPr lvl="1"/>
            <a:r>
              <a:rPr lang="en-US" sz="7200" b="0" i="0" dirty="0">
                <a:effectLst/>
                <a:latin typeface="High Tower Text" panose="02040502050506030303" pitchFamily="18" charset="0"/>
              </a:rPr>
              <a:t>Productivity blockers differ: Men cite non-development tasks, while gender minority respondents point to toxic work environments.</a:t>
            </a:r>
          </a:p>
          <a:p>
            <a:pPr algn="l">
              <a:buFont typeface="+mj-lt"/>
              <a:buAutoNum type="arabicPeriod"/>
            </a:pPr>
            <a:r>
              <a:rPr lang="en-US" sz="7200" b="1" i="0" dirty="0">
                <a:effectLst/>
                <a:latin typeface="High Tower Text" panose="02040502050506030303" pitchFamily="18" charset="0"/>
              </a:rPr>
              <a:t>Stack Overflow Impact:</a:t>
            </a:r>
            <a:endParaRPr lang="en-US" sz="7200" b="0" i="0" dirty="0">
              <a:effectLst/>
              <a:latin typeface="High Tower Text" panose="02040502050506030303" pitchFamily="18" charset="0"/>
            </a:endParaRPr>
          </a:p>
          <a:p>
            <a:pPr lvl="1"/>
            <a:r>
              <a:rPr lang="en-US" sz="7200" b="0" i="0" dirty="0">
                <a:effectLst/>
                <a:latin typeface="High Tower Text" panose="02040502050506030303" pitchFamily="18" charset="0"/>
              </a:rPr>
              <a:t>Our survey reveals that using Stack Overflow saves developers 30 to 90 minutes per week, streamlining problem-solving and enhancing efficiency</a:t>
            </a:r>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7" name="Picture 6" descr="A graph of a number of languages">
            <a:extLst>
              <a:ext uri="{FF2B5EF4-FFF2-40B4-BE49-F238E27FC236}">
                <a16:creationId xmlns:a16="http://schemas.microsoft.com/office/drawing/2014/main" id="{9FD2ABBE-AB3F-7315-A2DC-4BCC50C7F044}"/>
              </a:ext>
            </a:extLst>
          </p:cNvPr>
          <p:cNvPicPr>
            <a:picLocks noChangeAspect="1"/>
          </p:cNvPicPr>
          <p:nvPr/>
        </p:nvPicPr>
        <p:blipFill>
          <a:blip r:embed="rId3"/>
          <a:stretch>
            <a:fillRect/>
          </a:stretch>
        </p:blipFill>
        <p:spPr>
          <a:xfrm>
            <a:off x="1065233" y="2506661"/>
            <a:ext cx="4587638" cy="2591025"/>
          </a:xfrm>
          <a:prstGeom prst="rect">
            <a:avLst/>
          </a:prstGeom>
        </p:spPr>
      </p:pic>
      <p:pic>
        <p:nvPicPr>
          <p:cNvPr id="12" name="Picture 11" descr="A graph of a number of languages">
            <a:extLst>
              <a:ext uri="{FF2B5EF4-FFF2-40B4-BE49-F238E27FC236}">
                <a16:creationId xmlns:a16="http://schemas.microsoft.com/office/drawing/2014/main" id="{DCCD22E7-A238-133F-ED2F-D9867752D740}"/>
              </a:ext>
            </a:extLst>
          </p:cNvPr>
          <p:cNvPicPr>
            <a:picLocks noChangeAspect="1"/>
          </p:cNvPicPr>
          <p:nvPr/>
        </p:nvPicPr>
        <p:blipFill>
          <a:blip r:embed="rId4"/>
          <a:stretch>
            <a:fillRect/>
          </a:stretch>
        </p:blipFill>
        <p:spPr>
          <a:xfrm>
            <a:off x="6199333" y="2506661"/>
            <a:ext cx="4618120" cy="2613887"/>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62500" lnSpcReduction="20000"/>
          </a:bodyPr>
          <a:lstStyle/>
          <a:p>
            <a:pPr marL="0" indent="0">
              <a:buNone/>
            </a:pPr>
            <a:r>
              <a:rPr lang="en-US" dirty="0">
                <a:latin typeface="High Tower Text" panose="02040502050506030303" pitchFamily="18" charset="0"/>
              </a:rPr>
              <a:t>Findings</a:t>
            </a:r>
          </a:p>
          <a:p>
            <a:pPr marL="0" indent="0">
              <a:buNone/>
            </a:pPr>
            <a:endParaRPr lang="en-US" dirty="0">
              <a:latin typeface="High Tower Text" panose="02040502050506030303" pitchFamily="18" charset="0"/>
            </a:endParaRPr>
          </a:p>
          <a:p>
            <a:r>
              <a:rPr lang="en-US" b="0" i="0" dirty="0">
                <a:solidFill>
                  <a:schemeClr val="accent1"/>
                </a:solidFill>
                <a:effectLst/>
                <a:latin typeface="High Tower Text" panose="02040502050506030303" pitchFamily="18" charset="0"/>
              </a:rPr>
              <a:t>Java, Python, and JavaScript stand out as the leading programming languages, with widespread adoption and extensive developer communities.</a:t>
            </a:r>
          </a:p>
          <a:p>
            <a:r>
              <a:rPr lang="en-US" dirty="0">
                <a:solidFill>
                  <a:schemeClr val="accent1"/>
                </a:solidFill>
                <a:latin typeface="High Tower Text" panose="02040502050506030303" pitchFamily="18" charset="0"/>
              </a:rPr>
              <a:t>Rust</a:t>
            </a:r>
            <a:r>
              <a:rPr lang="en-US" b="0" i="0" dirty="0">
                <a:solidFill>
                  <a:schemeClr val="accent1"/>
                </a:solidFill>
                <a:effectLst/>
                <a:latin typeface="High Tower Text" panose="02040502050506030303" pitchFamily="18" charset="0"/>
              </a:rPr>
              <a:t>, Kotlin, and TypeScript are gaining popularity rapidly, showcasing a growing interest in languages that offer unique advantages and modern approaches to development.</a:t>
            </a:r>
          </a:p>
          <a:p>
            <a:r>
              <a:rPr lang="en-US" b="0" i="0" dirty="0">
                <a:solidFill>
                  <a:schemeClr val="accent1"/>
                </a:solidFill>
                <a:effectLst/>
                <a:latin typeface="High Tower Text" panose="02040502050506030303" pitchFamily="18" charset="0"/>
              </a:rPr>
              <a:t>Frameworks associated with top languages are highly sought after: Django (Python), Spring (Java), and React (JavaScript) are essential skills in today's competitive job market.</a:t>
            </a:r>
          </a:p>
          <a:p>
            <a:r>
              <a:rPr lang="en-US" b="0" i="0" dirty="0">
                <a:solidFill>
                  <a:schemeClr val="accent1"/>
                </a:solidFill>
                <a:effectLst/>
                <a:latin typeface="High Tower Text" panose="02040502050506030303" pitchFamily="18" charset="0"/>
              </a:rPr>
              <a:t>Java remains a cornerstone in enterprise solutions, Python's versatility fuels innovation in data science, and JavaScript is pivotal for web development, reflecting distinct impacts across industries.</a:t>
            </a:r>
            <a:endParaRPr lang="en-US" dirty="0">
              <a:solidFill>
                <a:schemeClr val="accent1"/>
              </a:solidFill>
              <a:latin typeface="High Tower Text" panose="02040502050506030303" pitchFamily="18" charset="0"/>
            </a:endParaRP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Autofit/>
          </a:bodyPr>
          <a:lstStyle/>
          <a:p>
            <a:pPr marL="0" indent="0">
              <a:lnSpc>
                <a:spcPct val="70000"/>
              </a:lnSpc>
              <a:buFont typeface="Arial"/>
              <a:buNone/>
            </a:pPr>
            <a:r>
              <a:rPr lang="en-US" sz="1800" dirty="0">
                <a:latin typeface="High Tower Text" panose="02040502050506030303" pitchFamily="18" charset="0"/>
              </a:rPr>
              <a:t>Implications</a:t>
            </a:r>
          </a:p>
          <a:p>
            <a:pPr marL="0" indent="0">
              <a:lnSpc>
                <a:spcPct val="70000"/>
              </a:lnSpc>
              <a:buFont typeface="Arial"/>
              <a:buNone/>
            </a:pPr>
            <a:endParaRPr lang="en-US" sz="1800" dirty="0">
              <a:latin typeface="High Tower Text" panose="02040502050506030303" pitchFamily="18" charset="0"/>
            </a:endParaRPr>
          </a:p>
          <a:p>
            <a:pPr>
              <a:lnSpc>
                <a:spcPct val="70000"/>
              </a:lnSpc>
            </a:pPr>
            <a:r>
              <a:rPr lang="en-US" sz="1800" dirty="0">
                <a:latin typeface="High Tower Text" panose="02040502050506030303" pitchFamily="18" charset="0"/>
              </a:rPr>
              <a:t>Organizations should align hiring strategies with the prevalence of top languages to ensure a skilled workforce that meets current industry demands.</a:t>
            </a:r>
          </a:p>
          <a:p>
            <a:pPr>
              <a:lnSpc>
                <a:spcPct val="70000"/>
              </a:lnSpc>
            </a:pPr>
            <a:r>
              <a:rPr lang="en-US" sz="1800" dirty="0">
                <a:latin typeface="High Tower Text" panose="02040502050506030303" pitchFamily="18" charset="0"/>
              </a:rPr>
              <a:t>Anticipate the trajectory of emerging languages like Rust and Kotlin and invest in upskilling programs to prepare teams for the future landscape.</a:t>
            </a:r>
          </a:p>
          <a:p>
            <a:pPr>
              <a:lnSpc>
                <a:spcPct val="70000"/>
              </a:lnSpc>
            </a:pPr>
            <a:r>
              <a:rPr lang="en-US" sz="1800" dirty="0">
                <a:latin typeface="High Tower Text" panose="02040502050506030303" pitchFamily="18" charset="0"/>
              </a:rPr>
              <a:t>Encourage professionals to focus on enhancing skills in key frameworks, such as Django, Spring, and React, to stay competitive and meet the evolving needs of the industry.</a:t>
            </a:r>
          </a:p>
          <a:p>
            <a:pPr>
              <a:lnSpc>
                <a:spcPct val="70000"/>
              </a:lnSpc>
            </a:pPr>
            <a:r>
              <a:rPr lang="en-US" sz="1800" dirty="0">
                <a:latin typeface="High Tower Text" panose="02040502050506030303" pitchFamily="18" charset="0"/>
              </a:rPr>
              <a:t>Companies can gain a competitive edge by adapting their technology stacks to align with prevalent languages, fostering innovation and staying ahead in dynamic industry shifts.</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7" name="Picture 6" descr="A graph of a number of data">
            <a:extLst>
              <a:ext uri="{FF2B5EF4-FFF2-40B4-BE49-F238E27FC236}">
                <a16:creationId xmlns:a16="http://schemas.microsoft.com/office/drawing/2014/main" id="{B1ADAD49-3101-F151-6C02-2BDB033C2331}"/>
              </a:ext>
            </a:extLst>
          </p:cNvPr>
          <p:cNvPicPr>
            <a:picLocks noChangeAspect="1"/>
          </p:cNvPicPr>
          <p:nvPr/>
        </p:nvPicPr>
        <p:blipFill>
          <a:blip r:embed="rId2"/>
          <a:stretch>
            <a:fillRect/>
          </a:stretch>
        </p:blipFill>
        <p:spPr>
          <a:xfrm>
            <a:off x="1391291" y="2506661"/>
            <a:ext cx="4595258" cy="2606266"/>
          </a:xfrm>
          <a:prstGeom prst="rect">
            <a:avLst/>
          </a:prstGeom>
        </p:spPr>
      </p:pic>
      <p:pic>
        <p:nvPicPr>
          <p:cNvPr id="12" name="Picture 11" descr="A graph of data on a white background">
            <a:extLst>
              <a:ext uri="{FF2B5EF4-FFF2-40B4-BE49-F238E27FC236}">
                <a16:creationId xmlns:a16="http://schemas.microsoft.com/office/drawing/2014/main" id="{895240AE-84D1-60FC-C3DB-77FBFAA0464D}"/>
              </a:ext>
            </a:extLst>
          </p:cNvPr>
          <p:cNvPicPr>
            <a:picLocks noChangeAspect="1"/>
          </p:cNvPicPr>
          <p:nvPr/>
        </p:nvPicPr>
        <p:blipFill>
          <a:blip r:embed="rId3"/>
          <a:stretch>
            <a:fillRect/>
          </a:stretch>
        </p:blipFill>
        <p:spPr>
          <a:xfrm>
            <a:off x="6539641" y="2506661"/>
            <a:ext cx="4618120" cy="2606266"/>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778</TotalTime>
  <Words>1748</Words>
  <Application>Microsoft Office PowerPoint</Application>
  <PresentationFormat>Widescreen</PresentationFormat>
  <Paragraphs>164</Paragraphs>
  <Slides>24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Bell MT</vt:lpstr>
      <vt:lpstr>Calibri</vt:lpstr>
      <vt:lpstr>Helv</vt:lpstr>
      <vt:lpstr>High Tower Text</vt:lpstr>
      <vt:lpstr>IBM Plex Mono SemiBold</vt:lpstr>
      <vt:lpstr>IBM Plex Mono Text</vt:lpstr>
      <vt:lpstr>Söhne</vt:lpstr>
      <vt:lpstr>SLIDE_TEMPLATE_skill_network</vt:lpstr>
      <vt:lpstr>Tech Insights:           Navigating the Present,                Anticipating the Future,             Understanding Demographics</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PLATFORM TRENDS</vt:lpstr>
      <vt:lpstr>PLATFORM TRENDS - FINDINGS &amp; IMPLICATIONS</vt:lpstr>
      <vt:lpstr>WEBFRAME TRENDS</vt:lpstr>
      <vt:lpstr>WEBFRAME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Sarath Kaki</cp:lastModifiedBy>
  <cp:revision>29</cp:revision>
  <dcterms:created xsi:type="dcterms:W3CDTF">2020-10-28T18:29:43Z</dcterms:created>
  <dcterms:modified xsi:type="dcterms:W3CDTF">2023-11-24T23:25:18Z</dcterms:modified>
</cp:coreProperties>
</file>