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89" r:id="rId16"/>
    <p:sldId id="290" r:id="rId17"/>
    <p:sldId id="29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0"/>
            <p14:sldId id="257"/>
            <p14:sldId id="275"/>
            <p14:sldId id="276"/>
            <p14:sldId id="283"/>
            <p14:sldId id="284"/>
            <p14:sldId id="285"/>
            <p14:sldId id="286"/>
            <p14:sldId id="287"/>
            <p14:sldId id="288"/>
            <p14:sldId id="289"/>
            <p14:sldId id="290"/>
            <p14:sldId id="291"/>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marL="0" marR="0">
              <a:lnSpc>
                <a:spcPct val="107000"/>
              </a:lnSpc>
              <a:spcBef>
                <a:spcPts val="0"/>
              </a:spcBef>
              <a:spcAft>
                <a:spcPts val="800"/>
              </a:spcAft>
            </a:pPr>
            <a:r>
              <a:rPr lang="en-SG"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Capstone Project - Location based Taxi Aggregator and Selector</a:t>
            </a:r>
            <a:endParaRPr lang="en-S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IITM- Dec21 – Cloud Group 2</a:t>
            </a:r>
          </a:p>
        </p:txBody>
      </p:sp>
      <p:sp>
        <p:nvSpPr>
          <p:cNvPr id="5" name="TextBox 4">
            <a:extLst>
              <a:ext uri="{FF2B5EF4-FFF2-40B4-BE49-F238E27FC236}">
                <a16:creationId xmlns:a16="http://schemas.microsoft.com/office/drawing/2014/main" id="{CBB8095C-11B3-B320-AE76-E8AA0501C1EA}"/>
              </a:ext>
            </a:extLst>
          </p:cNvPr>
          <p:cNvSpPr txBox="1"/>
          <p:nvPr/>
        </p:nvSpPr>
        <p:spPr>
          <a:xfrm>
            <a:off x="8892207" y="4903309"/>
            <a:ext cx="2690191" cy="1287212"/>
          </a:xfrm>
          <a:prstGeom prst="rect">
            <a:avLst/>
          </a:prstGeom>
          <a:noFill/>
        </p:spPr>
        <p:txBody>
          <a:bodyPr wrap="square" rtlCol="0">
            <a:spAutoFit/>
          </a:bodyPr>
          <a:lstStyle/>
          <a:p>
            <a:pPr>
              <a:lnSpc>
                <a:spcPct val="150000"/>
              </a:lnSpc>
            </a:pPr>
            <a:r>
              <a:rPr lang="en-US" dirty="0">
                <a:solidFill>
                  <a:schemeClr val="bg1"/>
                </a:solidFill>
              </a:rPr>
              <a:t>Binay Ranjan Sahoo</a:t>
            </a:r>
          </a:p>
          <a:p>
            <a:pPr>
              <a:lnSpc>
                <a:spcPct val="150000"/>
              </a:lnSpc>
            </a:pPr>
            <a:r>
              <a:rPr lang="en-US" dirty="0">
                <a:solidFill>
                  <a:schemeClr val="bg1"/>
                </a:solidFill>
              </a:rPr>
              <a:t>Sarath Kumar Raju</a:t>
            </a:r>
          </a:p>
          <a:p>
            <a:pPr>
              <a:lnSpc>
                <a:spcPct val="150000"/>
              </a:lnSpc>
            </a:pPr>
            <a:r>
              <a:rPr lang="en-US" dirty="0">
                <a:solidFill>
                  <a:schemeClr val="bg1"/>
                </a:solidFill>
              </a:rPr>
              <a:t>Pawan Ahuja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3617-A8AC-EAC6-90E0-126A6AB08962}"/>
              </a:ext>
            </a:extLst>
          </p:cNvPr>
          <p:cNvSpPr>
            <a:spLocks noGrp="1"/>
          </p:cNvSpPr>
          <p:nvPr>
            <p:ph type="title"/>
          </p:nvPr>
        </p:nvSpPr>
        <p:spPr/>
        <p:txBody>
          <a:bodyPr/>
          <a:lstStyle/>
          <a:p>
            <a:r>
              <a:rPr lang="en-US" dirty="0"/>
              <a:t>Taxi Registration</a:t>
            </a:r>
            <a:endParaRPr lang="en-SG" dirty="0"/>
          </a:p>
        </p:txBody>
      </p:sp>
      <p:pic>
        <p:nvPicPr>
          <p:cNvPr id="4" name="Picture 3">
            <a:extLst>
              <a:ext uri="{FF2B5EF4-FFF2-40B4-BE49-F238E27FC236}">
                <a16:creationId xmlns:a16="http://schemas.microsoft.com/office/drawing/2014/main" id="{1817BCD2-DD0B-B3FE-DE89-8B6FF0B33315}"/>
              </a:ext>
            </a:extLst>
          </p:cNvPr>
          <p:cNvPicPr>
            <a:picLocks noChangeAspect="1"/>
          </p:cNvPicPr>
          <p:nvPr/>
        </p:nvPicPr>
        <p:blipFill>
          <a:blip r:embed="rId2"/>
          <a:stretch>
            <a:fillRect/>
          </a:stretch>
        </p:blipFill>
        <p:spPr>
          <a:xfrm>
            <a:off x="381000" y="1695395"/>
            <a:ext cx="5722379" cy="3627230"/>
          </a:xfrm>
          <a:prstGeom prst="rect">
            <a:avLst/>
          </a:prstGeom>
        </p:spPr>
      </p:pic>
      <p:sp>
        <p:nvSpPr>
          <p:cNvPr id="5" name="TextBox 4">
            <a:extLst>
              <a:ext uri="{FF2B5EF4-FFF2-40B4-BE49-F238E27FC236}">
                <a16:creationId xmlns:a16="http://schemas.microsoft.com/office/drawing/2014/main" id="{434BEF87-3D8A-BFF6-2B2F-68AA48AE65B3}"/>
              </a:ext>
            </a:extLst>
          </p:cNvPr>
          <p:cNvSpPr txBox="1"/>
          <p:nvPr/>
        </p:nvSpPr>
        <p:spPr>
          <a:xfrm>
            <a:off x="668740" y="1201002"/>
            <a:ext cx="4486356" cy="369332"/>
          </a:xfrm>
          <a:prstGeom prst="rect">
            <a:avLst/>
          </a:prstGeom>
          <a:noFill/>
        </p:spPr>
        <p:txBody>
          <a:bodyPr wrap="square" rtlCol="0">
            <a:spAutoFit/>
          </a:bodyPr>
          <a:lstStyle/>
          <a:p>
            <a:r>
              <a:rPr lang="en-US" dirty="0"/>
              <a:t>Taxi Registration request</a:t>
            </a:r>
            <a:endParaRPr lang="en-SG" dirty="0"/>
          </a:p>
        </p:txBody>
      </p:sp>
      <p:sp>
        <p:nvSpPr>
          <p:cNvPr id="6" name="TextBox 5">
            <a:extLst>
              <a:ext uri="{FF2B5EF4-FFF2-40B4-BE49-F238E27FC236}">
                <a16:creationId xmlns:a16="http://schemas.microsoft.com/office/drawing/2014/main" id="{11DE3AAF-217E-45EA-5948-2103D2F3D3AB}"/>
              </a:ext>
            </a:extLst>
          </p:cNvPr>
          <p:cNvSpPr txBox="1"/>
          <p:nvPr/>
        </p:nvSpPr>
        <p:spPr>
          <a:xfrm>
            <a:off x="7360710" y="1219193"/>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ABD170-B48C-AE56-7682-B3094002DAE1}"/>
              </a:ext>
            </a:extLst>
          </p:cNvPr>
          <p:cNvPicPr>
            <a:picLocks noChangeAspect="1"/>
          </p:cNvPicPr>
          <p:nvPr/>
        </p:nvPicPr>
        <p:blipFill>
          <a:blip r:embed="rId3"/>
          <a:stretch>
            <a:fillRect/>
          </a:stretch>
        </p:blipFill>
        <p:spPr>
          <a:xfrm>
            <a:off x="6248400" y="1719582"/>
            <a:ext cx="5393140" cy="3627117"/>
          </a:xfrm>
          <a:prstGeom prst="rect">
            <a:avLst/>
          </a:prstGeom>
        </p:spPr>
      </p:pic>
    </p:spTree>
    <p:extLst>
      <p:ext uri="{BB962C8B-B14F-4D97-AF65-F5344CB8AC3E}">
        <p14:creationId xmlns:p14="http://schemas.microsoft.com/office/powerpoint/2010/main" val="12443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E0A-2197-9E41-A577-733F3C2C91D5}"/>
              </a:ext>
            </a:extLst>
          </p:cNvPr>
          <p:cNvSpPr>
            <a:spLocks noGrp="1"/>
          </p:cNvSpPr>
          <p:nvPr>
            <p:ph type="title"/>
          </p:nvPr>
        </p:nvSpPr>
        <p:spPr/>
        <p:txBody>
          <a:bodyPr/>
          <a:lstStyle/>
          <a:p>
            <a:r>
              <a:rPr lang="en-US" dirty="0"/>
              <a:t>Taxi Booking</a:t>
            </a:r>
            <a:endParaRPr lang="en-SG" dirty="0"/>
          </a:p>
        </p:txBody>
      </p:sp>
      <p:sp>
        <p:nvSpPr>
          <p:cNvPr id="4" name="TextBox 3">
            <a:extLst>
              <a:ext uri="{FF2B5EF4-FFF2-40B4-BE49-F238E27FC236}">
                <a16:creationId xmlns:a16="http://schemas.microsoft.com/office/drawing/2014/main" id="{B8A8E2F1-DE03-1ABA-7EF0-9D6ADC6E459C}"/>
              </a:ext>
            </a:extLst>
          </p:cNvPr>
          <p:cNvSpPr txBox="1"/>
          <p:nvPr/>
        </p:nvSpPr>
        <p:spPr>
          <a:xfrm>
            <a:off x="521207" y="1200999"/>
            <a:ext cx="2740608" cy="369332"/>
          </a:xfrm>
          <a:prstGeom prst="rect">
            <a:avLst/>
          </a:prstGeom>
          <a:noFill/>
        </p:spPr>
        <p:txBody>
          <a:bodyPr wrap="square" rtlCol="0">
            <a:spAutoFit/>
          </a:bodyPr>
          <a:lstStyle/>
          <a:p>
            <a:r>
              <a:rPr lang="en-US" dirty="0"/>
              <a:t>Taxi Booking</a:t>
            </a:r>
            <a:endParaRPr lang="en-SG" dirty="0"/>
          </a:p>
        </p:txBody>
      </p:sp>
      <p:pic>
        <p:nvPicPr>
          <p:cNvPr id="5" name="Picture 4">
            <a:extLst>
              <a:ext uri="{FF2B5EF4-FFF2-40B4-BE49-F238E27FC236}">
                <a16:creationId xmlns:a16="http://schemas.microsoft.com/office/drawing/2014/main" id="{9FE3A5C2-1008-BAEB-91E3-1E30DFD77B3B}"/>
              </a:ext>
            </a:extLst>
          </p:cNvPr>
          <p:cNvPicPr>
            <a:picLocks noChangeAspect="1"/>
          </p:cNvPicPr>
          <p:nvPr/>
        </p:nvPicPr>
        <p:blipFill>
          <a:blip r:embed="rId2"/>
          <a:stretch>
            <a:fillRect/>
          </a:stretch>
        </p:blipFill>
        <p:spPr>
          <a:xfrm>
            <a:off x="394642" y="1570335"/>
            <a:ext cx="5131755" cy="4086665"/>
          </a:xfrm>
          <a:prstGeom prst="rect">
            <a:avLst/>
          </a:prstGeom>
          <a:ln>
            <a:solidFill>
              <a:schemeClr val="tx1"/>
            </a:solidFill>
          </a:ln>
        </p:spPr>
      </p:pic>
      <p:sp>
        <p:nvSpPr>
          <p:cNvPr id="6" name="TextBox 5">
            <a:extLst>
              <a:ext uri="{FF2B5EF4-FFF2-40B4-BE49-F238E27FC236}">
                <a16:creationId xmlns:a16="http://schemas.microsoft.com/office/drawing/2014/main" id="{17370B22-99B1-EB79-8FB8-EBB8855FB553}"/>
              </a:ext>
            </a:extLst>
          </p:cNvPr>
          <p:cNvSpPr txBox="1"/>
          <p:nvPr/>
        </p:nvSpPr>
        <p:spPr>
          <a:xfrm>
            <a:off x="6528507" y="1189625"/>
            <a:ext cx="3693666" cy="369332"/>
          </a:xfrm>
          <a:prstGeom prst="rect">
            <a:avLst/>
          </a:prstGeom>
          <a:noFill/>
        </p:spPr>
        <p:txBody>
          <a:bodyPr wrap="square" rtlCol="0">
            <a:spAutoFit/>
          </a:bodyPr>
          <a:lstStyle/>
          <a:p>
            <a:r>
              <a:rPr lang="en-US" dirty="0"/>
              <a:t>Confirmation Email - User</a:t>
            </a:r>
            <a:endParaRPr lang="en-SG" dirty="0"/>
          </a:p>
        </p:txBody>
      </p:sp>
      <p:pic>
        <p:nvPicPr>
          <p:cNvPr id="7" name="Picture 6">
            <a:extLst>
              <a:ext uri="{FF2B5EF4-FFF2-40B4-BE49-F238E27FC236}">
                <a16:creationId xmlns:a16="http://schemas.microsoft.com/office/drawing/2014/main" id="{C1463A80-B4B8-9C9E-2CD8-4FABF196C5F0}"/>
              </a:ext>
            </a:extLst>
          </p:cNvPr>
          <p:cNvPicPr>
            <a:picLocks noChangeAspect="1"/>
          </p:cNvPicPr>
          <p:nvPr/>
        </p:nvPicPr>
        <p:blipFill>
          <a:blip r:embed="rId3"/>
          <a:stretch>
            <a:fillRect/>
          </a:stretch>
        </p:blipFill>
        <p:spPr>
          <a:xfrm>
            <a:off x="5663494" y="1558956"/>
            <a:ext cx="6133864" cy="2323057"/>
          </a:xfrm>
          <a:prstGeom prst="rect">
            <a:avLst/>
          </a:prstGeom>
          <a:ln>
            <a:solidFill>
              <a:schemeClr val="tx1"/>
            </a:solidFill>
          </a:ln>
        </p:spPr>
      </p:pic>
      <p:sp>
        <p:nvSpPr>
          <p:cNvPr id="8" name="TextBox 7">
            <a:extLst>
              <a:ext uri="{FF2B5EF4-FFF2-40B4-BE49-F238E27FC236}">
                <a16:creationId xmlns:a16="http://schemas.microsoft.com/office/drawing/2014/main" id="{EAD2C126-D9F0-BAAA-BD19-6BE3C29DB49C}"/>
              </a:ext>
            </a:extLst>
          </p:cNvPr>
          <p:cNvSpPr txBox="1"/>
          <p:nvPr/>
        </p:nvSpPr>
        <p:spPr>
          <a:xfrm>
            <a:off x="6680907" y="3866865"/>
            <a:ext cx="3693666" cy="369332"/>
          </a:xfrm>
          <a:prstGeom prst="rect">
            <a:avLst/>
          </a:prstGeom>
          <a:noFill/>
        </p:spPr>
        <p:txBody>
          <a:bodyPr wrap="square" rtlCol="0">
            <a:spAutoFit/>
          </a:bodyPr>
          <a:lstStyle/>
          <a:p>
            <a:r>
              <a:rPr lang="en-US" dirty="0"/>
              <a:t>Confirmation Email - Driver</a:t>
            </a:r>
            <a:endParaRPr lang="en-SG" dirty="0"/>
          </a:p>
        </p:txBody>
      </p:sp>
      <p:pic>
        <p:nvPicPr>
          <p:cNvPr id="9" name="Picture 8">
            <a:extLst>
              <a:ext uri="{FF2B5EF4-FFF2-40B4-BE49-F238E27FC236}">
                <a16:creationId xmlns:a16="http://schemas.microsoft.com/office/drawing/2014/main" id="{413C77BD-B5E4-AEB7-1119-476987772D43}"/>
              </a:ext>
            </a:extLst>
          </p:cNvPr>
          <p:cNvPicPr>
            <a:picLocks noChangeAspect="1"/>
          </p:cNvPicPr>
          <p:nvPr/>
        </p:nvPicPr>
        <p:blipFill>
          <a:blip r:embed="rId4"/>
          <a:stretch>
            <a:fillRect/>
          </a:stretch>
        </p:blipFill>
        <p:spPr>
          <a:xfrm>
            <a:off x="5663494" y="4236197"/>
            <a:ext cx="6133864" cy="2828779"/>
          </a:xfrm>
          <a:prstGeom prst="rect">
            <a:avLst/>
          </a:prstGeom>
          <a:ln>
            <a:solidFill>
              <a:schemeClr val="tx1"/>
            </a:solidFill>
          </a:ln>
        </p:spPr>
      </p:pic>
    </p:spTree>
    <p:extLst>
      <p:ext uri="{BB962C8B-B14F-4D97-AF65-F5344CB8AC3E}">
        <p14:creationId xmlns:p14="http://schemas.microsoft.com/office/powerpoint/2010/main" val="13527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9F05-C6F4-A0F9-18A6-753D663ED281}"/>
              </a:ext>
            </a:extLst>
          </p:cNvPr>
          <p:cNvSpPr>
            <a:spLocks noGrp="1"/>
          </p:cNvSpPr>
          <p:nvPr>
            <p:ph type="title"/>
          </p:nvPr>
        </p:nvSpPr>
        <p:spPr/>
        <p:txBody>
          <a:bodyPr>
            <a:normAutofit fontScale="90000"/>
          </a:bodyPr>
          <a:lstStyle/>
          <a:p>
            <a:r>
              <a:rPr lang="en-US" dirty="0"/>
              <a:t>Taxi Details Table and Trip Details Table Updates</a:t>
            </a:r>
            <a:endParaRPr lang="en-SG" dirty="0"/>
          </a:p>
        </p:txBody>
      </p:sp>
      <p:sp>
        <p:nvSpPr>
          <p:cNvPr id="4" name="TextBox 3">
            <a:extLst>
              <a:ext uri="{FF2B5EF4-FFF2-40B4-BE49-F238E27FC236}">
                <a16:creationId xmlns:a16="http://schemas.microsoft.com/office/drawing/2014/main" id="{7E12BE47-CD68-0BCF-1BBC-E3E9CC1BFE58}"/>
              </a:ext>
            </a:extLst>
          </p:cNvPr>
          <p:cNvSpPr txBox="1"/>
          <p:nvPr/>
        </p:nvSpPr>
        <p:spPr>
          <a:xfrm>
            <a:off x="521207" y="1255592"/>
            <a:ext cx="4924250" cy="369332"/>
          </a:xfrm>
          <a:prstGeom prst="rect">
            <a:avLst/>
          </a:prstGeom>
          <a:noFill/>
        </p:spPr>
        <p:txBody>
          <a:bodyPr wrap="square" rtlCol="0">
            <a:spAutoFit/>
          </a:bodyPr>
          <a:lstStyle/>
          <a:p>
            <a:r>
              <a:rPr lang="en-US" dirty="0" err="1"/>
              <a:t>tripStatus</a:t>
            </a:r>
            <a:r>
              <a:rPr lang="en-US" dirty="0"/>
              <a:t> in </a:t>
            </a:r>
            <a:r>
              <a:rPr lang="en-US" dirty="0" err="1"/>
              <a:t>TaxiDetails</a:t>
            </a:r>
            <a:r>
              <a:rPr lang="en-US" dirty="0"/>
              <a:t> Become s unavailable</a:t>
            </a:r>
            <a:endParaRPr lang="en-SG" dirty="0"/>
          </a:p>
        </p:txBody>
      </p:sp>
      <p:pic>
        <p:nvPicPr>
          <p:cNvPr id="5" name="Picture 4">
            <a:extLst>
              <a:ext uri="{FF2B5EF4-FFF2-40B4-BE49-F238E27FC236}">
                <a16:creationId xmlns:a16="http://schemas.microsoft.com/office/drawing/2014/main" id="{9AE3F73D-1594-E6A7-441A-520644BD4308}"/>
              </a:ext>
            </a:extLst>
          </p:cNvPr>
          <p:cNvPicPr>
            <a:picLocks noChangeAspect="1"/>
          </p:cNvPicPr>
          <p:nvPr/>
        </p:nvPicPr>
        <p:blipFill>
          <a:blip r:embed="rId2"/>
          <a:stretch>
            <a:fillRect/>
          </a:stretch>
        </p:blipFill>
        <p:spPr>
          <a:xfrm>
            <a:off x="367351" y="1856938"/>
            <a:ext cx="6128983" cy="3656760"/>
          </a:xfrm>
          <a:prstGeom prst="rect">
            <a:avLst/>
          </a:prstGeom>
          <a:ln>
            <a:solidFill>
              <a:schemeClr val="tx1"/>
            </a:solidFill>
          </a:ln>
        </p:spPr>
      </p:pic>
      <p:pic>
        <p:nvPicPr>
          <p:cNvPr id="6" name="Picture 5">
            <a:extLst>
              <a:ext uri="{FF2B5EF4-FFF2-40B4-BE49-F238E27FC236}">
                <a16:creationId xmlns:a16="http://schemas.microsoft.com/office/drawing/2014/main" id="{7BFC2E06-48A9-5348-9F5E-1AA07A961873}"/>
              </a:ext>
            </a:extLst>
          </p:cNvPr>
          <p:cNvPicPr>
            <a:picLocks noChangeAspect="1"/>
          </p:cNvPicPr>
          <p:nvPr/>
        </p:nvPicPr>
        <p:blipFill>
          <a:blip r:embed="rId3"/>
          <a:stretch>
            <a:fillRect/>
          </a:stretch>
        </p:blipFill>
        <p:spPr>
          <a:xfrm>
            <a:off x="6795448" y="1856938"/>
            <a:ext cx="6665247" cy="3793235"/>
          </a:xfrm>
          <a:prstGeom prst="rect">
            <a:avLst/>
          </a:prstGeom>
          <a:ln>
            <a:solidFill>
              <a:schemeClr val="tx1"/>
            </a:solidFill>
          </a:ln>
        </p:spPr>
      </p:pic>
      <p:sp>
        <p:nvSpPr>
          <p:cNvPr id="7" name="TextBox 6">
            <a:extLst>
              <a:ext uri="{FF2B5EF4-FFF2-40B4-BE49-F238E27FC236}">
                <a16:creationId xmlns:a16="http://schemas.microsoft.com/office/drawing/2014/main" id="{33CBF644-B05B-CA4A-D54D-808C797EC6AD}"/>
              </a:ext>
            </a:extLst>
          </p:cNvPr>
          <p:cNvSpPr txBox="1"/>
          <p:nvPr/>
        </p:nvSpPr>
        <p:spPr>
          <a:xfrm>
            <a:off x="6897003" y="1230568"/>
            <a:ext cx="5294997" cy="646331"/>
          </a:xfrm>
          <a:prstGeom prst="rect">
            <a:avLst/>
          </a:prstGeom>
          <a:noFill/>
        </p:spPr>
        <p:txBody>
          <a:bodyPr wrap="square" rtlCol="0">
            <a:spAutoFit/>
          </a:bodyPr>
          <a:lstStyle/>
          <a:p>
            <a:r>
              <a:rPr lang="en-US" dirty="0" err="1"/>
              <a:t>useremail</a:t>
            </a:r>
            <a:r>
              <a:rPr lang="en-US" dirty="0"/>
              <a:t>, </a:t>
            </a:r>
            <a:r>
              <a:rPr lang="en-US" dirty="0" err="1"/>
              <a:t>taxiemail</a:t>
            </a:r>
            <a:r>
              <a:rPr lang="en-US" dirty="0"/>
              <a:t> and timestamp updated in </a:t>
            </a:r>
            <a:r>
              <a:rPr lang="en-US" dirty="0" err="1"/>
              <a:t>TripDetails</a:t>
            </a:r>
            <a:r>
              <a:rPr lang="en-US" dirty="0"/>
              <a:t> collection</a:t>
            </a:r>
            <a:endParaRPr lang="en-SG" dirty="0"/>
          </a:p>
        </p:txBody>
      </p:sp>
    </p:spTree>
    <p:extLst>
      <p:ext uri="{BB962C8B-B14F-4D97-AF65-F5344CB8AC3E}">
        <p14:creationId xmlns:p14="http://schemas.microsoft.com/office/powerpoint/2010/main" val="45893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8E-0733-FB18-E794-CD9DF513A1E2}"/>
              </a:ext>
            </a:extLst>
          </p:cNvPr>
          <p:cNvSpPr>
            <a:spLocks noGrp="1"/>
          </p:cNvSpPr>
          <p:nvPr>
            <p:ph type="title"/>
          </p:nvPr>
        </p:nvSpPr>
        <p:spPr/>
        <p:txBody>
          <a:bodyPr/>
          <a:lstStyle/>
          <a:p>
            <a:r>
              <a:rPr lang="en-US" dirty="0"/>
              <a:t>Trip Start By Driver</a:t>
            </a:r>
            <a:endParaRPr lang="en-SG" dirty="0"/>
          </a:p>
        </p:txBody>
      </p:sp>
      <p:pic>
        <p:nvPicPr>
          <p:cNvPr id="4" name="Picture 3">
            <a:extLst>
              <a:ext uri="{FF2B5EF4-FFF2-40B4-BE49-F238E27FC236}">
                <a16:creationId xmlns:a16="http://schemas.microsoft.com/office/drawing/2014/main" id="{9DD4B317-D40B-5BAE-E04D-591C4954EE0F}"/>
              </a:ext>
            </a:extLst>
          </p:cNvPr>
          <p:cNvPicPr>
            <a:picLocks noChangeAspect="1"/>
          </p:cNvPicPr>
          <p:nvPr/>
        </p:nvPicPr>
        <p:blipFill>
          <a:blip r:embed="rId2"/>
          <a:stretch>
            <a:fillRect/>
          </a:stretch>
        </p:blipFill>
        <p:spPr>
          <a:xfrm>
            <a:off x="152400" y="1627130"/>
            <a:ext cx="5943600" cy="3931285"/>
          </a:xfrm>
          <a:prstGeom prst="rect">
            <a:avLst/>
          </a:prstGeom>
          <a:ln>
            <a:solidFill>
              <a:schemeClr val="tx1"/>
            </a:solidFill>
          </a:ln>
        </p:spPr>
      </p:pic>
      <p:sp>
        <p:nvSpPr>
          <p:cNvPr id="5" name="TextBox 4">
            <a:extLst>
              <a:ext uri="{FF2B5EF4-FFF2-40B4-BE49-F238E27FC236}">
                <a16:creationId xmlns:a16="http://schemas.microsoft.com/office/drawing/2014/main" id="{89DDC8DA-8205-63BC-D541-858F6C7F071D}"/>
              </a:ext>
            </a:extLst>
          </p:cNvPr>
          <p:cNvSpPr txBox="1"/>
          <p:nvPr/>
        </p:nvSpPr>
        <p:spPr>
          <a:xfrm>
            <a:off x="212677" y="1213911"/>
            <a:ext cx="5823045" cy="369332"/>
          </a:xfrm>
          <a:prstGeom prst="rect">
            <a:avLst/>
          </a:prstGeom>
          <a:noFill/>
        </p:spPr>
        <p:txBody>
          <a:bodyPr wrap="square" rtlCol="0">
            <a:spAutoFit/>
          </a:bodyPr>
          <a:lstStyle/>
          <a:p>
            <a:r>
              <a:rPr lang="en-US" dirty="0"/>
              <a:t>Trip started by Driver</a:t>
            </a:r>
            <a:endParaRPr lang="en-SG" dirty="0"/>
          </a:p>
        </p:txBody>
      </p:sp>
      <p:pic>
        <p:nvPicPr>
          <p:cNvPr id="6" name="Picture 5">
            <a:extLst>
              <a:ext uri="{FF2B5EF4-FFF2-40B4-BE49-F238E27FC236}">
                <a16:creationId xmlns:a16="http://schemas.microsoft.com/office/drawing/2014/main" id="{6999F945-39B4-20B1-9303-FE5909646982}"/>
              </a:ext>
            </a:extLst>
          </p:cNvPr>
          <p:cNvPicPr>
            <a:picLocks noChangeAspect="1"/>
          </p:cNvPicPr>
          <p:nvPr/>
        </p:nvPicPr>
        <p:blipFill>
          <a:blip r:embed="rId3"/>
          <a:stretch>
            <a:fillRect/>
          </a:stretch>
        </p:blipFill>
        <p:spPr>
          <a:xfrm>
            <a:off x="6248401" y="1668075"/>
            <a:ext cx="4710752" cy="2896510"/>
          </a:xfrm>
          <a:prstGeom prst="rect">
            <a:avLst/>
          </a:prstGeom>
          <a:ln>
            <a:solidFill>
              <a:schemeClr val="tx1"/>
            </a:solidFill>
          </a:ln>
        </p:spPr>
      </p:pic>
      <p:sp>
        <p:nvSpPr>
          <p:cNvPr id="7" name="TextBox 6">
            <a:extLst>
              <a:ext uri="{FF2B5EF4-FFF2-40B4-BE49-F238E27FC236}">
                <a16:creationId xmlns:a16="http://schemas.microsoft.com/office/drawing/2014/main" id="{E055E647-8D8D-57B0-E083-D3BD76F0C71E}"/>
              </a:ext>
            </a:extLst>
          </p:cNvPr>
          <p:cNvSpPr txBox="1"/>
          <p:nvPr/>
        </p:nvSpPr>
        <p:spPr>
          <a:xfrm>
            <a:off x="6424698" y="1229831"/>
            <a:ext cx="5823045" cy="369332"/>
          </a:xfrm>
          <a:prstGeom prst="rect">
            <a:avLst/>
          </a:prstGeom>
          <a:noFill/>
        </p:spPr>
        <p:txBody>
          <a:bodyPr wrap="square" rtlCol="0">
            <a:spAutoFit/>
          </a:bodyPr>
          <a:lstStyle/>
          <a:p>
            <a:r>
              <a:rPr lang="en-US" dirty="0"/>
              <a:t>Trip start Notification -  Driver</a:t>
            </a:r>
            <a:endParaRPr lang="en-SG" dirty="0"/>
          </a:p>
        </p:txBody>
      </p:sp>
      <p:sp>
        <p:nvSpPr>
          <p:cNvPr id="8" name="TextBox 7">
            <a:extLst>
              <a:ext uri="{FF2B5EF4-FFF2-40B4-BE49-F238E27FC236}">
                <a16:creationId xmlns:a16="http://schemas.microsoft.com/office/drawing/2014/main" id="{39FA91A1-12BD-3E85-985D-0164ADD1C245}"/>
              </a:ext>
            </a:extLst>
          </p:cNvPr>
          <p:cNvSpPr txBox="1"/>
          <p:nvPr/>
        </p:nvSpPr>
        <p:spPr>
          <a:xfrm>
            <a:off x="6577098" y="4644050"/>
            <a:ext cx="5823045" cy="369332"/>
          </a:xfrm>
          <a:prstGeom prst="rect">
            <a:avLst/>
          </a:prstGeom>
          <a:noFill/>
        </p:spPr>
        <p:txBody>
          <a:bodyPr wrap="square" rtlCol="0">
            <a:spAutoFit/>
          </a:bodyPr>
          <a:lstStyle/>
          <a:p>
            <a:r>
              <a:rPr lang="en-US" dirty="0"/>
              <a:t>Trip start Notification -  User</a:t>
            </a:r>
            <a:endParaRPr lang="en-SG" dirty="0"/>
          </a:p>
        </p:txBody>
      </p:sp>
      <p:pic>
        <p:nvPicPr>
          <p:cNvPr id="9" name="Picture 8">
            <a:extLst>
              <a:ext uri="{FF2B5EF4-FFF2-40B4-BE49-F238E27FC236}">
                <a16:creationId xmlns:a16="http://schemas.microsoft.com/office/drawing/2014/main" id="{4456C7FE-E01D-BC5B-B4D9-E6A2BD82D42C}"/>
              </a:ext>
            </a:extLst>
          </p:cNvPr>
          <p:cNvPicPr>
            <a:picLocks noChangeAspect="1"/>
          </p:cNvPicPr>
          <p:nvPr/>
        </p:nvPicPr>
        <p:blipFill>
          <a:blip r:embed="rId4"/>
          <a:stretch>
            <a:fillRect/>
          </a:stretch>
        </p:blipFill>
        <p:spPr>
          <a:xfrm>
            <a:off x="6308090" y="4972440"/>
            <a:ext cx="5731510" cy="2211705"/>
          </a:xfrm>
          <a:prstGeom prst="rect">
            <a:avLst/>
          </a:prstGeom>
          <a:ln>
            <a:solidFill>
              <a:schemeClr val="tx1"/>
            </a:solidFill>
          </a:ln>
        </p:spPr>
      </p:pic>
    </p:spTree>
    <p:extLst>
      <p:ext uri="{BB962C8B-B14F-4D97-AF65-F5344CB8AC3E}">
        <p14:creationId xmlns:p14="http://schemas.microsoft.com/office/powerpoint/2010/main" val="226998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CB73-E985-DC8D-57A8-E2D78C2581CC}"/>
              </a:ext>
            </a:extLst>
          </p:cNvPr>
          <p:cNvSpPr>
            <a:spLocks noGrp="1"/>
          </p:cNvSpPr>
          <p:nvPr>
            <p:ph type="title"/>
          </p:nvPr>
        </p:nvSpPr>
        <p:spPr/>
        <p:txBody>
          <a:bodyPr/>
          <a:lstStyle/>
          <a:p>
            <a:r>
              <a:rPr lang="en-US" dirty="0" err="1"/>
              <a:t>TripStatus</a:t>
            </a:r>
            <a:r>
              <a:rPr lang="en-US" dirty="0"/>
              <a:t> Update in </a:t>
            </a:r>
            <a:r>
              <a:rPr lang="en-US" dirty="0" err="1"/>
              <a:t>TripDetails</a:t>
            </a:r>
            <a:r>
              <a:rPr lang="en-US" dirty="0"/>
              <a:t> Collection</a:t>
            </a:r>
            <a:endParaRPr lang="en-SG" dirty="0"/>
          </a:p>
        </p:txBody>
      </p:sp>
      <p:pic>
        <p:nvPicPr>
          <p:cNvPr id="4" name="Picture 3">
            <a:extLst>
              <a:ext uri="{FF2B5EF4-FFF2-40B4-BE49-F238E27FC236}">
                <a16:creationId xmlns:a16="http://schemas.microsoft.com/office/drawing/2014/main" id="{95CC861B-988F-6A92-9519-57CAECC705E0}"/>
              </a:ext>
            </a:extLst>
          </p:cNvPr>
          <p:cNvPicPr>
            <a:picLocks noChangeAspect="1"/>
          </p:cNvPicPr>
          <p:nvPr/>
        </p:nvPicPr>
        <p:blipFill>
          <a:blip r:embed="rId2"/>
          <a:stretch>
            <a:fillRect/>
          </a:stretch>
        </p:blipFill>
        <p:spPr>
          <a:xfrm>
            <a:off x="2127912" y="2220533"/>
            <a:ext cx="7763995" cy="3620709"/>
          </a:xfrm>
          <a:prstGeom prst="rect">
            <a:avLst/>
          </a:prstGeom>
          <a:ln>
            <a:solidFill>
              <a:schemeClr val="tx1"/>
            </a:solidFill>
          </a:ln>
        </p:spPr>
      </p:pic>
      <p:sp>
        <p:nvSpPr>
          <p:cNvPr id="5" name="TextBox 4">
            <a:extLst>
              <a:ext uri="{FF2B5EF4-FFF2-40B4-BE49-F238E27FC236}">
                <a16:creationId xmlns:a16="http://schemas.microsoft.com/office/drawing/2014/main" id="{4ED56844-A145-0758-1D6E-166547124514}"/>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a:t>
            </a:r>
            <a:r>
              <a:rPr lang="en-US" dirty="0" err="1"/>
              <a:t>inprogress</a:t>
            </a:r>
            <a:r>
              <a:rPr lang="en-US" dirty="0"/>
              <a:t>” once trip is started by the driver</a:t>
            </a:r>
            <a:endParaRPr lang="en-SG" dirty="0"/>
          </a:p>
        </p:txBody>
      </p:sp>
    </p:spTree>
    <p:extLst>
      <p:ext uri="{BB962C8B-B14F-4D97-AF65-F5344CB8AC3E}">
        <p14:creationId xmlns:p14="http://schemas.microsoft.com/office/powerpoint/2010/main" val="31871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E79-9DC7-E002-05CB-25D5E140DD62}"/>
              </a:ext>
            </a:extLst>
          </p:cNvPr>
          <p:cNvSpPr>
            <a:spLocks noGrp="1"/>
          </p:cNvSpPr>
          <p:nvPr>
            <p:ph type="title"/>
          </p:nvPr>
        </p:nvSpPr>
        <p:spPr/>
        <p:txBody>
          <a:bodyPr/>
          <a:lstStyle/>
          <a:p>
            <a:r>
              <a:rPr lang="en-US" dirty="0"/>
              <a:t>Trip End by Driver</a:t>
            </a:r>
            <a:endParaRPr lang="en-SG" dirty="0"/>
          </a:p>
        </p:txBody>
      </p:sp>
      <p:sp>
        <p:nvSpPr>
          <p:cNvPr id="4" name="TextBox 3">
            <a:extLst>
              <a:ext uri="{FF2B5EF4-FFF2-40B4-BE49-F238E27FC236}">
                <a16:creationId xmlns:a16="http://schemas.microsoft.com/office/drawing/2014/main" id="{EE1E37B3-30A1-40D3-C43D-8CA0CB75FFAA}"/>
              </a:ext>
            </a:extLst>
          </p:cNvPr>
          <p:cNvSpPr txBox="1"/>
          <p:nvPr/>
        </p:nvSpPr>
        <p:spPr>
          <a:xfrm>
            <a:off x="409433" y="1214649"/>
            <a:ext cx="4462818" cy="369332"/>
          </a:xfrm>
          <a:prstGeom prst="rect">
            <a:avLst/>
          </a:prstGeom>
          <a:noFill/>
        </p:spPr>
        <p:txBody>
          <a:bodyPr wrap="square" rtlCol="0">
            <a:spAutoFit/>
          </a:bodyPr>
          <a:lstStyle/>
          <a:p>
            <a:r>
              <a:rPr lang="en-US" dirty="0"/>
              <a:t>Trip Ended by Driver</a:t>
            </a:r>
            <a:endParaRPr lang="en-SG" dirty="0"/>
          </a:p>
        </p:txBody>
      </p:sp>
      <p:pic>
        <p:nvPicPr>
          <p:cNvPr id="5" name="Picture 4">
            <a:extLst>
              <a:ext uri="{FF2B5EF4-FFF2-40B4-BE49-F238E27FC236}">
                <a16:creationId xmlns:a16="http://schemas.microsoft.com/office/drawing/2014/main" id="{2149BDD2-5CD5-548F-240E-6E1FDA04E866}"/>
              </a:ext>
            </a:extLst>
          </p:cNvPr>
          <p:cNvPicPr>
            <a:picLocks noChangeAspect="1"/>
          </p:cNvPicPr>
          <p:nvPr/>
        </p:nvPicPr>
        <p:blipFill>
          <a:blip r:embed="rId2"/>
          <a:stretch>
            <a:fillRect/>
          </a:stretch>
        </p:blipFill>
        <p:spPr>
          <a:xfrm>
            <a:off x="212678" y="1583981"/>
            <a:ext cx="5778689" cy="3746270"/>
          </a:xfrm>
          <a:prstGeom prst="rect">
            <a:avLst/>
          </a:prstGeom>
          <a:ln>
            <a:solidFill>
              <a:schemeClr val="tx1"/>
            </a:solidFill>
          </a:ln>
        </p:spPr>
      </p:pic>
      <p:sp>
        <p:nvSpPr>
          <p:cNvPr id="6" name="TextBox 5">
            <a:extLst>
              <a:ext uri="{FF2B5EF4-FFF2-40B4-BE49-F238E27FC236}">
                <a16:creationId xmlns:a16="http://schemas.microsoft.com/office/drawing/2014/main" id="{F2225034-0354-BB7D-6430-A0AA3F4F28F4}"/>
              </a:ext>
            </a:extLst>
          </p:cNvPr>
          <p:cNvSpPr txBox="1"/>
          <p:nvPr/>
        </p:nvSpPr>
        <p:spPr>
          <a:xfrm>
            <a:off x="6424698" y="1229831"/>
            <a:ext cx="5823045" cy="369332"/>
          </a:xfrm>
          <a:prstGeom prst="rect">
            <a:avLst/>
          </a:prstGeom>
          <a:noFill/>
        </p:spPr>
        <p:txBody>
          <a:bodyPr wrap="square" rtlCol="0">
            <a:spAutoFit/>
          </a:bodyPr>
          <a:lstStyle/>
          <a:p>
            <a:r>
              <a:rPr lang="en-US" dirty="0"/>
              <a:t>Trip End Notification -  Driver</a:t>
            </a:r>
            <a:endParaRPr lang="en-SG" dirty="0"/>
          </a:p>
        </p:txBody>
      </p:sp>
      <p:pic>
        <p:nvPicPr>
          <p:cNvPr id="7" name="Picture 6">
            <a:extLst>
              <a:ext uri="{FF2B5EF4-FFF2-40B4-BE49-F238E27FC236}">
                <a16:creationId xmlns:a16="http://schemas.microsoft.com/office/drawing/2014/main" id="{D9188790-F1E9-4B89-7544-58746878F68A}"/>
              </a:ext>
            </a:extLst>
          </p:cNvPr>
          <p:cNvPicPr>
            <a:picLocks noChangeAspect="1"/>
          </p:cNvPicPr>
          <p:nvPr/>
        </p:nvPicPr>
        <p:blipFill>
          <a:blip r:embed="rId3"/>
          <a:stretch>
            <a:fillRect/>
          </a:stretch>
        </p:blipFill>
        <p:spPr>
          <a:xfrm>
            <a:off x="6353033" y="1571625"/>
            <a:ext cx="5429534" cy="2536351"/>
          </a:xfrm>
          <a:prstGeom prst="rect">
            <a:avLst/>
          </a:prstGeom>
          <a:ln>
            <a:solidFill>
              <a:schemeClr val="tx1"/>
            </a:solidFill>
          </a:ln>
        </p:spPr>
      </p:pic>
      <p:sp>
        <p:nvSpPr>
          <p:cNvPr id="8" name="TextBox 7">
            <a:extLst>
              <a:ext uri="{FF2B5EF4-FFF2-40B4-BE49-F238E27FC236}">
                <a16:creationId xmlns:a16="http://schemas.microsoft.com/office/drawing/2014/main" id="{AC60B91F-190F-19E2-B25A-B14078F08E91}"/>
              </a:ext>
            </a:extLst>
          </p:cNvPr>
          <p:cNvSpPr txBox="1"/>
          <p:nvPr/>
        </p:nvSpPr>
        <p:spPr>
          <a:xfrm>
            <a:off x="6508860" y="4180023"/>
            <a:ext cx="5823045" cy="369332"/>
          </a:xfrm>
          <a:prstGeom prst="rect">
            <a:avLst/>
          </a:prstGeom>
          <a:noFill/>
        </p:spPr>
        <p:txBody>
          <a:bodyPr wrap="square" rtlCol="0">
            <a:spAutoFit/>
          </a:bodyPr>
          <a:lstStyle/>
          <a:p>
            <a:r>
              <a:rPr lang="en-US" dirty="0"/>
              <a:t>Trip End Notification -  User</a:t>
            </a:r>
            <a:endParaRPr lang="en-SG" dirty="0"/>
          </a:p>
        </p:txBody>
      </p:sp>
      <p:pic>
        <p:nvPicPr>
          <p:cNvPr id="9" name="Picture 8">
            <a:extLst>
              <a:ext uri="{FF2B5EF4-FFF2-40B4-BE49-F238E27FC236}">
                <a16:creationId xmlns:a16="http://schemas.microsoft.com/office/drawing/2014/main" id="{62BDA229-50F1-DD02-11E0-16BC0B6D22A5}"/>
              </a:ext>
            </a:extLst>
          </p:cNvPr>
          <p:cNvPicPr>
            <a:picLocks noChangeAspect="1"/>
          </p:cNvPicPr>
          <p:nvPr/>
        </p:nvPicPr>
        <p:blipFill>
          <a:blip r:embed="rId4"/>
          <a:stretch>
            <a:fillRect/>
          </a:stretch>
        </p:blipFill>
        <p:spPr>
          <a:xfrm>
            <a:off x="6200635" y="4591465"/>
            <a:ext cx="5731510" cy="2233930"/>
          </a:xfrm>
          <a:prstGeom prst="rect">
            <a:avLst/>
          </a:prstGeom>
          <a:ln>
            <a:solidFill>
              <a:schemeClr val="tx1"/>
            </a:solidFill>
          </a:ln>
        </p:spPr>
      </p:pic>
    </p:spTree>
    <p:extLst>
      <p:ext uri="{BB962C8B-B14F-4D97-AF65-F5344CB8AC3E}">
        <p14:creationId xmlns:p14="http://schemas.microsoft.com/office/powerpoint/2010/main" val="28022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40-E9F1-E8D7-D64C-872594416AB8}"/>
              </a:ext>
            </a:extLst>
          </p:cNvPr>
          <p:cNvSpPr>
            <a:spLocks noGrp="1"/>
          </p:cNvSpPr>
          <p:nvPr>
            <p:ph type="title"/>
          </p:nvPr>
        </p:nvSpPr>
        <p:spPr>
          <a:xfrm>
            <a:off x="521207" y="448056"/>
            <a:ext cx="8759271" cy="640080"/>
          </a:xfrm>
        </p:spPr>
        <p:txBody>
          <a:bodyPr>
            <a:normAutofit/>
          </a:bodyPr>
          <a:lstStyle/>
          <a:p>
            <a:r>
              <a:rPr lang="en-US" dirty="0"/>
              <a:t>Trip Status and Duration Update in </a:t>
            </a:r>
            <a:r>
              <a:rPr lang="en-US" dirty="0" err="1"/>
              <a:t>TripDtails</a:t>
            </a:r>
            <a:r>
              <a:rPr lang="en-US" dirty="0"/>
              <a:t> collection</a:t>
            </a:r>
            <a:endParaRPr lang="en-SG" dirty="0"/>
          </a:p>
        </p:txBody>
      </p:sp>
      <p:pic>
        <p:nvPicPr>
          <p:cNvPr id="4" name="Picture 3">
            <a:extLst>
              <a:ext uri="{FF2B5EF4-FFF2-40B4-BE49-F238E27FC236}">
                <a16:creationId xmlns:a16="http://schemas.microsoft.com/office/drawing/2014/main" id="{0E77F200-D385-563A-8CDA-0BF4EBD0F4BA}"/>
              </a:ext>
            </a:extLst>
          </p:cNvPr>
          <p:cNvPicPr>
            <a:picLocks noChangeAspect="1"/>
          </p:cNvPicPr>
          <p:nvPr/>
        </p:nvPicPr>
        <p:blipFill>
          <a:blip r:embed="rId2"/>
          <a:stretch>
            <a:fillRect/>
          </a:stretch>
        </p:blipFill>
        <p:spPr>
          <a:xfrm>
            <a:off x="1663890" y="1894564"/>
            <a:ext cx="8353567" cy="3967944"/>
          </a:xfrm>
          <a:prstGeom prst="rect">
            <a:avLst/>
          </a:prstGeom>
        </p:spPr>
      </p:pic>
      <p:sp>
        <p:nvSpPr>
          <p:cNvPr id="5" name="TextBox 4">
            <a:extLst>
              <a:ext uri="{FF2B5EF4-FFF2-40B4-BE49-F238E27FC236}">
                <a16:creationId xmlns:a16="http://schemas.microsoft.com/office/drawing/2014/main" id="{4547221B-5A1B-710D-1AC4-CD1E2063E9EA}"/>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“ended” and duration is captured once trip is ended by the driver</a:t>
            </a:r>
            <a:endParaRPr lang="en-SG" dirty="0"/>
          </a:p>
        </p:txBody>
      </p:sp>
    </p:spTree>
    <p:extLst>
      <p:ext uri="{BB962C8B-B14F-4D97-AF65-F5344CB8AC3E}">
        <p14:creationId xmlns:p14="http://schemas.microsoft.com/office/powerpoint/2010/main" val="30055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FAF2C-16D6-AA0E-56FF-8B1AF2B3F329}"/>
              </a:ext>
            </a:extLst>
          </p:cNvPr>
          <p:cNvSpPr txBox="1"/>
          <p:nvPr/>
        </p:nvSpPr>
        <p:spPr>
          <a:xfrm>
            <a:off x="2703443" y="2067339"/>
            <a:ext cx="5287618" cy="1015663"/>
          </a:xfrm>
          <a:prstGeom prst="rect">
            <a:avLst/>
          </a:prstGeom>
          <a:noFill/>
        </p:spPr>
        <p:txBody>
          <a:bodyPr wrap="square" rtlCol="0">
            <a:spAutoFit/>
          </a:bodyPr>
          <a:lstStyle/>
          <a:p>
            <a:pPr algn="ctr"/>
            <a:r>
              <a:rPr lang="en-US" sz="6000" dirty="0"/>
              <a:t>DEMO</a:t>
            </a:r>
            <a:endParaRPr lang="en-SG" sz="6000" dirty="0"/>
          </a:p>
        </p:txBody>
      </p:sp>
    </p:spTree>
    <p:extLst>
      <p:ext uri="{BB962C8B-B14F-4D97-AF65-F5344CB8AC3E}">
        <p14:creationId xmlns:p14="http://schemas.microsoft.com/office/powerpoint/2010/main" val="101709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371AE1-D93C-DBD8-50FA-8A1ADDD426A8}"/>
              </a:ext>
            </a:extLst>
          </p:cNvPr>
          <p:cNvSpPr txBox="1"/>
          <p:nvPr/>
        </p:nvSpPr>
        <p:spPr>
          <a:xfrm>
            <a:off x="2647666" y="2797791"/>
            <a:ext cx="6701050" cy="1015663"/>
          </a:xfrm>
          <a:prstGeom prst="rect">
            <a:avLst/>
          </a:prstGeom>
          <a:noFill/>
        </p:spPr>
        <p:txBody>
          <a:bodyPr wrap="square" rtlCol="0">
            <a:spAutoFit/>
          </a:bodyPr>
          <a:lstStyle/>
          <a:p>
            <a:r>
              <a:rPr lang="en-US" sz="6000" dirty="0">
                <a:latin typeface="+mj-lt"/>
              </a:rPr>
              <a:t>Thank You</a:t>
            </a:r>
            <a:endParaRPr lang="en-SG" sz="6000" dirty="0">
              <a:latin typeface="+mj-lt"/>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2" name="TextBox 1">
            <a:extLst>
              <a:ext uri="{FF2B5EF4-FFF2-40B4-BE49-F238E27FC236}">
                <a16:creationId xmlns:a16="http://schemas.microsoft.com/office/drawing/2014/main" id="{81DC2BFB-CC23-D663-5B5F-FFF08CF724B4}"/>
              </a:ext>
            </a:extLst>
          </p:cNvPr>
          <p:cNvSpPr txBox="1"/>
          <p:nvPr/>
        </p:nvSpPr>
        <p:spPr>
          <a:xfrm>
            <a:off x="702365" y="1537252"/>
            <a:ext cx="10999305" cy="2493760"/>
          </a:xfrm>
          <a:prstGeom prst="rect">
            <a:avLst/>
          </a:prstGeom>
          <a:noFill/>
        </p:spPr>
        <p:txBody>
          <a:bodyPr wrap="square" rtlCol="0">
            <a:spAutoFit/>
          </a:bodyPr>
          <a:lstStyle/>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SG"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CabMe</a:t>
            </a: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taxi company wants to build a competing solution to existing cab aggregators while keeping the power in the hands of users and drivers. We are helping the taxi company to build their backend technology platform.</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developed to store real-time cab locations, respond to demands from customers based on proximity matches with available drivers. The whole solution is running on AWS Services (EC2, API Gateway, Lambda, SNS) and MongoDB.</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Requirement and Solution description</a:t>
            </a:r>
          </a:p>
        </p:txBody>
      </p:sp>
      <p:sp>
        <p:nvSpPr>
          <p:cNvPr id="2" name="TextBox 1">
            <a:extLst>
              <a:ext uri="{FF2B5EF4-FFF2-40B4-BE49-F238E27FC236}">
                <a16:creationId xmlns:a16="http://schemas.microsoft.com/office/drawing/2014/main" id="{D5291621-6628-C80B-CBD4-C286CE085B7C}"/>
              </a:ext>
            </a:extLst>
          </p:cNvPr>
          <p:cNvSpPr txBox="1"/>
          <p:nvPr/>
        </p:nvSpPr>
        <p:spPr>
          <a:xfrm>
            <a:off x="275543" y="1364184"/>
            <a:ext cx="11679896" cy="5863272"/>
          </a:xfrm>
          <a:prstGeom prst="rect">
            <a:avLst/>
          </a:prstGeom>
          <a:noFill/>
        </p:spPr>
        <p:txBody>
          <a:bodyPr wrap="square" rtlCol="0">
            <a:spAutoFit/>
          </a:bodyPr>
          <a:lstStyle/>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setup will run in a specific area, implemented in this project. This is being assumed that the users and Taxis who are registered are within a specific area defined under Geospatial service with a Lat/Long. A simulator program which run on a EC2 will register 50 approx. taxis registered of different types i.e., Luxury, Basic, Deluxe, Utility and 5 Users. There is process using the lambda function (RegistrationLambda) as well, to register each new taxi, with a unique taxi id and their type and sends a notification to the driver using SNS. Similarly, the same lambda function is being used to register a user with a unique user id. Once registration is complete a confirmation email will be sent to the user using SNS.</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taxi will transmit its location (</a:t>
            </a:r>
            <a:r>
              <a:rPr lang="en-SG"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t>
            </a: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at/Long coordinates) periodically (at least once per minute). There is a simulator which is running on EC2, increments the taxi coordinates to show the taxis are moving slowly.  MongoDB is being used to store the geo coordinates because of the geo-aware feature.</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can make a request for a taxi at any time. There is an API for user, to raise a taxi request. API will use the Lambda function (CabBookingLambda) to find the nearest taxi using geospatial features of MongoDB, book the taxi and respond with the details of the confirmed Taxi to the user and same time the details of the user to the Taxi Driver as well using the SNS notification.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SG" sz="1600" dirty="0">
                <a:effectLst/>
                <a:latin typeface="Calibri" panose="020F0502020204030204" pitchFamily="34" charset="0"/>
                <a:ea typeface="Calibri" panose="020F0502020204030204" pitchFamily="34" charset="0"/>
                <a:cs typeface="Calibri" panose="020F0502020204030204" pitchFamily="34" charset="0"/>
              </a:rPr>
              <a:t>Once the Taxi is booked, there is an API feature for Taxi Driver to start and end the trip through Lambda function (</a:t>
            </a:r>
            <a:r>
              <a:rPr lang="en-SG" sz="1600" dirty="0" err="1">
                <a:effectLst/>
                <a:latin typeface="Calibri" panose="020F0502020204030204" pitchFamily="34" charset="0"/>
                <a:ea typeface="Calibri" panose="020F0502020204030204" pitchFamily="34" charset="0"/>
                <a:cs typeface="Calibri" panose="020F0502020204030204" pitchFamily="34" charset="0"/>
              </a:rPr>
              <a:t>TripLambda</a:t>
            </a:r>
            <a:r>
              <a:rPr lang="en-SG" sz="1600" dirty="0">
                <a:effectLst/>
                <a:latin typeface="Calibri" panose="020F0502020204030204" pitchFamily="34" charset="0"/>
                <a:ea typeface="Calibri" panose="020F0502020204030204" pitchFamily="34" charset="0"/>
                <a:cs typeface="Calibri" panose="020F0502020204030204" pitchFamily="34" charset="0"/>
              </a:rPr>
              <a:t>). Once the trip is started the starting coordinates are captured along with the timestamp and a notification to the user and taxi driver will be sent using SNS. While ending the trip, end coordinates are being updated when trip is ended by the driver and again a notification to the user and driver will be sent through SNS. Duration of the trip is updated into the table as well. These specific data are gathered and can be used for the future analysis purpose.</a:t>
            </a:r>
          </a:p>
          <a:p>
            <a:pPr marL="0" marR="0">
              <a:lnSpc>
                <a:spcPct val="107000"/>
              </a:lnSpc>
              <a:spcBef>
                <a:spcPts val="0"/>
              </a:spcBef>
              <a:spcAft>
                <a:spcPts val="800"/>
              </a:spcAft>
            </a:pPr>
            <a:r>
              <a:rPr lang="en-SG" sz="1600" dirty="0">
                <a:latin typeface="Calibri" panose="020F0502020204030204" pitchFamily="34" charset="0"/>
                <a:ea typeface="Calibri" panose="020F0502020204030204" pitchFamily="34" charset="0"/>
                <a:cs typeface="Calibri" panose="020F0502020204030204" pitchFamily="34" charset="0"/>
              </a:rPr>
              <a:t>All the requests used for testing is through Postman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Design</a:t>
            </a:r>
          </a:p>
        </p:txBody>
      </p:sp>
      <p:pic>
        <p:nvPicPr>
          <p:cNvPr id="4" name="Picture 3">
            <a:extLst>
              <a:ext uri="{FF2B5EF4-FFF2-40B4-BE49-F238E27FC236}">
                <a16:creationId xmlns:a16="http://schemas.microsoft.com/office/drawing/2014/main" id="{A7C67E3D-1772-A8B7-A134-9EDF46933D3D}"/>
              </a:ext>
            </a:extLst>
          </p:cNvPr>
          <p:cNvPicPr>
            <a:picLocks noChangeAspect="1"/>
          </p:cNvPicPr>
          <p:nvPr/>
        </p:nvPicPr>
        <p:blipFill>
          <a:blip r:embed="rId2"/>
          <a:stretch>
            <a:fillRect/>
          </a:stretch>
        </p:blipFill>
        <p:spPr>
          <a:xfrm>
            <a:off x="2373277" y="1288980"/>
            <a:ext cx="7445445" cy="4982460"/>
          </a:xfrm>
          <a:prstGeom prst="rect">
            <a:avLst/>
          </a:prstGeom>
          <a:ln>
            <a:solidFill>
              <a:schemeClr val="tx1"/>
            </a:solidFill>
          </a:ln>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Flow Diagram</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CBAFD23F-89E2-4178-BBB0-93E16D31FC15}"/>
              </a:ext>
            </a:extLst>
          </p:cNvPr>
          <p:cNvPicPr>
            <a:picLocks noChangeAspect="1"/>
          </p:cNvPicPr>
          <p:nvPr/>
        </p:nvPicPr>
        <p:blipFill>
          <a:blip r:embed="rId2"/>
          <a:stretch>
            <a:fillRect/>
          </a:stretch>
        </p:blipFill>
        <p:spPr>
          <a:xfrm>
            <a:off x="1126434" y="1239099"/>
            <a:ext cx="8772940" cy="5290929"/>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Simulated Bulk Taxi and User Registration</a:t>
            </a:r>
          </a:p>
        </p:txBody>
      </p:sp>
      <p:sp>
        <p:nvSpPr>
          <p:cNvPr id="3" name="TextBox 2">
            <a:extLst>
              <a:ext uri="{FF2B5EF4-FFF2-40B4-BE49-F238E27FC236}">
                <a16:creationId xmlns:a16="http://schemas.microsoft.com/office/drawing/2014/main" id="{D9C63F23-C471-D4FF-9BB3-1B0D101C44E3}"/>
              </a:ext>
            </a:extLst>
          </p:cNvPr>
          <p:cNvSpPr txBox="1"/>
          <p:nvPr/>
        </p:nvSpPr>
        <p:spPr>
          <a:xfrm>
            <a:off x="286603" y="1337478"/>
            <a:ext cx="11641540"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 simulator program named </a:t>
            </a:r>
            <a:r>
              <a:rPr lang="en-US" sz="1400" b="1" dirty="0">
                <a:latin typeface="Calibri" panose="020F0502020204030204" pitchFamily="34" charset="0"/>
                <a:cs typeface="Calibri" panose="020F0502020204030204" pitchFamily="34" charset="0"/>
              </a:rPr>
              <a:t>setup.py</a:t>
            </a:r>
            <a:r>
              <a:rPr lang="en-US" sz="1400" dirty="0">
                <a:latin typeface="Calibri" panose="020F0502020204030204" pitchFamily="34" charset="0"/>
                <a:cs typeface="Calibri" panose="020F0502020204030204" pitchFamily="34" charset="0"/>
              </a:rPr>
              <a:t>, running on EC2 registers 50 taxis and 5 users as a bulk. A specific area is assumed as the boundary of this taxis and User Registration. </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Screen Shot of MogoDB after User Registration:</a:t>
            </a:r>
            <a:endParaRPr lang="en-SG" sz="1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B093E9-6C71-3449-6421-EDBB5637A3A0}"/>
              </a:ext>
            </a:extLst>
          </p:cNvPr>
          <p:cNvPicPr>
            <a:picLocks noChangeAspect="1"/>
          </p:cNvPicPr>
          <p:nvPr/>
        </p:nvPicPr>
        <p:blipFill>
          <a:blip r:embed="rId2"/>
          <a:stretch>
            <a:fillRect/>
          </a:stretch>
        </p:blipFill>
        <p:spPr>
          <a:xfrm>
            <a:off x="1528549" y="2291585"/>
            <a:ext cx="8065828" cy="4137549"/>
          </a:xfrm>
          <a:prstGeom prst="rect">
            <a:avLst/>
          </a:prstGeom>
          <a:ln>
            <a:solidFill>
              <a:schemeClr val="tx1"/>
            </a:solid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Details, Taxi and User Location map</a:t>
            </a:r>
          </a:p>
        </p:txBody>
      </p:sp>
      <p:pic>
        <p:nvPicPr>
          <p:cNvPr id="9" name="Picture 8">
            <a:extLst>
              <a:ext uri="{FF2B5EF4-FFF2-40B4-BE49-F238E27FC236}">
                <a16:creationId xmlns:a16="http://schemas.microsoft.com/office/drawing/2014/main" id="{432E1311-C8E2-A201-EE66-08D3CC472274}"/>
              </a:ext>
            </a:extLst>
          </p:cNvPr>
          <p:cNvPicPr>
            <a:picLocks noChangeAspect="1"/>
          </p:cNvPicPr>
          <p:nvPr/>
        </p:nvPicPr>
        <p:blipFill>
          <a:blip r:embed="rId2"/>
          <a:stretch>
            <a:fillRect/>
          </a:stretch>
        </p:blipFill>
        <p:spPr>
          <a:xfrm>
            <a:off x="521207" y="1856096"/>
            <a:ext cx="5306387" cy="4380931"/>
          </a:xfrm>
          <a:prstGeom prst="rect">
            <a:avLst/>
          </a:prstGeom>
          <a:ln>
            <a:solidFill>
              <a:schemeClr val="tx1"/>
            </a:solidFill>
          </a:ln>
        </p:spPr>
      </p:pic>
      <p:pic>
        <p:nvPicPr>
          <p:cNvPr id="10" name="Picture 9">
            <a:extLst>
              <a:ext uri="{FF2B5EF4-FFF2-40B4-BE49-F238E27FC236}">
                <a16:creationId xmlns:a16="http://schemas.microsoft.com/office/drawing/2014/main" id="{2743C23C-B88E-FA10-0DBB-DF2267A1A5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6096"/>
            <a:ext cx="5907754" cy="4553848"/>
          </a:xfrm>
          <a:prstGeom prst="rect">
            <a:avLst/>
          </a:prstGeom>
          <a:noFill/>
          <a:ln>
            <a:solidFill>
              <a:schemeClr val="tx1"/>
            </a:solidFill>
          </a:ln>
        </p:spPr>
      </p:pic>
      <p:sp>
        <p:nvSpPr>
          <p:cNvPr id="11" name="TextBox 10">
            <a:extLst>
              <a:ext uri="{FF2B5EF4-FFF2-40B4-BE49-F238E27FC236}">
                <a16:creationId xmlns:a16="http://schemas.microsoft.com/office/drawing/2014/main" id="{8A52CEEA-F770-57BE-EA83-348ED03DA4F1}"/>
              </a:ext>
            </a:extLst>
          </p:cNvPr>
          <p:cNvSpPr txBox="1"/>
          <p:nvPr/>
        </p:nvSpPr>
        <p:spPr>
          <a:xfrm>
            <a:off x="696035" y="1378424"/>
            <a:ext cx="2920621" cy="369332"/>
          </a:xfrm>
          <a:prstGeom prst="rect">
            <a:avLst/>
          </a:prstGeom>
          <a:noFill/>
        </p:spPr>
        <p:txBody>
          <a:bodyPr wrap="square" rtlCol="0">
            <a:spAutoFit/>
          </a:bodyPr>
          <a:lstStyle/>
          <a:p>
            <a:r>
              <a:rPr lang="en-US" dirty="0"/>
              <a:t>User Details in MongoDB</a:t>
            </a:r>
            <a:endParaRPr lang="en-SG" dirty="0"/>
          </a:p>
        </p:txBody>
      </p:sp>
      <p:sp>
        <p:nvSpPr>
          <p:cNvPr id="12" name="TextBox 11">
            <a:extLst>
              <a:ext uri="{FF2B5EF4-FFF2-40B4-BE49-F238E27FC236}">
                <a16:creationId xmlns:a16="http://schemas.microsoft.com/office/drawing/2014/main" id="{91672C6A-00B5-A920-BCDF-5828CB0A2064}"/>
              </a:ext>
            </a:extLst>
          </p:cNvPr>
          <p:cNvSpPr txBox="1"/>
          <p:nvPr/>
        </p:nvSpPr>
        <p:spPr>
          <a:xfrm>
            <a:off x="6321197" y="1435288"/>
            <a:ext cx="4051102" cy="369332"/>
          </a:xfrm>
          <a:prstGeom prst="rect">
            <a:avLst/>
          </a:prstGeom>
          <a:noFill/>
        </p:spPr>
        <p:txBody>
          <a:bodyPr wrap="square" rtlCol="0">
            <a:spAutoFit/>
          </a:bodyPr>
          <a:lstStyle/>
          <a:p>
            <a:r>
              <a:rPr lang="en-US" dirty="0"/>
              <a:t>Taxi and User Locations in the map</a:t>
            </a:r>
            <a:endParaRPr lang="en-SG"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API Gateway</a:t>
            </a:r>
          </a:p>
        </p:txBody>
      </p:sp>
      <p:pic>
        <p:nvPicPr>
          <p:cNvPr id="2" name="Picture 1">
            <a:extLst>
              <a:ext uri="{FF2B5EF4-FFF2-40B4-BE49-F238E27FC236}">
                <a16:creationId xmlns:a16="http://schemas.microsoft.com/office/drawing/2014/main" id="{1AD4EBDA-52FD-1D76-C717-886475B763A3}"/>
              </a:ext>
            </a:extLst>
          </p:cNvPr>
          <p:cNvPicPr>
            <a:picLocks noChangeAspect="1"/>
          </p:cNvPicPr>
          <p:nvPr/>
        </p:nvPicPr>
        <p:blipFill>
          <a:blip r:embed="rId2"/>
          <a:stretch>
            <a:fillRect/>
          </a:stretch>
        </p:blipFill>
        <p:spPr>
          <a:xfrm>
            <a:off x="152400" y="1996677"/>
            <a:ext cx="5943600" cy="2807335"/>
          </a:xfrm>
          <a:prstGeom prst="rect">
            <a:avLst/>
          </a:prstGeom>
          <a:ln>
            <a:solidFill>
              <a:schemeClr val="tx1"/>
            </a:solidFill>
          </a:ln>
        </p:spPr>
      </p:pic>
      <p:pic>
        <p:nvPicPr>
          <p:cNvPr id="4" name="Picture 3">
            <a:extLst>
              <a:ext uri="{FF2B5EF4-FFF2-40B4-BE49-F238E27FC236}">
                <a16:creationId xmlns:a16="http://schemas.microsoft.com/office/drawing/2014/main" id="{8D0F7EE1-DBD6-2983-C106-8917DD851065}"/>
              </a:ext>
            </a:extLst>
          </p:cNvPr>
          <p:cNvPicPr>
            <a:picLocks noChangeAspect="1"/>
          </p:cNvPicPr>
          <p:nvPr/>
        </p:nvPicPr>
        <p:blipFill>
          <a:blip r:embed="rId3"/>
          <a:stretch>
            <a:fillRect/>
          </a:stretch>
        </p:blipFill>
        <p:spPr>
          <a:xfrm>
            <a:off x="6412519" y="1740091"/>
            <a:ext cx="6064310" cy="3377817"/>
          </a:xfrm>
          <a:prstGeom prst="rect">
            <a:avLst/>
          </a:prstGeom>
          <a:ln>
            <a:solidFill>
              <a:schemeClr val="tx1"/>
            </a:solidFill>
          </a:ln>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B3E-04E5-FB9C-5590-09948C7C5BB1}"/>
              </a:ext>
            </a:extLst>
          </p:cNvPr>
          <p:cNvSpPr>
            <a:spLocks noGrp="1"/>
          </p:cNvSpPr>
          <p:nvPr>
            <p:ph type="title"/>
          </p:nvPr>
        </p:nvSpPr>
        <p:spPr/>
        <p:txBody>
          <a:bodyPr/>
          <a:lstStyle/>
          <a:p>
            <a:r>
              <a:rPr lang="en-US" dirty="0"/>
              <a:t>User Registration</a:t>
            </a:r>
            <a:endParaRPr lang="en-SG" dirty="0"/>
          </a:p>
        </p:txBody>
      </p:sp>
      <p:sp>
        <p:nvSpPr>
          <p:cNvPr id="4" name="TextBox 3">
            <a:extLst>
              <a:ext uri="{FF2B5EF4-FFF2-40B4-BE49-F238E27FC236}">
                <a16:creationId xmlns:a16="http://schemas.microsoft.com/office/drawing/2014/main" id="{5E893C8C-49F5-8D86-B084-DB09A56AF784}"/>
              </a:ext>
            </a:extLst>
          </p:cNvPr>
          <p:cNvSpPr txBox="1"/>
          <p:nvPr/>
        </p:nvSpPr>
        <p:spPr>
          <a:xfrm>
            <a:off x="641444" y="1282887"/>
            <a:ext cx="44225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Registration Request</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E95BA0-BA17-EEA1-2C20-72C12CFE258F}"/>
              </a:ext>
            </a:extLst>
          </p:cNvPr>
          <p:cNvPicPr>
            <a:picLocks noChangeAspect="1"/>
          </p:cNvPicPr>
          <p:nvPr/>
        </p:nvPicPr>
        <p:blipFill>
          <a:blip r:embed="rId2"/>
          <a:stretch>
            <a:fillRect/>
          </a:stretch>
        </p:blipFill>
        <p:spPr>
          <a:xfrm>
            <a:off x="521207" y="1652219"/>
            <a:ext cx="4405635" cy="2832597"/>
          </a:xfrm>
          <a:prstGeom prst="rect">
            <a:avLst/>
          </a:prstGeom>
          <a:ln>
            <a:solidFill>
              <a:schemeClr val="tx1"/>
            </a:solidFill>
          </a:ln>
        </p:spPr>
      </p:pic>
      <p:sp>
        <p:nvSpPr>
          <p:cNvPr id="6" name="TextBox 5">
            <a:extLst>
              <a:ext uri="{FF2B5EF4-FFF2-40B4-BE49-F238E27FC236}">
                <a16:creationId xmlns:a16="http://schemas.microsoft.com/office/drawing/2014/main" id="{2B000970-21E0-7FAF-386E-F84C933170A0}"/>
              </a:ext>
            </a:extLst>
          </p:cNvPr>
          <p:cNvSpPr txBox="1"/>
          <p:nvPr/>
        </p:nvSpPr>
        <p:spPr>
          <a:xfrm>
            <a:off x="6962647" y="1271511"/>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Validation</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6EA9B1-30AB-51B6-07B7-9A084BDF7D15}"/>
              </a:ext>
            </a:extLst>
          </p:cNvPr>
          <p:cNvPicPr>
            <a:picLocks noChangeAspect="1"/>
          </p:cNvPicPr>
          <p:nvPr/>
        </p:nvPicPr>
        <p:blipFill>
          <a:blip r:embed="rId3"/>
          <a:stretch>
            <a:fillRect/>
          </a:stretch>
        </p:blipFill>
        <p:spPr>
          <a:xfrm>
            <a:off x="6075529" y="1652219"/>
            <a:ext cx="4422537" cy="2832597"/>
          </a:xfrm>
          <a:prstGeom prst="rect">
            <a:avLst/>
          </a:prstGeom>
          <a:ln>
            <a:solidFill>
              <a:schemeClr val="tx1"/>
            </a:solidFill>
          </a:ln>
        </p:spPr>
      </p:pic>
      <p:sp>
        <p:nvSpPr>
          <p:cNvPr id="8" name="TextBox 7">
            <a:extLst>
              <a:ext uri="{FF2B5EF4-FFF2-40B4-BE49-F238E27FC236}">
                <a16:creationId xmlns:a16="http://schemas.microsoft.com/office/drawing/2014/main" id="{B6C8987B-F9B6-EDBB-1B5D-012D6ED28F4B}"/>
              </a:ext>
            </a:extLst>
          </p:cNvPr>
          <p:cNvSpPr txBox="1"/>
          <p:nvPr/>
        </p:nvSpPr>
        <p:spPr>
          <a:xfrm>
            <a:off x="3878253" y="4514286"/>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AE3E63D-5D4E-D499-C127-97AAB4D3D488}"/>
              </a:ext>
            </a:extLst>
          </p:cNvPr>
          <p:cNvPicPr>
            <a:picLocks noChangeAspect="1"/>
          </p:cNvPicPr>
          <p:nvPr/>
        </p:nvPicPr>
        <p:blipFill>
          <a:blip r:embed="rId4"/>
          <a:stretch>
            <a:fillRect/>
          </a:stretch>
        </p:blipFill>
        <p:spPr>
          <a:xfrm>
            <a:off x="2402667" y="4928430"/>
            <a:ext cx="5322627" cy="1978156"/>
          </a:xfrm>
          <a:prstGeom prst="rect">
            <a:avLst/>
          </a:prstGeom>
          <a:ln>
            <a:solidFill>
              <a:schemeClr val="tx1"/>
            </a:solidFill>
          </a:ln>
        </p:spPr>
      </p:pic>
    </p:spTree>
    <p:extLst>
      <p:ext uri="{BB962C8B-B14F-4D97-AF65-F5344CB8AC3E}">
        <p14:creationId xmlns:p14="http://schemas.microsoft.com/office/powerpoint/2010/main" val="17711086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{E7B468B6-A4BE-4734-BAA3-101CFF21D540}tf10001108_win32</Template>
  <TotalTime>649</TotalTime>
  <Words>730</Words>
  <Application>Microsoft Office PowerPoint</Application>
  <PresentationFormat>Widescreen</PresentationFormat>
  <Paragraphs>54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Segoe UI</vt:lpstr>
      <vt:lpstr>Segoe UI Light</vt:lpstr>
      <vt:lpstr>WelcomeDoc</vt:lpstr>
      <vt:lpstr>Capstone Project - Location based Taxi Aggregator and Selector</vt:lpstr>
      <vt:lpstr>Introduction</vt:lpstr>
      <vt:lpstr>Requirement and Solution description</vt:lpstr>
      <vt:lpstr>Component Design</vt:lpstr>
      <vt:lpstr>Action Flow Diagram</vt:lpstr>
      <vt:lpstr>Simulated Bulk Taxi and User Registration</vt:lpstr>
      <vt:lpstr>User Details, Taxi and User Location map</vt:lpstr>
      <vt:lpstr>API Gateway</vt:lpstr>
      <vt:lpstr>User Registration</vt:lpstr>
      <vt:lpstr>Taxi Registration</vt:lpstr>
      <vt:lpstr>Taxi Booking</vt:lpstr>
      <vt:lpstr>Taxi Details Table and Trip Details Table Updates</vt:lpstr>
      <vt:lpstr>Trip Start By Driver</vt:lpstr>
      <vt:lpstr>TripStatus Update in TripDetails Collection</vt:lpstr>
      <vt:lpstr>Trip End by Driver</vt:lpstr>
      <vt:lpstr>Trip Status and Duration Update in TripDtails collection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Location based Taxi Aggregator and Selector</dc:title>
  <dc:creator>Binay Ranjan Sahoo</dc:creator>
  <cp:keywords/>
  <cp:lastModifiedBy>Binay Ranjan Sahoo</cp:lastModifiedBy>
  <cp:revision>13</cp:revision>
  <dcterms:created xsi:type="dcterms:W3CDTF">2022-11-18T21:37:30Z</dcterms:created>
  <dcterms:modified xsi:type="dcterms:W3CDTF">2022-11-20T15:14:54Z</dcterms:modified>
  <cp:version/>
</cp:coreProperties>
</file>