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LAO GRUESO" userId="001c07dd-8108-4f69-bf01-6ddbb2872b90" providerId="ADAL" clId="{99F8989F-90C7-47B3-A5C5-EA6091FCF281}"/>
    <pc:docChg chg="undo custSel addSld delSld modSld sldOrd">
      <pc:chgData name="OSCAR LAO GRUESO" userId="001c07dd-8108-4f69-bf01-6ddbb2872b90" providerId="ADAL" clId="{99F8989F-90C7-47B3-A5C5-EA6091FCF281}" dt="2025-06-25T15:29:23.412" v="1765"/>
      <pc:docMkLst>
        <pc:docMk/>
      </pc:docMkLst>
      <pc:sldChg chg="modSp add">
        <pc:chgData name="OSCAR LAO GRUESO" userId="001c07dd-8108-4f69-bf01-6ddbb2872b90" providerId="ADAL" clId="{99F8989F-90C7-47B3-A5C5-EA6091FCF281}" dt="2025-06-25T12:49:07.793" v="63" actId="20577"/>
        <pc:sldMkLst>
          <pc:docMk/>
          <pc:sldMk cId="2914581993" sldId="256"/>
        </pc:sldMkLst>
        <pc:spChg chg="mod">
          <ac:chgData name="OSCAR LAO GRUESO" userId="001c07dd-8108-4f69-bf01-6ddbb2872b90" providerId="ADAL" clId="{99F8989F-90C7-47B3-A5C5-EA6091FCF281}" dt="2025-06-25T12:48:59.864" v="53" actId="20577"/>
          <ac:spMkLst>
            <pc:docMk/>
            <pc:sldMk cId="2914581993" sldId="256"/>
            <ac:spMk id="2" creationId="{17B00C4B-CA4C-4BD2-9F00-7DBC534137E8}"/>
          </ac:spMkLst>
        </pc:spChg>
        <pc:spChg chg="mod">
          <ac:chgData name="OSCAR LAO GRUESO" userId="001c07dd-8108-4f69-bf01-6ddbb2872b90" providerId="ADAL" clId="{99F8989F-90C7-47B3-A5C5-EA6091FCF281}" dt="2025-06-25T12:49:07.793" v="63" actId="20577"/>
          <ac:spMkLst>
            <pc:docMk/>
            <pc:sldMk cId="2914581993" sldId="256"/>
            <ac:spMk id="3" creationId="{678A617D-3B7B-4BBD-83C6-0607DA7143C9}"/>
          </ac:spMkLst>
        </pc:spChg>
      </pc:sldChg>
      <pc:sldChg chg="addSp delSp modSp add">
        <pc:chgData name="OSCAR LAO GRUESO" userId="001c07dd-8108-4f69-bf01-6ddbb2872b90" providerId="ADAL" clId="{99F8989F-90C7-47B3-A5C5-EA6091FCF281}" dt="2025-06-25T12:54:04.332" v="210" actId="1076"/>
        <pc:sldMkLst>
          <pc:docMk/>
          <pc:sldMk cId="1316026140" sldId="257"/>
        </pc:sldMkLst>
        <pc:spChg chg="mod">
          <ac:chgData name="OSCAR LAO GRUESO" userId="001c07dd-8108-4f69-bf01-6ddbb2872b90" providerId="ADAL" clId="{99F8989F-90C7-47B3-A5C5-EA6091FCF281}" dt="2025-06-25T12:51:04.421" v="143" actId="20577"/>
          <ac:spMkLst>
            <pc:docMk/>
            <pc:sldMk cId="1316026140" sldId="257"/>
            <ac:spMk id="2" creationId="{ADF0E49A-8F79-4828-9987-34BE519FB2FA}"/>
          </ac:spMkLst>
        </pc:spChg>
        <pc:spChg chg="del mod">
          <ac:chgData name="OSCAR LAO GRUESO" userId="001c07dd-8108-4f69-bf01-6ddbb2872b90" providerId="ADAL" clId="{99F8989F-90C7-47B3-A5C5-EA6091FCF281}" dt="2025-06-25T12:51:16.069" v="150" actId="478"/>
          <ac:spMkLst>
            <pc:docMk/>
            <pc:sldMk cId="1316026140" sldId="257"/>
            <ac:spMk id="3" creationId="{C5CB27E3-DC4B-4AC5-A830-6D3BC12BB9A1}"/>
          </ac:spMkLst>
        </pc:spChg>
        <pc:spChg chg="add del mod">
          <ac:chgData name="OSCAR LAO GRUESO" userId="001c07dd-8108-4f69-bf01-6ddbb2872b90" providerId="ADAL" clId="{99F8989F-90C7-47B3-A5C5-EA6091FCF281}" dt="2025-06-25T12:51:17.008" v="151" actId="478"/>
          <ac:spMkLst>
            <pc:docMk/>
            <pc:sldMk cId="1316026140" sldId="257"/>
            <ac:spMk id="5" creationId="{AA4CB101-E052-47EE-A181-4F0F8A1A43C2}"/>
          </ac:spMkLst>
        </pc:spChg>
        <pc:spChg chg="add mod">
          <ac:chgData name="OSCAR LAO GRUESO" userId="001c07dd-8108-4f69-bf01-6ddbb2872b90" providerId="ADAL" clId="{99F8989F-90C7-47B3-A5C5-EA6091FCF281}" dt="2025-06-25T12:54:04.332" v="210" actId="1076"/>
          <ac:spMkLst>
            <pc:docMk/>
            <pc:sldMk cId="1316026140" sldId="257"/>
            <ac:spMk id="6" creationId="{AC93C275-0F7F-41FF-AA66-889F2AD78FCE}"/>
          </ac:spMkLst>
        </pc:spChg>
      </pc:sldChg>
      <pc:sldChg chg="modSp add">
        <pc:chgData name="OSCAR LAO GRUESO" userId="001c07dd-8108-4f69-bf01-6ddbb2872b90" providerId="ADAL" clId="{99F8989F-90C7-47B3-A5C5-EA6091FCF281}" dt="2025-06-25T12:55:40.167" v="421" actId="6549"/>
        <pc:sldMkLst>
          <pc:docMk/>
          <pc:sldMk cId="3219671847" sldId="258"/>
        </pc:sldMkLst>
        <pc:spChg chg="mod">
          <ac:chgData name="OSCAR LAO GRUESO" userId="001c07dd-8108-4f69-bf01-6ddbb2872b90" providerId="ADAL" clId="{99F8989F-90C7-47B3-A5C5-EA6091FCF281}" dt="2025-06-25T12:55:40.167" v="421" actId="6549"/>
          <ac:spMkLst>
            <pc:docMk/>
            <pc:sldMk cId="3219671847" sldId="258"/>
            <ac:spMk id="6" creationId="{AC93C275-0F7F-41FF-AA66-889F2AD78FCE}"/>
          </ac:spMkLst>
        </pc:spChg>
      </pc:sldChg>
      <pc:sldChg chg="addSp delSp modSp add">
        <pc:chgData name="OSCAR LAO GRUESO" userId="001c07dd-8108-4f69-bf01-6ddbb2872b90" providerId="ADAL" clId="{99F8989F-90C7-47B3-A5C5-EA6091FCF281}" dt="2025-06-25T12:57:18.606" v="439"/>
        <pc:sldMkLst>
          <pc:docMk/>
          <pc:sldMk cId="454990145" sldId="259"/>
        </pc:sldMkLst>
        <pc:spChg chg="mod">
          <ac:chgData name="OSCAR LAO GRUESO" userId="001c07dd-8108-4f69-bf01-6ddbb2872b90" providerId="ADAL" clId="{99F8989F-90C7-47B3-A5C5-EA6091FCF281}" dt="2025-06-25T12:57:18.606" v="439"/>
          <ac:spMkLst>
            <pc:docMk/>
            <pc:sldMk cId="454990145" sldId="259"/>
            <ac:spMk id="2" creationId="{E58AEB82-8D39-4168-8E70-77F4E72EE37C}"/>
          </ac:spMkLst>
        </pc:spChg>
        <pc:spChg chg="del">
          <ac:chgData name="OSCAR LAO GRUESO" userId="001c07dd-8108-4f69-bf01-6ddbb2872b90" providerId="ADAL" clId="{99F8989F-90C7-47B3-A5C5-EA6091FCF281}" dt="2025-06-25T12:56:21.749" v="423" actId="478"/>
          <ac:spMkLst>
            <pc:docMk/>
            <pc:sldMk cId="454990145" sldId="259"/>
            <ac:spMk id="3" creationId="{C53386A2-D106-4223-BCBD-C83160837619}"/>
          </ac:spMkLst>
        </pc:spChg>
        <pc:spChg chg="add mod">
          <ac:chgData name="OSCAR LAO GRUESO" userId="001c07dd-8108-4f69-bf01-6ddbb2872b90" providerId="ADAL" clId="{99F8989F-90C7-47B3-A5C5-EA6091FCF281}" dt="2025-06-25T12:57:09.840" v="438" actId="114"/>
          <ac:spMkLst>
            <pc:docMk/>
            <pc:sldMk cId="454990145" sldId="259"/>
            <ac:spMk id="4" creationId="{F57C5423-0B49-43DE-AE5C-3F8B2643EF5B}"/>
          </ac:spMkLst>
        </pc:spChg>
      </pc:sldChg>
      <pc:sldChg chg="addSp delSp modSp add">
        <pc:chgData name="OSCAR LAO GRUESO" userId="001c07dd-8108-4f69-bf01-6ddbb2872b90" providerId="ADAL" clId="{99F8989F-90C7-47B3-A5C5-EA6091FCF281}" dt="2025-06-25T13:04:09.579" v="875" actId="20577"/>
        <pc:sldMkLst>
          <pc:docMk/>
          <pc:sldMk cId="2616954412" sldId="260"/>
        </pc:sldMkLst>
        <pc:spChg chg="mod">
          <ac:chgData name="OSCAR LAO GRUESO" userId="001c07dd-8108-4f69-bf01-6ddbb2872b90" providerId="ADAL" clId="{99F8989F-90C7-47B3-A5C5-EA6091FCF281}" dt="2025-06-25T12:57:27.268" v="441"/>
          <ac:spMkLst>
            <pc:docMk/>
            <pc:sldMk cId="2616954412" sldId="260"/>
            <ac:spMk id="2" creationId="{544750F6-2DF3-4BF5-8495-66667646019B}"/>
          </ac:spMkLst>
        </pc:spChg>
        <pc:spChg chg="del">
          <ac:chgData name="OSCAR LAO GRUESO" userId="001c07dd-8108-4f69-bf01-6ddbb2872b90" providerId="ADAL" clId="{99F8989F-90C7-47B3-A5C5-EA6091FCF281}" dt="2025-06-25T12:58:08.225" v="442" actId="478"/>
          <ac:spMkLst>
            <pc:docMk/>
            <pc:sldMk cId="2616954412" sldId="260"/>
            <ac:spMk id="3" creationId="{3229A145-44BC-4147-B0E5-1B4AB86D495D}"/>
          </ac:spMkLst>
        </pc:spChg>
        <pc:spChg chg="add mod">
          <ac:chgData name="OSCAR LAO GRUESO" userId="001c07dd-8108-4f69-bf01-6ddbb2872b90" providerId="ADAL" clId="{99F8989F-90C7-47B3-A5C5-EA6091FCF281}" dt="2025-06-25T13:04:09.579" v="875" actId="20577"/>
          <ac:spMkLst>
            <pc:docMk/>
            <pc:sldMk cId="2616954412" sldId="260"/>
            <ac:spMk id="4" creationId="{9869DB2F-A75A-45B7-9814-1EB64EE9D7A0}"/>
          </ac:spMkLst>
        </pc:spChg>
      </pc:sldChg>
      <pc:sldChg chg="add del">
        <pc:chgData name="OSCAR LAO GRUESO" userId="001c07dd-8108-4f69-bf01-6ddbb2872b90" providerId="ADAL" clId="{99F8989F-90C7-47B3-A5C5-EA6091FCF281}" dt="2025-06-25T14:30:23.715" v="1198" actId="2696"/>
        <pc:sldMkLst>
          <pc:docMk/>
          <pc:sldMk cId="3211272718" sldId="261"/>
        </pc:sldMkLst>
      </pc:sldChg>
      <pc:sldChg chg="modSp add ord">
        <pc:chgData name="OSCAR LAO GRUESO" userId="001c07dd-8108-4f69-bf01-6ddbb2872b90" providerId="ADAL" clId="{99F8989F-90C7-47B3-A5C5-EA6091FCF281}" dt="2025-06-25T13:02:44.671" v="815"/>
        <pc:sldMkLst>
          <pc:docMk/>
          <pc:sldMk cId="2230596625" sldId="262"/>
        </pc:sldMkLst>
        <pc:spChg chg="mod">
          <ac:chgData name="OSCAR LAO GRUESO" userId="001c07dd-8108-4f69-bf01-6ddbb2872b90" providerId="ADAL" clId="{99F8989F-90C7-47B3-A5C5-EA6091FCF281}" dt="2025-06-25T13:02:33.746" v="814" actId="20577"/>
          <ac:spMkLst>
            <pc:docMk/>
            <pc:sldMk cId="2230596625" sldId="262"/>
            <ac:spMk id="4" creationId="{9869DB2F-A75A-45B7-9814-1EB64EE9D7A0}"/>
          </ac:spMkLst>
        </pc:spChg>
      </pc:sldChg>
      <pc:sldChg chg="modSp add">
        <pc:chgData name="OSCAR LAO GRUESO" userId="001c07dd-8108-4f69-bf01-6ddbb2872b90" providerId="ADAL" clId="{99F8989F-90C7-47B3-A5C5-EA6091FCF281}" dt="2025-06-25T13:06:46.435" v="923" actId="6549"/>
        <pc:sldMkLst>
          <pc:docMk/>
          <pc:sldMk cId="301086576" sldId="263"/>
        </pc:sldMkLst>
        <pc:spChg chg="mod">
          <ac:chgData name="OSCAR LAO GRUESO" userId="001c07dd-8108-4f69-bf01-6ddbb2872b90" providerId="ADAL" clId="{99F8989F-90C7-47B3-A5C5-EA6091FCF281}" dt="2025-06-25T13:06:46.435" v="923" actId="6549"/>
          <ac:spMkLst>
            <pc:docMk/>
            <pc:sldMk cId="301086576" sldId="263"/>
            <ac:spMk id="4" creationId="{9869DB2F-A75A-45B7-9814-1EB64EE9D7A0}"/>
          </ac:spMkLst>
        </pc:spChg>
      </pc:sldChg>
      <pc:sldChg chg="modSp add">
        <pc:chgData name="OSCAR LAO GRUESO" userId="001c07dd-8108-4f69-bf01-6ddbb2872b90" providerId="ADAL" clId="{99F8989F-90C7-47B3-A5C5-EA6091FCF281}" dt="2025-06-25T13:07:50.880" v="1014" actId="114"/>
        <pc:sldMkLst>
          <pc:docMk/>
          <pc:sldMk cId="1107496044" sldId="264"/>
        </pc:sldMkLst>
        <pc:spChg chg="mod">
          <ac:chgData name="OSCAR LAO GRUESO" userId="001c07dd-8108-4f69-bf01-6ddbb2872b90" providerId="ADAL" clId="{99F8989F-90C7-47B3-A5C5-EA6091FCF281}" dt="2025-06-25T13:07:50.880" v="1014" actId="114"/>
          <ac:spMkLst>
            <pc:docMk/>
            <pc:sldMk cId="1107496044" sldId="264"/>
            <ac:spMk id="4" creationId="{9869DB2F-A75A-45B7-9814-1EB64EE9D7A0}"/>
          </ac:spMkLst>
        </pc:spChg>
      </pc:sldChg>
      <pc:sldChg chg="modSp add">
        <pc:chgData name="OSCAR LAO GRUESO" userId="001c07dd-8108-4f69-bf01-6ddbb2872b90" providerId="ADAL" clId="{99F8989F-90C7-47B3-A5C5-EA6091FCF281}" dt="2025-06-25T14:30:40.287" v="1202" actId="20577"/>
        <pc:sldMkLst>
          <pc:docMk/>
          <pc:sldMk cId="3606606227" sldId="265"/>
        </pc:sldMkLst>
        <pc:spChg chg="mod">
          <ac:chgData name="OSCAR LAO GRUESO" userId="001c07dd-8108-4f69-bf01-6ddbb2872b90" providerId="ADAL" clId="{99F8989F-90C7-47B3-A5C5-EA6091FCF281}" dt="2025-06-25T14:30:40.287" v="1202" actId="20577"/>
          <ac:spMkLst>
            <pc:docMk/>
            <pc:sldMk cId="3606606227" sldId="265"/>
            <ac:spMk id="2" creationId="{544750F6-2DF3-4BF5-8495-66667646019B}"/>
          </ac:spMkLst>
        </pc:spChg>
        <pc:spChg chg="mod">
          <ac:chgData name="OSCAR LAO GRUESO" userId="001c07dd-8108-4f69-bf01-6ddbb2872b90" providerId="ADAL" clId="{99F8989F-90C7-47B3-A5C5-EA6091FCF281}" dt="2025-06-25T13:24:18.813" v="1053" actId="6549"/>
          <ac:spMkLst>
            <pc:docMk/>
            <pc:sldMk cId="3606606227" sldId="265"/>
            <ac:spMk id="4" creationId="{9869DB2F-A75A-45B7-9814-1EB64EE9D7A0}"/>
          </ac:spMkLst>
        </pc:spChg>
      </pc:sldChg>
      <pc:sldChg chg="addSp delSp modSp add">
        <pc:chgData name="OSCAR LAO GRUESO" userId="001c07dd-8108-4f69-bf01-6ddbb2872b90" providerId="ADAL" clId="{99F8989F-90C7-47B3-A5C5-EA6091FCF281}" dt="2025-06-25T14:30:51.632" v="1207" actId="20577"/>
        <pc:sldMkLst>
          <pc:docMk/>
          <pc:sldMk cId="2038570366" sldId="266"/>
        </pc:sldMkLst>
        <pc:spChg chg="mod">
          <ac:chgData name="OSCAR LAO GRUESO" userId="001c07dd-8108-4f69-bf01-6ddbb2872b90" providerId="ADAL" clId="{99F8989F-90C7-47B3-A5C5-EA6091FCF281}" dt="2025-06-25T14:30:51.632" v="1207" actId="20577"/>
          <ac:spMkLst>
            <pc:docMk/>
            <pc:sldMk cId="2038570366" sldId="266"/>
            <ac:spMk id="2" creationId="{544750F6-2DF3-4BF5-8495-66667646019B}"/>
          </ac:spMkLst>
        </pc:spChg>
        <pc:spChg chg="add mod">
          <ac:chgData name="OSCAR LAO GRUESO" userId="001c07dd-8108-4f69-bf01-6ddbb2872b90" providerId="ADAL" clId="{99F8989F-90C7-47B3-A5C5-EA6091FCF281}" dt="2025-06-25T13:32:27.126" v="1196" actId="20577"/>
          <ac:spMkLst>
            <pc:docMk/>
            <pc:sldMk cId="2038570366" sldId="266"/>
            <ac:spMk id="3" creationId="{5D64DA3A-425C-4217-9E89-F5A86D6BE7BA}"/>
          </ac:spMkLst>
        </pc:spChg>
        <pc:spChg chg="del">
          <ac:chgData name="OSCAR LAO GRUESO" userId="001c07dd-8108-4f69-bf01-6ddbb2872b90" providerId="ADAL" clId="{99F8989F-90C7-47B3-A5C5-EA6091FCF281}" dt="2025-06-25T13:26:42.659" v="1055" actId="478"/>
          <ac:spMkLst>
            <pc:docMk/>
            <pc:sldMk cId="2038570366" sldId="266"/>
            <ac:spMk id="4" creationId="{9869DB2F-A75A-45B7-9814-1EB64EE9D7A0}"/>
          </ac:spMkLst>
        </pc:spChg>
      </pc:sldChg>
      <pc:sldChg chg="addSp delSp modSp add">
        <pc:chgData name="OSCAR LAO GRUESO" userId="001c07dd-8108-4f69-bf01-6ddbb2872b90" providerId="ADAL" clId="{99F8989F-90C7-47B3-A5C5-EA6091FCF281}" dt="2025-06-25T15:11:04.368" v="1519" actId="20577"/>
        <pc:sldMkLst>
          <pc:docMk/>
          <pc:sldMk cId="777536774" sldId="267"/>
        </pc:sldMkLst>
        <pc:spChg chg="mod">
          <ac:chgData name="OSCAR LAO GRUESO" userId="001c07dd-8108-4f69-bf01-6ddbb2872b90" providerId="ADAL" clId="{99F8989F-90C7-47B3-A5C5-EA6091FCF281}" dt="2025-06-25T14:31:20.645" v="1287" actId="20577"/>
          <ac:spMkLst>
            <pc:docMk/>
            <pc:sldMk cId="777536774" sldId="267"/>
            <ac:spMk id="2" creationId="{544750F6-2DF3-4BF5-8495-66667646019B}"/>
          </ac:spMkLst>
        </pc:spChg>
        <pc:spChg chg="add del mod">
          <ac:chgData name="OSCAR LAO GRUESO" userId="001c07dd-8108-4f69-bf01-6ddbb2872b90" providerId="ADAL" clId="{99F8989F-90C7-47B3-A5C5-EA6091FCF281}" dt="2025-06-25T15:11:04.368" v="1519" actId="20577"/>
          <ac:spMkLst>
            <pc:docMk/>
            <pc:sldMk cId="777536774" sldId="267"/>
            <ac:spMk id="3" creationId="{5D64DA3A-425C-4217-9E89-F5A86D6BE7BA}"/>
          </ac:spMkLst>
        </pc:spChg>
        <pc:spChg chg="add del">
          <ac:chgData name="OSCAR LAO GRUESO" userId="001c07dd-8108-4f69-bf01-6ddbb2872b90" providerId="ADAL" clId="{99F8989F-90C7-47B3-A5C5-EA6091FCF281}" dt="2025-06-25T14:45:41.570" v="1447"/>
          <ac:spMkLst>
            <pc:docMk/>
            <pc:sldMk cId="777536774" sldId="267"/>
            <ac:spMk id="4" creationId="{04E387DE-C951-4ADA-AE86-A0BAA8B9E812}"/>
          </ac:spMkLst>
        </pc:spChg>
      </pc:sldChg>
      <pc:sldChg chg="addSp delSp modSp add">
        <pc:chgData name="OSCAR LAO GRUESO" userId="001c07dd-8108-4f69-bf01-6ddbb2872b90" providerId="ADAL" clId="{99F8989F-90C7-47B3-A5C5-EA6091FCF281}" dt="2025-06-25T15:18:12.145" v="1635" actId="20577"/>
        <pc:sldMkLst>
          <pc:docMk/>
          <pc:sldMk cId="3462731600" sldId="268"/>
        </pc:sldMkLst>
        <pc:spChg chg="add del mod">
          <ac:chgData name="OSCAR LAO GRUESO" userId="001c07dd-8108-4f69-bf01-6ddbb2872b90" providerId="ADAL" clId="{99F8989F-90C7-47B3-A5C5-EA6091FCF281}" dt="2025-06-25T15:18:12.145" v="1635" actId="20577"/>
          <ac:spMkLst>
            <pc:docMk/>
            <pc:sldMk cId="3462731600" sldId="268"/>
            <ac:spMk id="3" creationId="{5D64DA3A-425C-4217-9E89-F5A86D6BE7BA}"/>
          </ac:spMkLst>
        </pc:spChg>
        <pc:spChg chg="add del">
          <ac:chgData name="OSCAR LAO GRUESO" userId="001c07dd-8108-4f69-bf01-6ddbb2872b90" providerId="ADAL" clId="{99F8989F-90C7-47B3-A5C5-EA6091FCF281}" dt="2025-06-25T15:14:07.181" v="1620"/>
          <ac:spMkLst>
            <pc:docMk/>
            <pc:sldMk cId="3462731600" sldId="268"/>
            <ac:spMk id="4" creationId="{CA065D50-A364-4ABC-BE11-8240A0360E8E}"/>
          </ac:spMkLst>
        </pc:spChg>
      </pc:sldChg>
      <pc:sldChg chg="modSp add">
        <pc:chgData name="OSCAR LAO GRUESO" userId="001c07dd-8108-4f69-bf01-6ddbb2872b90" providerId="ADAL" clId="{99F8989F-90C7-47B3-A5C5-EA6091FCF281}" dt="2025-06-25T15:29:23.412" v="1765"/>
        <pc:sldMkLst>
          <pc:docMk/>
          <pc:sldMk cId="3312421247" sldId="269"/>
        </pc:sldMkLst>
        <pc:spChg chg="mod">
          <ac:chgData name="OSCAR LAO GRUESO" userId="001c07dd-8108-4f69-bf01-6ddbb2872b90" providerId="ADAL" clId="{99F8989F-90C7-47B3-A5C5-EA6091FCF281}" dt="2025-06-25T15:29:23.412" v="1765"/>
          <ac:spMkLst>
            <pc:docMk/>
            <pc:sldMk cId="3312421247" sldId="269"/>
            <ac:spMk id="3" creationId="{5D64DA3A-425C-4217-9E89-F5A86D6BE7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F8F3E-DEDB-42A6-B034-AD24FFAFF7F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8670EC93-8AE4-49FC-AC86-28F4EDDB3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2E74B116-3FD0-436A-8E77-20E70D32615D}"/>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55FC22E0-B908-4CE7-BD66-2247698C56A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613B3D9-8AE0-4D11-BDE1-2C8593FB56DA}"/>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46902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794137-8D14-45C4-A198-8A1E86F4E66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C6C1DFE8-C6E5-4BD5-87E6-07BC1F4E67DC}"/>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99F01E2-D2A5-4CC2-B4B5-8729472D0E4F}"/>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4B09F24E-FEF0-40E1-BDB9-2F787D68BC5C}"/>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D611A61-AE75-4FEA-AD08-CE962851B75F}"/>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188941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1A13C8-E5F6-4A15-A61D-31ACF44C95C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5C9DC909-F9D3-4D1D-B013-6916877A4B7C}"/>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C77674A-BE4B-4AEB-8888-65008022225B}"/>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D661D4B3-F7E7-4EE5-AC9D-B8CD1E46993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DDDD166-C672-48A3-A885-5EA2BB2E80E1}"/>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331016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B36AA-49CC-4942-A955-CFBF32688F7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8D5C2D40-BB37-471C-94A8-CEF2AEF7B00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D5BC058F-3B77-4421-8B9A-E90189629144}"/>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8FD99C3F-53FE-4AAB-9ED1-9F1ED0E8C40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9F7FF8E-5884-45C2-9516-A1959FB84091}"/>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96107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329356-12E1-4BAD-80D6-2B5DC1791B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610EE8B-023F-4633-97AA-0BB4A368D4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FF48ADB-79C0-4248-A4CB-277D357E1CC9}"/>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C9065AA2-6E8C-4FF4-B2B3-ABED4A85C45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3AECDC6-BC80-4507-973B-DD5EDE33949E}"/>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301527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1B01B-AAB3-4CB9-8F3A-5FDAB110764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B1554AB0-C9CB-497C-80D2-3DB72D23911F}"/>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A4FC3B72-BEAB-45E4-87DD-45027926A025}"/>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7415E985-47F8-45B8-AAD0-AFBB8CF35374}"/>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6" name="Marcador de pie de página 5">
            <a:extLst>
              <a:ext uri="{FF2B5EF4-FFF2-40B4-BE49-F238E27FC236}">
                <a16:creationId xmlns:a16="http://schemas.microsoft.com/office/drawing/2014/main" id="{AA26E5BB-4B9C-4D02-9CCA-536F4B58C14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1EF89FC-D416-4625-B2FF-290B897BCD3B}"/>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334384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23348-B7AE-4FCC-8CD7-1DAA077F1D8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E5F54E11-0C86-461C-A177-C9DD93783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9C0082E-5AFA-41D6-A6D3-599F007BD345}"/>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59E9E6DA-32B8-4194-966E-BD7734579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FC726441-276B-4446-94D3-1A35286677CE}"/>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A7AB86EC-F26A-45DD-A441-A92938A697F4}"/>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8" name="Marcador de pie de página 7">
            <a:extLst>
              <a:ext uri="{FF2B5EF4-FFF2-40B4-BE49-F238E27FC236}">
                <a16:creationId xmlns:a16="http://schemas.microsoft.com/office/drawing/2014/main" id="{6490F4A5-65D7-4FEB-9D77-92181CE41364}"/>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680E1E42-4EBA-40B1-A4E6-617418B0A93D}"/>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109308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19CFCD-81B7-4D55-BE2D-3CFF1D79D142}"/>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49C96170-EFA0-42C1-AA6B-518694296D5F}"/>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4" name="Marcador de pie de página 3">
            <a:extLst>
              <a:ext uri="{FF2B5EF4-FFF2-40B4-BE49-F238E27FC236}">
                <a16:creationId xmlns:a16="http://schemas.microsoft.com/office/drawing/2014/main" id="{CA1B9F4E-4E5B-43C0-864B-5868B2EA07C3}"/>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B2F00C83-6E7A-4F70-93F8-2F1E501C6046}"/>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143119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DB365C7-2D2B-45BC-A5D8-377F846BCAB9}"/>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3" name="Marcador de pie de página 2">
            <a:extLst>
              <a:ext uri="{FF2B5EF4-FFF2-40B4-BE49-F238E27FC236}">
                <a16:creationId xmlns:a16="http://schemas.microsoft.com/office/drawing/2014/main" id="{D9EF7FA2-6839-4D76-BC00-935AB23781A7}"/>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3CF1646-340B-4B7E-ACFB-FB9E59EF0DC8}"/>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294893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C360D-5CA0-47E9-A900-048588651A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4B7FDCE1-E48E-4810-B133-A2D831916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49C14FA-6248-476B-BA1A-53C735E5B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DF135D3-0219-4A87-BB44-7F74A47D080D}"/>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6" name="Marcador de pie de página 5">
            <a:extLst>
              <a:ext uri="{FF2B5EF4-FFF2-40B4-BE49-F238E27FC236}">
                <a16:creationId xmlns:a16="http://schemas.microsoft.com/office/drawing/2014/main" id="{B2CBF178-B7A3-495C-BFCC-3F6256A81BD0}"/>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E432922-704A-48E4-822E-65E985AB8200}"/>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1073605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5C6F48-413F-4282-B737-94401C77A28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F8A72F7-43C6-4C88-8010-A2BBB824F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9F999094-835B-40E7-96E2-C235C3B0D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A3F0044C-3402-4CC6-A499-65158A790E56}"/>
              </a:ext>
            </a:extLst>
          </p:cNvPr>
          <p:cNvSpPr>
            <a:spLocks noGrp="1"/>
          </p:cNvSpPr>
          <p:nvPr>
            <p:ph type="dt" sz="half" idx="10"/>
          </p:nvPr>
        </p:nvSpPr>
        <p:spPr/>
        <p:txBody>
          <a:bodyPr/>
          <a:lstStyle/>
          <a:p>
            <a:fld id="{3272827E-22A1-4727-AEFE-9CC838928345}" type="datetimeFigureOut">
              <a:rPr lang="en-US" smtClean="0"/>
              <a:t>6/25/2025</a:t>
            </a:fld>
            <a:endParaRPr lang="en-US"/>
          </a:p>
        </p:txBody>
      </p:sp>
      <p:sp>
        <p:nvSpPr>
          <p:cNvPr id="6" name="Marcador de pie de página 5">
            <a:extLst>
              <a:ext uri="{FF2B5EF4-FFF2-40B4-BE49-F238E27FC236}">
                <a16:creationId xmlns:a16="http://schemas.microsoft.com/office/drawing/2014/main" id="{8859A6EB-8CA1-4021-9795-0E1E49F5751C}"/>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1392B57-611B-406D-93A0-08B569A651E8}"/>
              </a:ext>
            </a:extLst>
          </p:cNvPr>
          <p:cNvSpPr>
            <a:spLocks noGrp="1"/>
          </p:cNvSpPr>
          <p:nvPr>
            <p:ph type="sldNum" sz="quarter" idx="12"/>
          </p:nvPr>
        </p:nvSpPr>
        <p:spPr/>
        <p:txBody>
          <a:bodyPr/>
          <a:lstStyle/>
          <a:p>
            <a:fld id="{2F76DCF0-7185-4F28-B1F2-378BEF8FEC74}" type="slidenum">
              <a:rPr lang="en-US" smtClean="0"/>
              <a:t>‹Nº›</a:t>
            </a:fld>
            <a:endParaRPr lang="en-US"/>
          </a:p>
        </p:txBody>
      </p:sp>
    </p:spTree>
    <p:extLst>
      <p:ext uri="{BB962C8B-B14F-4D97-AF65-F5344CB8AC3E}">
        <p14:creationId xmlns:p14="http://schemas.microsoft.com/office/powerpoint/2010/main" val="169205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5DACCD9-4CAA-4FC5-91A2-045A7C158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9E75AB5-8CC0-488B-9510-5053DD82A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33978EA-7131-41E7-8182-8FBD578E65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2827E-22A1-4727-AEFE-9CC838928345}" type="datetimeFigureOut">
              <a:rPr lang="en-US" smtClean="0"/>
              <a:t>6/25/2025</a:t>
            </a:fld>
            <a:endParaRPr lang="en-US"/>
          </a:p>
        </p:txBody>
      </p:sp>
      <p:sp>
        <p:nvSpPr>
          <p:cNvPr id="5" name="Marcador de pie de página 4">
            <a:extLst>
              <a:ext uri="{FF2B5EF4-FFF2-40B4-BE49-F238E27FC236}">
                <a16:creationId xmlns:a16="http://schemas.microsoft.com/office/drawing/2014/main" id="{6380DB2F-6CCD-42D7-A338-A666B58EE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D8141FAE-A22F-47DC-A036-3306CD7D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6DCF0-7185-4F28-B1F2-378BEF8FEC74}" type="slidenum">
              <a:rPr lang="en-US" smtClean="0"/>
              <a:t>‹Nº›</a:t>
            </a:fld>
            <a:endParaRPr lang="en-US"/>
          </a:p>
        </p:txBody>
      </p:sp>
    </p:spTree>
    <p:extLst>
      <p:ext uri="{BB962C8B-B14F-4D97-AF65-F5344CB8AC3E}">
        <p14:creationId xmlns:p14="http://schemas.microsoft.com/office/powerpoint/2010/main" val="1166202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00C4B-CA4C-4BD2-9F00-7DBC534137E8}"/>
              </a:ext>
            </a:extLst>
          </p:cNvPr>
          <p:cNvSpPr>
            <a:spLocks noGrp="1"/>
          </p:cNvSpPr>
          <p:nvPr>
            <p:ph type="ctrTitle"/>
          </p:nvPr>
        </p:nvSpPr>
        <p:spPr/>
        <p:txBody>
          <a:bodyPr/>
          <a:lstStyle/>
          <a:p>
            <a:r>
              <a:rPr lang="ca-ES" dirty="0" err="1"/>
              <a:t>Practicals</a:t>
            </a:r>
            <a:r>
              <a:rPr lang="ca-ES" dirty="0"/>
              <a:t> </a:t>
            </a:r>
            <a:r>
              <a:rPr lang="ca-ES" dirty="0" err="1"/>
              <a:t>onRFMix</a:t>
            </a:r>
            <a:r>
              <a:rPr lang="ca-ES" dirty="0"/>
              <a:t> </a:t>
            </a:r>
            <a:r>
              <a:rPr lang="ca-ES" dirty="0" err="1"/>
              <a:t>and</a:t>
            </a:r>
            <a:r>
              <a:rPr lang="ca-ES" dirty="0"/>
              <a:t> </a:t>
            </a:r>
            <a:r>
              <a:rPr lang="ca-ES" dirty="0" err="1"/>
              <a:t>fastGLOBETROTTER</a:t>
            </a:r>
            <a:endParaRPr lang="en-US" dirty="0"/>
          </a:p>
        </p:txBody>
      </p:sp>
      <p:sp>
        <p:nvSpPr>
          <p:cNvPr id="3" name="Subtítulo 2">
            <a:extLst>
              <a:ext uri="{FF2B5EF4-FFF2-40B4-BE49-F238E27FC236}">
                <a16:creationId xmlns:a16="http://schemas.microsoft.com/office/drawing/2014/main" id="{678A617D-3B7B-4BBD-83C6-0607DA7143C9}"/>
              </a:ext>
            </a:extLst>
          </p:cNvPr>
          <p:cNvSpPr>
            <a:spLocks noGrp="1"/>
          </p:cNvSpPr>
          <p:nvPr>
            <p:ph type="subTitle" idx="1"/>
          </p:nvPr>
        </p:nvSpPr>
        <p:spPr/>
        <p:txBody>
          <a:bodyPr/>
          <a:lstStyle/>
          <a:p>
            <a:r>
              <a:rPr lang="ca-ES" dirty="0"/>
              <a:t>Oscar </a:t>
            </a:r>
            <a:r>
              <a:rPr lang="ca-ES" dirty="0" err="1"/>
              <a:t>Lao</a:t>
            </a:r>
            <a:endParaRPr lang="en-US" dirty="0"/>
          </a:p>
        </p:txBody>
      </p:sp>
    </p:spTree>
    <p:extLst>
      <p:ext uri="{BB962C8B-B14F-4D97-AF65-F5344CB8AC3E}">
        <p14:creationId xmlns:p14="http://schemas.microsoft.com/office/powerpoint/2010/main" val="2914581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RFMix</a:t>
            </a:r>
            <a:endParaRPr lang="en-US" dirty="0"/>
          </a:p>
        </p:txBody>
      </p:sp>
      <p:sp>
        <p:nvSpPr>
          <p:cNvPr id="3" name="Rectángulo 2">
            <a:extLst>
              <a:ext uri="{FF2B5EF4-FFF2-40B4-BE49-F238E27FC236}">
                <a16:creationId xmlns:a16="http://schemas.microsoft.com/office/drawing/2014/main" id="{5D64DA3A-425C-4217-9E89-F5A86D6BE7BA}"/>
              </a:ext>
            </a:extLst>
          </p:cNvPr>
          <p:cNvSpPr/>
          <p:nvPr/>
        </p:nvSpPr>
        <p:spPr>
          <a:xfrm>
            <a:off x="1147665" y="1826968"/>
            <a:ext cx="8910735" cy="2862322"/>
          </a:xfrm>
          <a:prstGeom prst="rect">
            <a:avLst/>
          </a:prstGeom>
        </p:spPr>
        <p:txBody>
          <a:bodyPr wrap="square">
            <a:spAutoFit/>
          </a:bodyPr>
          <a:lstStyle/>
          <a:p>
            <a:r>
              <a:rPr lang="en-US" dirty="0"/>
              <a:t>Local ancestry</a:t>
            </a:r>
          </a:p>
          <a:p>
            <a:r>
              <a:rPr lang="en-US" dirty="0"/>
              <a:t>Goal: To see that the genome can be modeled as a mosaic of ancestries</a:t>
            </a:r>
          </a:p>
          <a:p>
            <a:r>
              <a:rPr lang="en-US" dirty="0"/>
              <a:t>Build a file for </a:t>
            </a:r>
            <a:r>
              <a:rPr lang="en-US" dirty="0" err="1"/>
              <a:t>RFMix</a:t>
            </a:r>
            <a:r>
              <a:rPr lang="en-US" dirty="0"/>
              <a:t> from simulated data (which we know it is already PHASED). This is the optimal scenario as the data is for sure phased. In real life.</a:t>
            </a:r>
          </a:p>
          <a:p>
            <a:r>
              <a:rPr lang="en-US" dirty="0"/>
              <a:t>1) Phase your data (</a:t>
            </a:r>
            <a:r>
              <a:rPr lang="en-US" dirty="0" err="1"/>
              <a:t>ShapeIt</a:t>
            </a:r>
            <a:r>
              <a:rPr lang="en-US" dirty="0"/>
              <a:t>, Beagle), generate the files </a:t>
            </a:r>
            <a:r>
              <a:rPr lang="en-US" dirty="0" err="1"/>
              <a:t>vcf</a:t>
            </a:r>
            <a:r>
              <a:rPr lang="en-US" dirty="0"/>
              <a:t>, reference ancestry, genetic map.</a:t>
            </a:r>
          </a:p>
          <a:p>
            <a:r>
              <a:rPr lang="en-US" dirty="0"/>
              <a:t>2) Run </a:t>
            </a:r>
            <a:r>
              <a:rPr lang="en-US" dirty="0" err="1"/>
              <a:t>rfmix</a:t>
            </a:r>
            <a:r>
              <a:rPr lang="en-US" dirty="0"/>
              <a:t> with phasing errors option.</a:t>
            </a:r>
          </a:p>
          <a:p>
            <a:r>
              <a:rPr lang="ca-ES" dirty="0"/>
              <a:t>In </a:t>
            </a:r>
            <a:r>
              <a:rPr lang="ca-ES" dirty="0" err="1"/>
              <a:t>our</a:t>
            </a:r>
            <a:r>
              <a:rPr lang="ca-ES" dirty="0"/>
              <a:t> </a:t>
            </a:r>
            <a:r>
              <a:rPr lang="ca-ES" dirty="0" err="1"/>
              <a:t>case</a:t>
            </a:r>
            <a:r>
              <a:rPr lang="ca-ES" dirty="0"/>
              <a:t>: </a:t>
            </a:r>
            <a:endParaRPr lang="en-US" dirty="0"/>
          </a:p>
          <a:p>
            <a:r>
              <a:rPr lang="en-US" dirty="0"/>
              <a:t>run </a:t>
            </a:r>
            <a:r>
              <a:rPr lang="en-US" dirty="0" err="1"/>
              <a:t>rfmix</a:t>
            </a:r>
            <a:r>
              <a:rPr lang="en-US" dirty="0"/>
              <a:t> ./</a:t>
            </a:r>
            <a:r>
              <a:rPr lang="en-US" dirty="0" err="1"/>
              <a:t>rfmix</a:t>
            </a:r>
            <a:r>
              <a:rPr lang="en-US" dirty="0"/>
              <a:t> -f admix.vcf.gz -r reference.vcf.gz -m sample_map.txt -g genetic_map_chr.txt -o </a:t>
            </a:r>
            <a:r>
              <a:rPr lang="en-US" dirty="0" err="1"/>
              <a:t>admixed_output</a:t>
            </a:r>
            <a:r>
              <a:rPr lang="en-US" dirty="0"/>
              <a:t> --chromosome=1 --n-threads=11</a:t>
            </a:r>
          </a:p>
          <a:p>
            <a:endParaRPr lang="en-US" dirty="0"/>
          </a:p>
        </p:txBody>
      </p:sp>
    </p:spTree>
    <p:extLst>
      <p:ext uri="{BB962C8B-B14F-4D97-AF65-F5344CB8AC3E}">
        <p14:creationId xmlns:p14="http://schemas.microsoft.com/office/powerpoint/2010/main" val="203857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Demographic</a:t>
            </a:r>
            <a:r>
              <a:rPr lang="ca-ES" dirty="0"/>
              <a:t> </a:t>
            </a:r>
            <a:r>
              <a:rPr lang="ca-ES" dirty="0" err="1"/>
              <a:t>inference</a:t>
            </a:r>
            <a:r>
              <a:rPr lang="ca-ES" dirty="0"/>
              <a:t> </a:t>
            </a:r>
            <a:r>
              <a:rPr lang="ca-ES" dirty="0" err="1"/>
              <a:t>using</a:t>
            </a:r>
            <a:r>
              <a:rPr lang="ca-ES" dirty="0"/>
              <a:t> </a:t>
            </a:r>
            <a:r>
              <a:rPr lang="ca-ES" dirty="0" err="1"/>
              <a:t>Chromopainter</a:t>
            </a:r>
            <a:r>
              <a:rPr lang="ca-ES" dirty="0"/>
              <a:t> + GLOBETROTTER</a:t>
            </a:r>
            <a:endParaRPr lang="en-US" dirty="0"/>
          </a:p>
        </p:txBody>
      </p:sp>
      <p:sp>
        <p:nvSpPr>
          <p:cNvPr id="3" name="Rectángulo 2">
            <a:extLst>
              <a:ext uri="{FF2B5EF4-FFF2-40B4-BE49-F238E27FC236}">
                <a16:creationId xmlns:a16="http://schemas.microsoft.com/office/drawing/2014/main" id="{5D64DA3A-425C-4217-9E89-F5A86D6BE7BA}"/>
              </a:ext>
            </a:extLst>
          </p:cNvPr>
          <p:cNvSpPr/>
          <p:nvPr/>
        </p:nvSpPr>
        <p:spPr>
          <a:xfrm>
            <a:off x="1147665" y="1826968"/>
            <a:ext cx="8910735" cy="4801314"/>
          </a:xfrm>
          <a:prstGeom prst="rect">
            <a:avLst/>
          </a:prstGeom>
        </p:spPr>
        <p:txBody>
          <a:bodyPr wrap="square">
            <a:spAutoFit/>
          </a:bodyPr>
          <a:lstStyle/>
          <a:p>
            <a:r>
              <a:rPr lang="ca-ES" dirty="0" err="1"/>
              <a:t>Steps</a:t>
            </a:r>
            <a:r>
              <a:rPr lang="ca-ES" dirty="0"/>
              <a:t>:</a:t>
            </a:r>
          </a:p>
          <a:p>
            <a:pPr marL="342900" indent="-342900">
              <a:buAutoNum type="arabicParenR"/>
            </a:pPr>
            <a:r>
              <a:rPr lang="ca-ES" dirty="0" err="1"/>
              <a:t>Phase</a:t>
            </a:r>
            <a:r>
              <a:rPr lang="ca-ES" dirty="0"/>
              <a:t> </a:t>
            </a:r>
            <a:r>
              <a:rPr lang="ca-ES" dirty="0" err="1"/>
              <a:t>the</a:t>
            </a:r>
            <a:r>
              <a:rPr lang="ca-ES" dirty="0"/>
              <a:t> data </a:t>
            </a:r>
            <a:r>
              <a:rPr lang="ca-ES" dirty="0" err="1"/>
              <a:t>using</a:t>
            </a:r>
            <a:r>
              <a:rPr lang="ca-ES" dirty="0"/>
              <a:t> shapeit2</a:t>
            </a:r>
          </a:p>
          <a:p>
            <a:pPr marL="342900" indent="-342900">
              <a:buAutoNum type="arabicParenR"/>
            </a:pPr>
            <a:r>
              <a:rPr lang="ca-ES" dirty="0"/>
              <a:t>Format </a:t>
            </a:r>
            <a:r>
              <a:rPr lang="ca-ES" dirty="0" err="1"/>
              <a:t>the</a:t>
            </a:r>
            <a:r>
              <a:rPr lang="ca-ES" dirty="0"/>
              <a:t> </a:t>
            </a:r>
            <a:r>
              <a:rPr lang="ca-ES" dirty="0" err="1"/>
              <a:t>file</a:t>
            </a:r>
            <a:r>
              <a:rPr lang="ca-ES" dirty="0"/>
              <a:t> for </a:t>
            </a:r>
            <a:r>
              <a:rPr lang="ca-ES" dirty="0" err="1"/>
              <a:t>Chromopainter</a:t>
            </a:r>
            <a:endParaRPr lang="ca-ES" dirty="0"/>
          </a:p>
          <a:p>
            <a:pPr marL="800100" lvl="1" indent="-342900">
              <a:buAutoNum type="arabicParenR"/>
            </a:pPr>
            <a:r>
              <a:rPr lang="en-US" dirty="0" err="1"/>
              <a:t>perl</a:t>
            </a:r>
            <a:r>
              <a:rPr lang="en-US" dirty="0"/>
              <a:t> impute2chromopainter2.pl [</a:t>
            </a:r>
            <a:r>
              <a:rPr lang="en-US" dirty="0" err="1"/>
              <a:t>phasedfile</a:t>
            </a:r>
            <a:r>
              <a:rPr lang="en-US" dirty="0"/>
              <a:t>] [</a:t>
            </a:r>
            <a:r>
              <a:rPr lang="en-US" dirty="0" err="1"/>
              <a:t>genticmapfile</a:t>
            </a:r>
            <a:r>
              <a:rPr lang="en-US" dirty="0"/>
              <a:t>] [output]</a:t>
            </a:r>
            <a:endParaRPr lang="ca-ES" dirty="0"/>
          </a:p>
          <a:p>
            <a:pPr marL="342900" indent="-342900">
              <a:buAutoNum type="arabicParenR"/>
            </a:pPr>
            <a:r>
              <a:rPr lang="ca-ES" dirty="0" err="1"/>
              <a:t>Run</a:t>
            </a:r>
            <a:r>
              <a:rPr lang="ca-ES" dirty="0"/>
              <a:t> </a:t>
            </a:r>
            <a:r>
              <a:rPr lang="ca-ES" dirty="0" err="1"/>
              <a:t>Chromopainter</a:t>
            </a:r>
            <a:endParaRPr lang="ca-ES" dirty="0"/>
          </a:p>
          <a:p>
            <a:pPr lvl="1"/>
            <a:r>
              <a:rPr lang="ca-ES" u="sng" dirty="0" err="1"/>
              <a:t>Haplotype</a:t>
            </a:r>
            <a:r>
              <a:rPr lang="ca-ES" u="sng" dirty="0"/>
              <a:t> </a:t>
            </a:r>
            <a:r>
              <a:rPr lang="ca-ES" u="sng" dirty="0" err="1"/>
              <a:t>file</a:t>
            </a:r>
            <a:r>
              <a:rPr lang="ca-ES" u="sng" dirty="0"/>
              <a:t> (.</a:t>
            </a:r>
            <a:r>
              <a:rPr lang="ca-ES" u="sng" dirty="0" err="1"/>
              <a:t>hap</a:t>
            </a:r>
            <a:r>
              <a:rPr lang="ca-ES" u="sng" dirty="0"/>
              <a:t>)</a:t>
            </a:r>
          </a:p>
          <a:p>
            <a:pPr lvl="1"/>
            <a:r>
              <a:rPr lang="ca-ES" dirty="0"/>
              <a:t>Format: A </a:t>
            </a:r>
            <a:r>
              <a:rPr lang="ca-ES" dirty="0" err="1"/>
              <a:t>space-delimited</a:t>
            </a:r>
            <a:r>
              <a:rPr lang="ca-ES" dirty="0"/>
              <a:t> text </a:t>
            </a:r>
            <a:r>
              <a:rPr lang="ca-ES" dirty="0" err="1"/>
              <a:t>file</a:t>
            </a:r>
            <a:r>
              <a:rPr lang="ca-ES" dirty="0"/>
              <a:t> </a:t>
            </a:r>
            <a:r>
              <a:rPr lang="ca-ES" dirty="0" err="1"/>
              <a:t>containing</a:t>
            </a:r>
            <a:r>
              <a:rPr lang="ca-ES" dirty="0"/>
              <a:t> </a:t>
            </a:r>
            <a:r>
              <a:rPr lang="ca-ES" dirty="0" err="1"/>
              <a:t>phased</a:t>
            </a:r>
            <a:r>
              <a:rPr lang="ca-ES" dirty="0"/>
              <a:t> </a:t>
            </a:r>
            <a:r>
              <a:rPr lang="ca-ES" dirty="0" err="1"/>
              <a:t>haplotypes</a:t>
            </a:r>
            <a:r>
              <a:rPr lang="ca-ES" dirty="0"/>
              <a:t>.</a:t>
            </a:r>
          </a:p>
          <a:p>
            <a:pPr lvl="1"/>
            <a:r>
              <a:rPr lang="ca-ES" dirty="0" err="1"/>
              <a:t>Each</a:t>
            </a:r>
            <a:r>
              <a:rPr lang="ca-ES" dirty="0"/>
              <a:t> </a:t>
            </a:r>
            <a:r>
              <a:rPr lang="ca-ES" dirty="0" err="1"/>
              <a:t>row</a:t>
            </a:r>
            <a:r>
              <a:rPr lang="ca-ES" dirty="0"/>
              <a:t> = a </a:t>
            </a:r>
            <a:r>
              <a:rPr lang="ca-ES" dirty="0" err="1"/>
              <a:t>haplotype</a:t>
            </a:r>
            <a:r>
              <a:rPr lang="ca-ES" dirty="0"/>
              <a:t> for </a:t>
            </a:r>
            <a:r>
              <a:rPr lang="ca-ES" dirty="0" err="1"/>
              <a:t>an</a:t>
            </a:r>
            <a:r>
              <a:rPr lang="ca-ES" dirty="0"/>
              <a:t> individual.</a:t>
            </a:r>
          </a:p>
          <a:p>
            <a:pPr lvl="1"/>
            <a:r>
              <a:rPr lang="ca-ES" dirty="0" err="1"/>
              <a:t>Each</a:t>
            </a:r>
            <a:r>
              <a:rPr lang="ca-ES" dirty="0"/>
              <a:t> </a:t>
            </a:r>
            <a:r>
              <a:rPr lang="ca-ES" dirty="0" err="1"/>
              <a:t>column</a:t>
            </a:r>
            <a:r>
              <a:rPr lang="ca-ES" dirty="0"/>
              <a:t> = a SNP (</a:t>
            </a:r>
            <a:r>
              <a:rPr lang="ca-ES" dirty="0" err="1"/>
              <a:t>coded</a:t>
            </a:r>
            <a:r>
              <a:rPr lang="ca-ES" dirty="0"/>
              <a:t> as </a:t>
            </a:r>
            <a:r>
              <a:rPr lang="ca-ES" dirty="0" err="1"/>
              <a:t>integers</a:t>
            </a:r>
            <a:r>
              <a:rPr lang="ca-ES" dirty="0"/>
              <a:t>).</a:t>
            </a:r>
          </a:p>
          <a:p>
            <a:pPr lvl="1"/>
            <a:r>
              <a:rPr lang="ca-ES" dirty="0"/>
              <a:t>0 1 0 2 1 0 ...</a:t>
            </a:r>
          </a:p>
          <a:p>
            <a:pPr lvl="1"/>
            <a:r>
              <a:rPr lang="ca-ES" dirty="0"/>
              <a:t>1 0 2 2 0 1 ...</a:t>
            </a:r>
          </a:p>
          <a:p>
            <a:pPr lvl="1"/>
            <a:r>
              <a:rPr lang="en-US" u="sng" dirty="0"/>
              <a:t>Recombination file (.</a:t>
            </a:r>
            <a:r>
              <a:rPr lang="en-US" u="sng" dirty="0" err="1"/>
              <a:t>recomrates</a:t>
            </a:r>
            <a:r>
              <a:rPr lang="en-US" u="sng" dirty="0"/>
              <a:t>)</a:t>
            </a:r>
          </a:p>
          <a:p>
            <a:pPr lvl="1"/>
            <a:r>
              <a:rPr lang="en-US" dirty="0"/>
              <a:t>Format: A text file listing genetic distances (in </a:t>
            </a:r>
            <a:r>
              <a:rPr lang="en-US" dirty="0" err="1"/>
              <a:t>Morgans</a:t>
            </a:r>
            <a:r>
              <a:rPr lang="en-US" dirty="0"/>
              <a:t> or </a:t>
            </a:r>
            <a:r>
              <a:rPr lang="en-US" dirty="0" err="1"/>
              <a:t>cM</a:t>
            </a:r>
            <a:r>
              <a:rPr lang="en-US" dirty="0"/>
              <a:t>) between each SNP.</a:t>
            </a:r>
          </a:p>
          <a:p>
            <a:pPr lvl="1"/>
            <a:r>
              <a:rPr lang="en-US" dirty="0"/>
              <a:t>Each line = recombination rate between SNP </a:t>
            </a:r>
            <a:r>
              <a:rPr lang="en-US" dirty="0" err="1"/>
              <a:t>i</a:t>
            </a:r>
            <a:r>
              <a:rPr lang="en-US" dirty="0"/>
              <a:t> and SNP i+1.</a:t>
            </a:r>
          </a:p>
          <a:p>
            <a:pPr lvl="1"/>
            <a:r>
              <a:rPr lang="en-US" dirty="0"/>
              <a:t>0.000000</a:t>
            </a:r>
          </a:p>
          <a:p>
            <a:pPr lvl="1"/>
            <a:r>
              <a:rPr lang="en-US" dirty="0"/>
              <a:t>0.000012</a:t>
            </a:r>
          </a:p>
          <a:p>
            <a:pPr lvl="1"/>
            <a:r>
              <a:rPr lang="en-US" dirty="0"/>
              <a:t>0.000045</a:t>
            </a:r>
            <a:endParaRPr lang="ca-ES" dirty="0"/>
          </a:p>
        </p:txBody>
      </p:sp>
    </p:spTree>
    <p:extLst>
      <p:ext uri="{BB962C8B-B14F-4D97-AF65-F5344CB8AC3E}">
        <p14:creationId xmlns:p14="http://schemas.microsoft.com/office/powerpoint/2010/main" val="77753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Demographic</a:t>
            </a:r>
            <a:r>
              <a:rPr lang="ca-ES" dirty="0"/>
              <a:t> </a:t>
            </a:r>
            <a:r>
              <a:rPr lang="ca-ES" dirty="0" err="1"/>
              <a:t>inference</a:t>
            </a:r>
            <a:r>
              <a:rPr lang="ca-ES" dirty="0"/>
              <a:t> </a:t>
            </a:r>
            <a:r>
              <a:rPr lang="ca-ES" dirty="0" err="1"/>
              <a:t>using</a:t>
            </a:r>
            <a:r>
              <a:rPr lang="ca-ES" dirty="0"/>
              <a:t> </a:t>
            </a:r>
            <a:r>
              <a:rPr lang="ca-ES" dirty="0" err="1"/>
              <a:t>Chromopainter</a:t>
            </a:r>
            <a:r>
              <a:rPr lang="ca-ES" dirty="0"/>
              <a:t> + GLOBETROTTER</a:t>
            </a:r>
            <a:endParaRPr lang="en-US" dirty="0"/>
          </a:p>
        </p:txBody>
      </p:sp>
      <p:sp>
        <p:nvSpPr>
          <p:cNvPr id="3" name="Rectángulo 2">
            <a:extLst>
              <a:ext uri="{FF2B5EF4-FFF2-40B4-BE49-F238E27FC236}">
                <a16:creationId xmlns:a16="http://schemas.microsoft.com/office/drawing/2014/main" id="{5D64DA3A-425C-4217-9E89-F5A86D6BE7BA}"/>
              </a:ext>
            </a:extLst>
          </p:cNvPr>
          <p:cNvSpPr/>
          <p:nvPr/>
        </p:nvSpPr>
        <p:spPr>
          <a:xfrm>
            <a:off x="1147665" y="1826968"/>
            <a:ext cx="8910735" cy="5355312"/>
          </a:xfrm>
          <a:prstGeom prst="rect">
            <a:avLst/>
          </a:prstGeom>
        </p:spPr>
        <p:txBody>
          <a:bodyPr wrap="square">
            <a:spAutoFit/>
          </a:bodyPr>
          <a:lstStyle/>
          <a:p>
            <a:pPr marL="342900" indent="-342900">
              <a:buAutoNum type="arabicParenR"/>
            </a:pPr>
            <a:r>
              <a:rPr lang="ca-ES" dirty="0" err="1"/>
              <a:t>Run</a:t>
            </a:r>
            <a:r>
              <a:rPr lang="ca-ES" dirty="0"/>
              <a:t> </a:t>
            </a:r>
            <a:r>
              <a:rPr lang="ca-ES" dirty="0" err="1"/>
              <a:t>Chromopainter</a:t>
            </a:r>
            <a:endParaRPr lang="ca-ES" dirty="0"/>
          </a:p>
          <a:p>
            <a:pPr lvl="1"/>
            <a:r>
              <a:rPr lang="en-US" u="sng" dirty="0"/>
              <a:t>Individual/Population labels file (.idfile.txt)</a:t>
            </a:r>
          </a:p>
          <a:p>
            <a:pPr lvl="1"/>
            <a:r>
              <a:rPr lang="en-US" dirty="0"/>
              <a:t>Format: One individual name per line (sometimes with population labels).</a:t>
            </a:r>
          </a:p>
          <a:p>
            <a:pPr lvl="1"/>
            <a:r>
              <a:rPr lang="en-US" dirty="0"/>
              <a:t>Required to assign individuals to donor/recipient groups.</a:t>
            </a:r>
          </a:p>
          <a:p>
            <a:pPr lvl="1"/>
            <a:r>
              <a:rPr lang="en-US" dirty="0"/>
              <a:t>ind1 </a:t>
            </a:r>
            <a:r>
              <a:rPr lang="en-US" dirty="0" err="1"/>
              <a:t>popA</a:t>
            </a:r>
            <a:r>
              <a:rPr lang="en-US" dirty="0"/>
              <a:t> 1</a:t>
            </a:r>
          </a:p>
          <a:p>
            <a:pPr lvl="1"/>
            <a:r>
              <a:rPr lang="en-US" dirty="0"/>
              <a:t>ind2 </a:t>
            </a:r>
            <a:r>
              <a:rPr lang="en-US" dirty="0" err="1"/>
              <a:t>popA</a:t>
            </a:r>
            <a:r>
              <a:rPr lang="en-US" dirty="0"/>
              <a:t> 1</a:t>
            </a:r>
          </a:p>
          <a:p>
            <a:pPr lvl="1"/>
            <a:r>
              <a:rPr lang="en-US" dirty="0"/>
              <a:t>ind3 </a:t>
            </a:r>
            <a:r>
              <a:rPr lang="en-US" dirty="0" err="1"/>
              <a:t>popB</a:t>
            </a:r>
            <a:r>
              <a:rPr lang="en-US" dirty="0"/>
              <a:t> 1</a:t>
            </a:r>
          </a:p>
          <a:p>
            <a:pPr lvl="1"/>
            <a:r>
              <a:rPr lang="en-US" dirty="0"/>
              <a:t>...</a:t>
            </a:r>
            <a:r>
              <a:rPr lang="ca-ES" dirty="0"/>
              <a:t>...</a:t>
            </a:r>
          </a:p>
          <a:p>
            <a:pPr lvl="1"/>
            <a:r>
              <a:rPr lang="en-US" u="sng" dirty="0"/>
              <a:t>Population list file (.poplist.txt)</a:t>
            </a:r>
          </a:p>
          <a:p>
            <a:pPr lvl="1"/>
            <a:r>
              <a:rPr lang="en-US" dirty="0"/>
              <a:t>Format: A text file listing the populations. First column, population, second column Donor/Recipient flag (D for Donor, R for Recipient, or X for both), Proportion of total chunks donated — often used in </a:t>
            </a:r>
            <a:r>
              <a:rPr lang="en-US" dirty="0" err="1"/>
              <a:t>coancestry</a:t>
            </a:r>
            <a:r>
              <a:rPr lang="en-US" dirty="0"/>
              <a:t> matrix analysis, Effective population size (often -9 if unspecified; used in MCMC estimation)</a:t>
            </a:r>
          </a:p>
          <a:p>
            <a:pPr lvl="1"/>
            <a:r>
              <a:rPr lang="it-IT" dirty="0"/>
              <a:t>Adygei D 0.01075269 -9</a:t>
            </a:r>
          </a:p>
          <a:p>
            <a:pPr lvl="1"/>
            <a:r>
              <a:rPr lang="it-IT" dirty="0"/>
              <a:t>Armenian D 0.01075269 -9</a:t>
            </a:r>
          </a:p>
          <a:p>
            <a:pPr lvl="1"/>
            <a:r>
              <a:rPr lang="it-IT" dirty="0"/>
              <a:t>Balochi D 0.01075269 -9</a:t>
            </a:r>
          </a:p>
          <a:p>
            <a:pPr lvl="1"/>
            <a:r>
              <a:rPr lang="it-IT" dirty="0"/>
              <a:t>......</a:t>
            </a:r>
          </a:p>
          <a:p>
            <a:pPr lvl="1"/>
            <a:endParaRPr lang="en-US" dirty="0"/>
          </a:p>
          <a:p>
            <a:pPr lvl="1"/>
            <a:endParaRPr lang="ca-ES" dirty="0"/>
          </a:p>
        </p:txBody>
      </p:sp>
    </p:spTree>
    <p:extLst>
      <p:ext uri="{BB962C8B-B14F-4D97-AF65-F5344CB8AC3E}">
        <p14:creationId xmlns:p14="http://schemas.microsoft.com/office/powerpoint/2010/main" val="346273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Demographic</a:t>
            </a:r>
            <a:r>
              <a:rPr lang="ca-ES" dirty="0"/>
              <a:t> </a:t>
            </a:r>
            <a:r>
              <a:rPr lang="ca-ES" dirty="0" err="1"/>
              <a:t>inference</a:t>
            </a:r>
            <a:r>
              <a:rPr lang="ca-ES" dirty="0"/>
              <a:t> </a:t>
            </a:r>
            <a:r>
              <a:rPr lang="ca-ES" dirty="0" err="1"/>
              <a:t>using</a:t>
            </a:r>
            <a:r>
              <a:rPr lang="ca-ES" dirty="0"/>
              <a:t> </a:t>
            </a:r>
            <a:r>
              <a:rPr lang="ca-ES" dirty="0" err="1"/>
              <a:t>Chromopainter</a:t>
            </a:r>
            <a:r>
              <a:rPr lang="ca-ES" dirty="0"/>
              <a:t> + GLOBETROTTER</a:t>
            </a:r>
            <a:endParaRPr lang="en-US" dirty="0"/>
          </a:p>
        </p:txBody>
      </p:sp>
      <p:sp>
        <p:nvSpPr>
          <p:cNvPr id="3" name="Rectángulo 2">
            <a:extLst>
              <a:ext uri="{FF2B5EF4-FFF2-40B4-BE49-F238E27FC236}">
                <a16:creationId xmlns:a16="http://schemas.microsoft.com/office/drawing/2014/main" id="{5D64DA3A-425C-4217-9E89-F5A86D6BE7BA}"/>
              </a:ext>
            </a:extLst>
          </p:cNvPr>
          <p:cNvSpPr/>
          <p:nvPr/>
        </p:nvSpPr>
        <p:spPr>
          <a:xfrm>
            <a:off x="1147665" y="1826968"/>
            <a:ext cx="8910735" cy="923330"/>
          </a:xfrm>
          <a:prstGeom prst="rect">
            <a:avLst/>
          </a:prstGeom>
        </p:spPr>
        <p:txBody>
          <a:bodyPr wrap="square">
            <a:spAutoFit/>
          </a:bodyPr>
          <a:lstStyle/>
          <a:p>
            <a:pPr marL="342900" indent="-342900">
              <a:buAutoNum type="arabicParenR"/>
            </a:pPr>
            <a:r>
              <a:rPr lang="ca-ES" dirty="0" err="1"/>
              <a:t>Run</a:t>
            </a:r>
            <a:r>
              <a:rPr lang="ca-ES" dirty="0"/>
              <a:t> </a:t>
            </a:r>
            <a:r>
              <a:rPr lang="ca-ES" dirty="0" err="1"/>
              <a:t>Chromopainter</a:t>
            </a:r>
            <a:endParaRPr lang="ca-ES" dirty="0"/>
          </a:p>
          <a:p>
            <a:r>
              <a:rPr lang="en-US" dirty="0"/>
              <a:t>ChromoPainterv2 -g AllFrenchYoruba30gen50propchr21.txt -r Chrom21.recomrates</a:t>
            </a:r>
          </a:p>
          <a:p>
            <a:r>
              <a:rPr lang="en-US" dirty="0"/>
              <a:t>-t individual.txt -f popfileSurr.txt 1 10 -s 0 -</a:t>
            </a:r>
            <a:r>
              <a:rPr lang="en-US" dirty="0" err="1"/>
              <a:t>i</a:t>
            </a:r>
            <a:r>
              <a:rPr lang="en-US" dirty="0"/>
              <a:t> 10 -in -</a:t>
            </a:r>
            <a:r>
              <a:rPr lang="en-US" dirty="0" err="1"/>
              <a:t>iM</a:t>
            </a:r>
            <a:r>
              <a:rPr lang="en-US" dirty="0"/>
              <a:t> -o output </a:t>
            </a:r>
            <a:r>
              <a:rPr lang="en-US" dirty="0" err="1"/>
              <a:t>estimateEM</a:t>
            </a:r>
            <a:r>
              <a:rPr lang="en-US" dirty="0"/>
              <a:t> Chr21</a:t>
            </a:r>
            <a:endParaRPr lang="ca-ES" dirty="0"/>
          </a:p>
        </p:txBody>
      </p:sp>
    </p:spTree>
    <p:extLst>
      <p:ext uri="{BB962C8B-B14F-4D97-AF65-F5344CB8AC3E}">
        <p14:creationId xmlns:p14="http://schemas.microsoft.com/office/powerpoint/2010/main" val="331242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0E49A-8F79-4828-9987-34BE519FB2FA}"/>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6" name="CuadroTexto 5">
            <a:extLst>
              <a:ext uri="{FF2B5EF4-FFF2-40B4-BE49-F238E27FC236}">
                <a16:creationId xmlns:a16="http://schemas.microsoft.com/office/drawing/2014/main" id="{AC93C275-0F7F-41FF-AA66-889F2AD78FCE}"/>
              </a:ext>
            </a:extLst>
          </p:cNvPr>
          <p:cNvSpPr txBox="1"/>
          <p:nvPr/>
        </p:nvSpPr>
        <p:spPr>
          <a:xfrm>
            <a:off x="195942" y="1664543"/>
            <a:ext cx="10954140" cy="4801314"/>
          </a:xfrm>
          <a:prstGeom prst="rect">
            <a:avLst/>
          </a:prstGeom>
          <a:noFill/>
        </p:spPr>
        <p:txBody>
          <a:bodyPr wrap="square" rtlCol="0">
            <a:spAutoFit/>
          </a:bodyPr>
          <a:lstStyle/>
          <a:p>
            <a:pPr marL="285750" indent="-285750">
              <a:buFont typeface="Arial" panose="020B0604020202020204" pitchFamily="34" charset="0"/>
              <a:buChar char="•"/>
            </a:pPr>
            <a:r>
              <a:rPr lang="en-US" dirty="0"/>
              <a:t>Project in two dimensions the relationships of a dataset generated with the </a:t>
            </a:r>
            <a:r>
              <a:rPr lang="en-US" dirty="0" err="1"/>
              <a:t>model.admixed.pop</a:t>
            </a:r>
            <a:r>
              <a:rPr lang="en-US" dirty="0"/>
              <a:t> function</a:t>
            </a:r>
          </a:p>
          <a:p>
            <a:pPr marL="285750" indent="-285750">
              <a:buFont typeface="Arial" panose="020B0604020202020204" pitchFamily="34" charset="0"/>
              <a:buChar char="•"/>
            </a:pPr>
            <a:r>
              <a:rPr lang="en-US" dirty="0"/>
              <a:t>Goal: to understand how MDS works in practice</a:t>
            </a:r>
          </a:p>
          <a:p>
            <a:pPr marL="285750" indent="-285750">
              <a:buFont typeface="Arial" panose="020B0604020202020204" pitchFamily="34" charset="0"/>
              <a:buChar char="•"/>
            </a:pPr>
            <a:r>
              <a:rPr lang="en-US" dirty="0"/>
              <a:t>Create a dataset of 100 chromosomes in each population. The effective population size of pop1 is 1000, the same for pop 2 and pop 3. The time of admixture is set to 10 generations and the time of split between the two parental populations to 10000 generations ago. The effective population size ancestral is 2000. The percentage of admixture from population 1 is 0.3. Run the model. </a:t>
            </a:r>
          </a:p>
          <a:p>
            <a:pPr marL="285750" indent="-285750">
              <a:buFont typeface="Arial" panose="020B0604020202020204" pitchFamily="34" charset="0"/>
              <a:buChar char="•"/>
            </a:pPr>
            <a:r>
              <a:rPr lang="en-US" dirty="0"/>
              <a:t>Generate a distance matrix and run a classical multidimensional scaling (</a:t>
            </a:r>
            <a:r>
              <a:rPr lang="en-US" dirty="0" err="1"/>
              <a:t>cmdscale</a:t>
            </a:r>
            <a:r>
              <a:rPr lang="en-US" dirty="0"/>
              <a:t> in R). Plot the first two dimensions.</a:t>
            </a:r>
          </a:p>
          <a:p>
            <a:r>
              <a:rPr lang="ca-ES" b="1" i="1" dirty="0" err="1"/>
              <a:t>mds.result</a:t>
            </a:r>
            <a:r>
              <a:rPr lang="ca-ES" b="1" i="1" dirty="0"/>
              <a:t> &lt;- </a:t>
            </a:r>
            <a:r>
              <a:rPr lang="ca-ES" b="1" i="1" dirty="0" err="1"/>
              <a:t>cmdscale</a:t>
            </a:r>
            <a:r>
              <a:rPr lang="ca-ES" b="1" i="1" dirty="0"/>
              <a:t>(</a:t>
            </a:r>
            <a:r>
              <a:rPr lang="ca-ES" b="1" i="1" dirty="0" err="1"/>
              <a:t>dmatrix</a:t>
            </a:r>
            <a:r>
              <a:rPr lang="ca-ES" b="1" i="1" dirty="0"/>
              <a:t>, k = (</a:t>
            </a:r>
            <a:r>
              <a:rPr lang="ca-ES" b="1" i="1" dirty="0" err="1"/>
              <a:t>nrow</a:t>
            </a:r>
            <a:r>
              <a:rPr lang="ca-ES" b="1" i="1" dirty="0"/>
              <a:t>(</a:t>
            </a:r>
            <a:r>
              <a:rPr lang="ca-ES" b="1" i="1" dirty="0" err="1"/>
              <a:t>as.matrix</a:t>
            </a:r>
            <a:r>
              <a:rPr lang="ca-ES" b="1" i="1" dirty="0"/>
              <a:t>(</a:t>
            </a:r>
            <a:r>
              <a:rPr lang="ca-ES" b="1" i="1" dirty="0" err="1"/>
              <a:t>dmatrix</a:t>
            </a:r>
            <a:r>
              <a:rPr lang="ca-ES" b="1" i="1" dirty="0"/>
              <a:t>))-1),</a:t>
            </a:r>
            <a:r>
              <a:rPr lang="ca-ES" b="1" i="1" dirty="0" err="1"/>
              <a:t>add</a:t>
            </a:r>
            <a:r>
              <a:rPr lang="ca-ES" b="1" i="1" dirty="0"/>
              <a:t>=</a:t>
            </a:r>
            <a:r>
              <a:rPr lang="ca-ES" b="1" i="1" dirty="0" err="1"/>
              <a:t>T,eig</a:t>
            </a:r>
            <a:r>
              <a:rPr lang="ca-ES" b="1" i="1" dirty="0"/>
              <a:t>=T);</a:t>
            </a:r>
          </a:p>
          <a:p>
            <a:r>
              <a:rPr lang="ca-ES" b="1" i="1" dirty="0" err="1"/>
              <a:t>points.mds</a:t>
            </a:r>
            <a:r>
              <a:rPr lang="ca-ES" b="1" i="1" dirty="0"/>
              <a:t> &lt;- </a:t>
            </a:r>
            <a:r>
              <a:rPr lang="ca-ES" b="1" i="1" dirty="0" err="1"/>
              <a:t>mds.result$points</a:t>
            </a:r>
            <a:r>
              <a:rPr lang="ca-ES" b="1" i="1" dirty="0"/>
              <a:t>[,1:2];</a:t>
            </a:r>
          </a:p>
          <a:p>
            <a:r>
              <a:rPr lang="ca-ES" b="1" i="1" dirty="0" err="1"/>
              <a:t>rownames</a:t>
            </a:r>
            <a:r>
              <a:rPr lang="ca-ES" b="1" i="1" dirty="0"/>
              <a:t>(</a:t>
            </a:r>
            <a:r>
              <a:rPr lang="ca-ES" b="1" i="1" dirty="0" err="1"/>
              <a:t>points.mds</a:t>
            </a:r>
            <a:r>
              <a:rPr lang="ca-ES" b="1" i="1" dirty="0"/>
              <a:t>) &lt;- pop;</a:t>
            </a:r>
          </a:p>
          <a:p>
            <a:r>
              <a:rPr lang="ca-ES" b="1" i="1" dirty="0"/>
              <a:t>plot(</a:t>
            </a:r>
            <a:r>
              <a:rPr lang="ca-ES" b="1" i="1" dirty="0" err="1"/>
              <a:t>mds.result$eig</a:t>
            </a:r>
            <a:r>
              <a:rPr lang="ca-ES" b="1" i="1" dirty="0"/>
              <a:t>); </a:t>
            </a:r>
          </a:p>
          <a:p>
            <a:r>
              <a:rPr lang="ca-ES" b="1" i="1" dirty="0"/>
              <a:t># plot </a:t>
            </a:r>
            <a:r>
              <a:rPr lang="ca-ES" b="1" i="1" dirty="0" err="1"/>
              <a:t>the</a:t>
            </a:r>
            <a:r>
              <a:rPr lang="ca-ES" b="1" i="1" dirty="0"/>
              <a:t> </a:t>
            </a:r>
            <a:r>
              <a:rPr lang="ca-ES" b="1" i="1" dirty="0" err="1"/>
              <a:t>result</a:t>
            </a:r>
            <a:r>
              <a:rPr lang="ca-ES" b="1" i="1" dirty="0"/>
              <a:t> (</a:t>
            </a:r>
            <a:r>
              <a:rPr lang="ca-ES" b="1" i="1" dirty="0" err="1"/>
              <a:t>nicer</a:t>
            </a:r>
            <a:r>
              <a:rPr lang="ca-ES" b="1" i="1" dirty="0"/>
              <a:t> </a:t>
            </a:r>
            <a:r>
              <a:rPr lang="ca-ES" b="1" i="1" dirty="0" err="1"/>
              <a:t>with</a:t>
            </a:r>
            <a:r>
              <a:rPr lang="ca-ES" b="1" i="1" dirty="0"/>
              <a:t> ggplot2, of </a:t>
            </a:r>
            <a:r>
              <a:rPr lang="ca-ES" b="1" i="1" dirty="0" err="1"/>
              <a:t>course</a:t>
            </a:r>
            <a:r>
              <a:rPr lang="ca-ES" b="1" i="1" dirty="0"/>
              <a:t>)</a:t>
            </a:r>
          </a:p>
          <a:p>
            <a:r>
              <a:rPr lang="ca-ES" b="1" i="1" dirty="0"/>
              <a:t>plot(</a:t>
            </a:r>
            <a:r>
              <a:rPr lang="ca-ES" b="1" i="1" dirty="0" err="1"/>
              <a:t>mds.result$points</a:t>
            </a:r>
            <a:r>
              <a:rPr lang="ca-ES" b="1" i="1" dirty="0"/>
              <a:t>[,1:2], </a:t>
            </a:r>
            <a:r>
              <a:rPr lang="ca-ES" b="1" i="1" dirty="0" err="1"/>
              <a:t>xlab</a:t>
            </a:r>
            <a:r>
              <a:rPr lang="ca-ES" b="1" i="1" dirty="0"/>
              <a:t> = </a:t>
            </a:r>
            <a:r>
              <a:rPr lang="ca-ES" b="1" i="1" dirty="0" err="1"/>
              <a:t>paste</a:t>
            </a:r>
            <a:r>
              <a:rPr lang="ca-ES" b="1" i="1" dirty="0"/>
              <a:t>("DIM 1 (",round(100*</a:t>
            </a:r>
            <a:r>
              <a:rPr lang="ca-ES" b="1" i="1" dirty="0" err="1"/>
              <a:t>mds.result$eig</a:t>
            </a:r>
            <a:r>
              <a:rPr lang="ca-ES" b="1" i="1" dirty="0"/>
              <a:t>[1]/</a:t>
            </a:r>
            <a:r>
              <a:rPr lang="ca-ES" b="1" i="1" dirty="0" err="1"/>
              <a:t>sum</a:t>
            </a:r>
            <a:r>
              <a:rPr lang="ca-ES" b="1" i="1" dirty="0"/>
              <a:t>(</a:t>
            </a:r>
            <a:r>
              <a:rPr lang="ca-ES" b="1" i="1" dirty="0" err="1"/>
              <a:t>mds.result$eig</a:t>
            </a:r>
            <a:r>
              <a:rPr lang="ca-ES" b="1" i="1" dirty="0"/>
              <a:t>),2) ," %)"), </a:t>
            </a:r>
            <a:r>
              <a:rPr lang="ca-ES" b="1" i="1" dirty="0" err="1"/>
              <a:t>ylab</a:t>
            </a:r>
            <a:r>
              <a:rPr lang="ca-ES" b="1" i="1" dirty="0"/>
              <a:t> = </a:t>
            </a:r>
            <a:r>
              <a:rPr lang="ca-ES" b="1" i="1" dirty="0" err="1"/>
              <a:t>paste</a:t>
            </a:r>
            <a:r>
              <a:rPr lang="ca-ES" b="1" i="1" dirty="0"/>
              <a:t>("DIM 2 (",round(100*</a:t>
            </a:r>
            <a:r>
              <a:rPr lang="ca-ES" b="1" i="1" dirty="0" err="1"/>
              <a:t>mds.result$eig</a:t>
            </a:r>
            <a:r>
              <a:rPr lang="ca-ES" b="1" i="1" dirty="0"/>
              <a:t>[2]/</a:t>
            </a:r>
            <a:r>
              <a:rPr lang="ca-ES" b="1" i="1" dirty="0" err="1"/>
              <a:t>sum</a:t>
            </a:r>
            <a:r>
              <a:rPr lang="ca-ES" b="1" i="1" dirty="0"/>
              <a:t>(</a:t>
            </a:r>
            <a:r>
              <a:rPr lang="ca-ES" b="1" i="1" dirty="0" err="1"/>
              <a:t>mds.result$eig</a:t>
            </a:r>
            <a:r>
              <a:rPr lang="ca-ES" b="1" i="1" dirty="0"/>
              <a:t>),2) ," %)"))</a:t>
            </a:r>
          </a:p>
          <a:p>
            <a:r>
              <a:rPr lang="ca-ES" b="1" i="1" dirty="0" err="1"/>
              <a:t>points</a:t>
            </a:r>
            <a:r>
              <a:rPr lang="ca-ES" b="1" i="1" dirty="0"/>
              <a:t>(</a:t>
            </a:r>
            <a:r>
              <a:rPr lang="ca-ES" b="1" i="1" dirty="0" err="1"/>
              <a:t>mds.result$points</a:t>
            </a:r>
            <a:r>
              <a:rPr lang="ca-ES" b="1" i="1" dirty="0"/>
              <a:t>[pop=="A",1], </a:t>
            </a:r>
            <a:r>
              <a:rPr lang="ca-ES" b="1" i="1" dirty="0" err="1"/>
              <a:t>mds.result$points</a:t>
            </a:r>
            <a:r>
              <a:rPr lang="ca-ES" b="1" i="1" dirty="0"/>
              <a:t>[pop=="A",2], </a:t>
            </a:r>
            <a:r>
              <a:rPr lang="ca-ES" b="1" i="1" dirty="0" err="1"/>
              <a:t>pch</a:t>
            </a:r>
            <a:r>
              <a:rPr lang="ca-ES" b="1" i="1" dirty="0"/>
              <a:t> = 19, col ="</a:t>
            </a:r>
            <a:r>
              <a:rPr lang="ca-ES" b="1" i="1" dirty="0" err="1"/>
              <a:t>red</a:t>
            </a:r>
            <a:r>
              <a:rPr lang="ca-ES" b="1" i="1" dirty="0"/>
              <a:t>");</a:t>
            </a:r>
          </a:p>
          <a:p>
            <a:r>
              <a:rPr lang="ca-ES" b="1" i="1" dirty="0" err="1"/>
              <a:t>points</a:t>
            </a:r>
            <a:r>
              <a:rPr lang="ca-ES" b="1" i="1" dirty="0"/>
              <a:t>(</a:t>
            </a:r>
            <a:r>
              <a:rPr lang="ca-ES" b="1" i="1" dirty="0" err="1"/>
              <a:t>mds.result$points</a:t>
            </a:r>
            <a:r>
              <a:rPr lang="ca-ES" b="1" i="1" dirty="0"/>
              <a:t>[pop=="B",1], </a:t>
            </a:r>
            <a:r>
              <a:rPr lang="ca-ES" b="1" i="1" dirty="0" err="1"/>
              <a:t>mds.result$points</a:t>
            </a:r>
            <a:r>
              <a:rPr lang="ca-ES" b="1" i="1" dirty="0"/>
              <a:t>[pop=="B",2], </a:t>
            </a:r>
            <a:r>
              <a:rPr lang="ca-ES" b="1" i="1" dirty="0" err="1"/>
              <a:t>pch</a:t>
            </a:r>
            <a:r>
              <a:rPr lang="ca-ES" b="1" i="1" dirty="0"/>
              <a:t> = 19, col ="blue");</a:t>
            </a:r>
            <a:endParaRPr lang="en-US" b="1" dirty="0"/>
          </a:p>
        </p:txBody>
      </p:sp>
    </p:spTree>
    <p:extLst>
      <p:ext uri="{BB962C8B-B14F-4D97-AF65-F5344CB8AC3E}">
        <p14:creationId xmlns:p14="http://schemas.microsoft.com/office/powerpoint/2010/main" val="131602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F0E49A-8F79-4828-9987-34BE519FB2FA}"/>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6" name="CuadroTexto 5">
            <a:extLst>
              <a:ext uri="{FF2B5EF4-FFF2-40B4-BE49-F238E27FC236}">
                <a16:creationId xmlns:a16="http://schemas.microsoft.com/office/drawing/2014/main" id="{AC93C275-0F7F-41FF-AA66-889F2AD78FCE}"/>
              </a:ext>
            </a:extLst>
          </p:cNvPr>
          <p:cNvSpPr txBox="1"/>
          <p:nvPr/>
        </p:nvSpPr>
        <p:spPr>
          <a:xfrm>
            <a:off x="195942" y="1664543"/>
            <a:ext cx="1095414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Project in two dimensions the relationships of a dataset generated with the </a:t>
            </a:r>
            <a:r>
              <a:rPr lang="en-US" dirty="0" err="1"/>
              <a:t>model.admixed.pop</a:t>
            </a:r>
            <a:r>
              <a:rPr lang="en-US" dirty="0"/>
              <a:t> function after excluding markers at low frequency (MAF &gt; 0.05).</a:t>
            </a:r>
          </a:p>
          <a:p>
            <a:pPr marL="285750" indent="-285750">
              <a:buFont typeface="Arial" panose="020B0604020202020204" pitchFamily="34" charset="0"/>
              <a:buChar char="•"/>
            </a:pPr>
            <a:r>
              <a:rPr lang="en-US" dirty="0"/>
              <a:t>Goal: to understand how SNV selection can bias the result.</a:t>
            </a:r>
          </a:p>
          <a:p>
            <a:pPr marL="285750" indent="-285750">
              <a:buFont typeface="Arial" panose="020B0604020202020204" pitchFamily="34" charset="0"/>
              <a:buChar char="•"/>
            </a:pPr>
            <a:r>
              <a:rPr lang="en-US" dirty="0"/>
              <a:t>Create a dataset of 100 chromosomes in each population. The effective population size of pop1 is 1000, the same for pop 2 and pop 3. The time of admixture is set to 10 generations and the time of split between the two parental populations to 10000 generations ago. The effective population size ancestral is 2000. The percentage of admixture from population 1 is 0.3. Run the model. </a:t>
            </a:r>
          </a:p>
          <a:p>
            <a:pPr marL="285750" indent="-285750">
              <a:buFont typeface="Arial" panose="020B0604020202020204" pitchFamily="34" charset="0"/>
              <a:buChar char="•"/>
            </a:pPr>
            <a:r>
              <a:rPr lang="ca-ES" dirty="0" err="1"/>
              <a:t>Compute</a:t>
            </a:r>
            <a:r>
              <a:rPr lang="ca-ES" dirty="0"/>
              <a:t> </a:t>
            </a:r>
            <a:r>
              <a:rPr lang="ca-ES" dirty="0" err="1"/>
              <a:t>at</a:t>
            </a:r>
            <a:r>
              <a:rPr lang="ca-ES" dirty="0"/>
              <a:t> </a:t>
            </a:r>
            <a:r>
              <a:rPr lang="ca-ES" dirty="0" err="1"/>
              <a:t>each</a:t>
            </a:r>
            <a:r>
              <a:rPr lang="ca-ES" dirty="0"/>
              <a:t> </a:t>
            </a:r>
            <a:r>
              <a:rPr lang="ca-ES" dirty="0" err="1"/>
              <a:t>marker</a:t>
            </a:r>
            <a:r>
              <a:rPr lang="ca-ES" dirty="0"/>
              <a:t> </a:t>
            </a:r>
            <a:r>
              <a:rPr lang="ca-ES" dirty="0" err="1"/>
              <a:t>the</a:t>
            </a:r>
            <a:r>
              <a:rPr lang="ca-ES" dirty="0"/>
              <a:t> MAF of </a:t>
            </a:r>
            <a:r>
              <a:rPr lang="ca-ES" dirty="0" err="1"/>
              <a:t>the</a:t>
            </a:r>
            <a:r>
              <a:rPr lang="ca-ES" dirty="0"/>
              <a:t> </a:t>
            </a:r>
            <a:r>
              <a:rPr lang="ca-ES" dirty="0" err="1"/>
              <a:t>marker</a:t>
            </a:r>
            <a:r>
              <a:rPr lang="ca-ES" dirty="0"/>
              <a:t>. </a:t>
            </a:r>
            <a:r>
              <a:rPr lang="ca-ES" dirty="0" err="1"/>
              <a:t>Ascertain</a:t>
            </a:r>
            <a:r>
              <a:rPr lang="ca-ES" dirty="0"/>
              <a:t> </a:t>
            </a:r>
            <a:r>
              <a:rPr lang="ca-ES" dirty="0" err="1"/>
              <a:t>the</a:t>
            </a:r>
            <a:r>
              <a:rPr lang="ca-ES" dirty="0"/>
              <a:t> </a:t>
            </a:r>
            <a:r>
              <a:rPr lang="ca-ES" dirty="0" err="1"/>
              <a:t>markers</a:t>
            </a:r>
            <a:r>
              <a:rPr lang="ca-ES" dirty="0"/>
              <a:t> </a:t>
            </a:r>
            <a:r>
              <a:rPr lang="ca-ES" dirty="0" err="1"/>
              <a:t>with</a:t>
            </a:r>
            <a:r>
              <a:rPr lang="ca-ES" dirty="0"/>
              <a:t> a MAF&gt; 0.05. </a:t>
            </a:r>
            <a:endParaRPr lang="en-US" dirty="0"/>
          </a:p>
          <a:p>
            <a:pPr marL="285750" indent="-285750">
              <a:buFont typeface="Arial" panose="020B0604020202020204" pitchFamily="34" charset="0"/>
              <a:buChar char="•"/>
            </a:pPr>
            <a:r>
              <a:rPr lang="en-US" dirty="0"/>
              <a:t>Generate a distance matrix and run a classical multidimensional scaling (</a:t>
            </a:r>
            <a:r>
              <a:rPr lang="en-US" dirty="0" err="1"/>
              <a:t>cmdscale</a:t>
            </a:r>
            <a:r>
              <a:rPr lang="en-US" dirty="0"/>
              <a:t> in R). Plot the first two dimensions.</a:t>
            </a:r>
          </a:p>
        </p:txBody>
      </p:sp>
    </p:spTree>
    <p:extLst>
      <p:ext uri="{BB962C8B-B14F-4D97-AF65-F5344CB8AC3E}">
        <p14:creationId xmlns:p14="http://schemas.microsoft.com/office/powerpoint/2010/main" val="3219671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8AEB82-8D39-4168-8E70-77F4E72EE37C}"/>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4" name="Rectángulo 3">
            <a:extLst>
              <a:ext uri="{FF2B5EF4-FFF2-40B4-BE49-F238E27FC236}">
                <a16:creationId xmlns:a16="http://schemas.microsoft.com/office/drawing/2014/main" id="{F57C5423-0B49-43DE-AE5C-3F8B2643EF5B}"/>
              </a:ext>
            </a:extLst>
          </p:cNvPr>
          <p:cNvSpPr/>
          <p:nvPr/>
        </p:nvSpPr>
        <p:spPr>
          <a:xfrm>
            <a:off x="838200" y="1968560"/>
            <a:ext cx="9657183" cy="3970318"/>
          </a:xfrm>
          <a:prstGeom prst="rect">
            <a:avLst/>
          </a:prstGeom>
        </p:spPr>
        <p:txBody>
          <a:bodyPr wrap="square">
            <a:spAutoFit/>
          </a:bodyPr>
          <a:lstStyle/>
          <a:p>
            <a:r>
              <a:rPr lang="en-US" dirty="0"/>
              <a:t>Basic admixture estimator</a:t>
            </a:r>
          </a:p>
          <a:p>
            <a:r>
              <a:rPr lang="en-US" dirty="0"/>
              <a:t>Goal: to understand how the dimensions of the MDS relate to admixture parameters</a:t>
            </a:r>
          </a:p>
          <a:p>
            <a:r>
              <a:rPr lang="en-US" dirty="0"/>
              <a:t>Create a function that takes the first dimension of the MDS eigenvector output.</a:t>
            </a:r>
          </a:p>
          <a:p>
            <a:r>
              <a:rPr lang="en-US" dirty="0"/>
              <a:t>Rescale the values of the Admix individuals to (x-meanPop1)/(meanPop2-meanPop1)</a:t>
            </a:r>
          </a:p>
          <a:p>
            <a:endParaRPr lang="en-US" dirty="0"/>
          </a:p>
          <a:p>
            <a:r>
              <a:rPr lang="en-US" b="1" i="1" dirty="0" err="1"/>
              <a:t>extract.admixture</a:t>
            </a:r>
            <a:r>
              <a:rPr lang="en-US" b="1" i="1" dirty="0"/>
              <a:t> &lt;- function(</a:t>
            </a:r>
            <a:r>
              <a:rPr lang="en-US" b="1" i="1" dirty="0" err="1"/>
              <a:t>points.mds</a:t>
            </a:r>
            <a:r>
              <a:rPr lang="en-US" b="1" i="1" dirty="0"/>
              <a:t>)</a:t>
            </a:r>
          </a:p>
          <a:p>
            <a:r>
              <a:rPr lang="en-US" b="1" i="1" dirty="0"/>
              <a:t>{</a:t>
            </a:r>
          </a:p>
          <a:p>
            <a:r>
              <a:rPr lang="en-US" b="1" i="1" dirty="0"/>
              <a:t>  </a:t>
            </a:r>
            <a:r>
              <a:rPr lang="en-US" b="1" i="1" dirty="0" err="1"/>
              <a:t>popA</a:t>
            </a:r>
            <a:r>
              <a:rPr lang="en-US" b="1" i="1" dirty="0"/>
              <a:t> &lt;- which(</a:t>
            </a:r>
            <a:r>
              <a:rPr lang="en-US" b="1" i="1" dirty="0" err="1"/>
              <a:t>rownames</a:t>
            </a:r>
            <a:r>
              <a:rPr lang="en-US" b="1" i="1" dirty="0"/>
              <a:t>(</a:t>
            </a:r>
            <a:r>
              <a:rPr lang="en-US" b="1" i="1" dirty="0" err="1"/>
              <a:t>points.mds</a:t>
            </a:r>
            <a:r>
              <a:rPr lang="en-US" b="1" i="1" dirty="0"/>
              <a:t>)=="A");</a:t>
            </a:r>
          </a:p>
          <a:p>
            <a:r>
              <a:rPr lang="en-US" b="1" i="1" dirty="0"/>
              <a:t>  </a:t>
            </a:r>
            <a:r>
              <a:rPr lang="en-US" b="1" i="1" dirty="0" err="1"/>
              <a:t>popB</a:t>
            </a:r>
            <a:r>
              <a:rPr lang="en-US" b="1" i="1" dirty="0"/>
              <a:t> &lt;- which(</a:t>
            </a:r>
            <a:r>
              <a:rPr lang="en-US" b="1" i="1" dirty="0" err="1"/>
              <a:t>rownames</a:t>
            </a:r>
            <a:r>
              <a:rPr lang="en-US" b="1" i="1" dirty="0"/>
              <a:t>(</a:t>
            </a:r>
            <a:r>
              <a:rPr lang="en-US" b="1" i="1" dirty="0" err="1"/>
              <a:t>points.mds</a:t>
            </a:r>
            <a:r>
              <a:rPr lang="en-US" b="1" i="1" dirty="0"/>
              <a:t>)=="B");</a:t>
            </a:r>
          </a:p>
          <a:p>
            <a:r>
              <a:rPr lang="en-US" b="1" i="1" dirty="0"/>
              <a:t>  </a:t>
            </a:r>
            <a:r>
              <a:rPr lang="en-US" b="1" i="1" dirty="0" err="1"/>
              <a:t>popAd</a:t>
            </a:r>
            <a:r>
              <a:rPr lang="en-US" b="1" i="1" dirty="0"/>
              <a:t> &lt;- which(</a:t>
            </a:r>
            <a:r>
              <a:rPr lang="en-US" b="1" i="1" dirty="0" err="1"/>
              <a:t>rownames</a:t>
            </a:r>
            <a:r>
              <a:rPr lang="en-US" b="1" i="1" dirty="0"/>
              <a:t>(</a:t>
            </a:r>
            <a:r>
              <a:rPr lang="en-US" b="1" i="1" dirty="0" err="1"/>
              <a:t>points.mds</a:t>
            </a:r>
            <a:r>
              <a:rPr lang="en-US" b="1" i="1" dirty="0"/>
              <a:t>)=="Admix");</a:t>
            </a:r>
          </a:p>
          <a:p>
            <a:r>
              <a:rPr lang="en-US" b="1" i="1" dirty="0"/>
              <a:t>  </a:t>
            </a:r>
            <a:r>
              <a:rPr lang="en-US" b="1" i="1" dirty="0" err="1"/>
              <a:t>meanA</a:t>
            </a:r>
            <a:r>
              <a:rPr lang="en-US" b="1" i="1" dirty="0"/>
              <a:t> &lt;- mean(</a:t>
            </a:r>
            <a:r>
              <a:rPr lang="en-US" b="1" i="1" dirty="0" err="1"/>
              <a:t>points.mds</a:t>
            </a:r>
            <a:r>
              <a:rPr lang="en-US" b="1" i="1" dirty="0"/>
              <a:t>[popA,1]);</a:t>
            </a:r>
          </a:p>
          <a:p>
            <a:r>
              <a:rPr lang="en-US" b="1" i="1" dirty="0"/>
              <a:t>  </a:t>
            </a:r>
            <a:r>
              <a:rPr lang="en-US" b="1" i="1" dirty="0" err="1"/>
              <a:t>meanB</a:t>
            </a:r>
            <a:r>
              <a:rPr lang="en-US" b="1" i="1" dirty="0"/>
              <a:t> &lt;- mean(</a:t>
            </a:r>
            <a:r>
              <a:rPr lang="en-US" b="1" i="1" dirty="0" err="1"/>
              <a:t>points.mds</a:t>
            </a:r>
            <a:r>
              <a:rPr lang="en-US" b="1" i="1" dirty="0"/>
              <a:t>[popB,1]);</a:t>
            </a:r>
          </a:p>
          <a:p>
            <a:r>
              <a:rPr lang="en-US" b="1" i="1" dirty="0"/>
              <a:t>  return(1-(</a:t>
            </a:r>
            <a:r>
              <a:rPr lang="en-US" b="1" i="1" dirty="0" err="1"/>
              <a:t>points.mds</a:t>
            </a:r>
            <a:r>
              <a:rPr lang="en-US" b="1" i="1" dirty="0"/>
              <a:t>[popAd,1]-</a:t>
            </a:r>
            <a:r>
              <a:rPr lang="en-US" b="1" i="1" dirty="0" err="1"/>
              <a:t>meanA</a:t>
            </a:r>
            <a:r>
              <a:rPr lang="en-US" b="1" i="1" dirty="0"/>
              <a:t>)/(</a:t>
            </a:r>
            <a:r>
              <a:rPr lang="en-US" b="1" i="1" dirty="0" err="1"/>
              <a:t>meanB-meanA</a:t>
            </a:r>
            <a:r>
              <a:rPr lang="en-US" b="1" i="1" dirty="0"/>
              <a:t>));</a:t>
            </a:r>
          </a:p>
          <a:p>
            <a:r>
              <a:rPr lang="en-US" b="1" i="1" dirty="0"/>
              <a:t>}</a:t>
            </a:r>
          </a:p>
        </p:txBody>
      </p:sp>
    </p:spTree>
    <p:extLst>
      <p:ext uri="{BB962C8B-B14F-4D97-AF65-F5344CB8AC3E}">
        <p14:creationId xmlns:p14="http://schemas.microsoft.com/office/powerpoint/2010/main" val="45499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4" name="Rectángulo 3">
            <a:extLst>
              <a:ext uri="{FF2B5EF4-FFF2-40B4-BE49-F238E27FC236}">
                <a16:creationId xmlns:a16="http://schemas.microsoft.com/office/drawing/2014/main" id="{9869DB2F-A75A-45B7-9814-1EB64EE9D7A0}"/>
              </a:ext>
            </a:extLst>
          </p:cNvPr>
          <p:cNvSpPr/>
          <p:nvPr/>
        </p:nvSpPr>
        <p:spPr>
          <a:xfrm>
            <a:off x="838199" y="2136339"/>
            <a:ext cx="9938657" cy="2308324"/>
          </a:xfrm>
          <a:prstGeom prst="rect">
            <a:avLst/>
          </a:prstGeom>
        </p:spPr>
        <p:txBody>
          <a:bodyPr wrap="square">
            <a:spAutoFit/>
          </a:bodyPr>
          <a:lstStyle/>
          <a:p>
            <a:r>
              <a:rPr lang="en-US" dirty="0"/>
              <a:t>Admixture proportions and position in the first dimension of the scaled MDS</a:t>
            </a:r>
          </a:p>
          <a:p>
            <a:r>
              <a:rPr lang="en-US" dirty="0"/>
              <a:t>Goal: to understand how the dimensions of the MDS relate to admixture parameters</a:t>
            </a:r>
          </a:p>
          <a:p>
            <a:r>
              <a:rPr lang="en-US" dirty="0"/>
              <a:t>Exercise:</a:t>
            </a:r>
          </a:p>
          <a:p>
            <a:r>
              <a:rPr lang="en-US" dirty="0"/>
              <a:t>Generate 100 simulations with the previous population set up, changing at random the percentage of admixture from population 1. For each simulation, compute the scaled coordinates in the admixed individuals using </a:t>
            </a:r>
            <a:r>
              <a:rPr lang="en-US" dirty="0" err="1"/>
              <a:t>extract.admixture</a:t>
            </a:r>
            <a:r>
              <a:rPr lang="en-US" dirty="0"/>
              <a:t> and the mean out of all them. Plot the percentage of admixture used in the simulation against the mean inferred after MDS.</a:t>
            </a:r>
          </a:p>
          <a:p>
            <a:r>
              <a:rPr lang="en-US" dirty="0"/>
              <a:t>What happens if the time of admixture is much older (say 10000 generations)?</a:t>
            </a:r>
          </a:p>
        </p:txBody>
      </p:sp>
    </p:spTree>
    <p:extLst>
      <p:ext uri="{BB962C8B-B14F-4D97-AF65-F5344CB8AC3E}">
        <p14:creationId xmlns:p14="http://schemas.microsoft.com/office/powerpoint/2010/main" val="223059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4" name="Rectángulo 3">
            <a:extLst>
              <a:ext uri="{FF2B5EF4-FFF2-40B4-BE49-F238E27FC236}">
                <a16:creationId xmlns:a16="http://schemas.microsoft.com/office/drawing/2014/main" id="{9869DB2F-A75A-45B7-9814-1EB64EE9D7A0}"/>
              </a:ext>
            </a:extLst>
          </p:cNvPr>
          <p:cNvSpPr/>
          <p:nvPr/>
        </p:nvSpPr>
        <p:spPr>
          <a:xfrm>
            <a:off x="838199" y="2136339"/>
            <a:ext cx="9938657" cy="2031325"/>
          </a:xfrm>
          <a:prstGeom prst="rect">
            <a:avLst/>
          </a:prstGeom>
        </p:spPr>
        <p:txBody>
          <a:bodyPr wrap="square">
            <a:spAutoFit/>
          </a:bodyPr>
          <a:lstStyle/>
          <a:p>
            <a:r>
              <a:rPr lang="en-US" dirty="0"/>
              <a:t>Variance in the admixture proportions and time of admixture</a:t>
            </a:r>
          </a:p>
          <a:p>
            <a:r>
              <a:rPr lang="en-US" dirty="0"/>
              <a:t>Goal: to understand how the dimensions of the MDS relate to time of admixture parameters</a:t>
            </a:r>
          </a:p>
          <a:p>
            <a:r>
              <a:rPr lang="en-US" dirty="0"/>
              <a:t>Exercise:</a:t>
            </a:r>
          </a:p>
          <a:p>
            <a:r>
              <a:rPr lang="en-US" dirty="0"/>
              <a:t>Generate 100 simulations, with a fixed percentage of admixture from population 1 of 0.5. </a:t>
            </a:r>
          </a:p>
          <a:p>
            <a:r>
              <a:rPr lang="en-US" dirty="0"/>
              <a:t>Change the time of admixture between 1 generation to 100 generations. </a:t>
            </a:r>
          </a:p>
          <a:p>
            <a:r>
              <a:rPr lang="en-US" dirty="0"/>
              <a:t>Estimate the variance in the percentage of estimated admixture.</a:t>
            </a:r>
          </a:p>
          <a:p>
            <a:r>
              <a:rPr lang="en-US" dirty="0"/>
              <a:t>Plot the time  of admixture vs the variance in the percentage of estimated admixture.</a:t>
            </a:r>
          </a:p>
        </p:txBody>
      </p:sp>
    </p:spTree>
    <p:extLst>
      <p:ext uri="{BB962C8B-B14F-4D97-AF65-F5344CB8AC3E}">
        <p14:creationId xmlns:p14="http://schemas.microsoft.com/office/powerpoint/2010/main" val="261695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4" name="Rectángulo 3">
            <a:extLst>
              <a:ext uri="{FF2B5EF4-FFF2-40B4-BE49-F238E27FC236}">
                <a16:creationId xmlns:a16="http://schemas.microsoft.com/office/drawing/2014/main" id="{9869DB2F-A75A-45B7-9814-1EB64EE9D7A0}"/>
              </a:ext>
            </a:extLst>
          </p:cNvPr>
          <p:cNvSpPr/>
          <p:nvPr/>
        </p:nvSpPr>
        <p:spPr>
          <a:xfrm>
            <a:off x="838199" y="2136339"/>
            <a:ext cx="9938657" cy="4524315"/>
          </a:xfrm>
          <a:prstGeom prst="rect">
            <a:avLst/>
          </a:prstGeom>
        </p:spPr>
        <p:txBody>
          <a:bodyPr wrap="square">
            <a:spAutoFit/>
          </a:bodyPr>
          <a:lstStyle/>
          <a:p>
            <a:r>
              <a:rPr lang="en-US" dirty="0"/>
              <a:t>MDS output from a 2D stepping stone model</a:t>
            </a:r>
          </a:p>
          <a:p>
            <a:r>
              <a:rPr lang="en-US" dirty="0"/>
              <a:t>Goal: to understand how an MDS works in a 2D stepping stone</a:t>
            </a:r>
          </a:p>
          <a:p>
            <a:r>
              <a:rPr lang="en-US" dirty="0"/>
              <a:t>Exercise:</a:t>
            </a:r>
          </a:p>
          <a:p>
            <a:r>
              <a:rPr lang="en-US" dirty="0"/>
              <a:t>Generate 16 populations (a grid of 4 by 4 populations), each with Ne = 500 chromosomes using the function model.2D.grid.pop</a:t>
            </a:r>
          </a:p>
          <a:p>
            <a:r>
              <a:rPr lang="en-US" dirty="0"/>
              <a:t>Sample 20 chromosomes by population. Run MDS and plot the result with </a:t>
            </a:r>
            <a:r>
              <a:rPr lang="en-US" dirty="0" err="1"/>
              <a:t>ggplot</a:t>
            </a:r>
            <a:r>
              <a:rPr lang="en-US" dirty="0"/>
              <a:t>.</a:t>
            </a:r>
          </a:p>
          <a:p>
            <a:r>
              <a:rPr lang="en-US" b="1" i="1" dirty="0" err="1"/>
              <a:t>mds.result</a:t>
            </a:r>
            <a:r>
              <a:rPr lang="en-US" b="1" i="1" dirty="0"/>
              <a:t> &lt;- </a:t>
            </a:r>
            <a:r>
              <a:rPr lang="en-US" b="1" i="1" dirty="0" err="1"/>
              <a:t>cmdscale</a:t>
            </a:r>
            <a:r>
              <a:rPr lang="en-US" b="1" i="1" dirty="0"/>
              <a:t>(</a:t>
            </a:r>
            <a:r>
              <a:rPr lang="en-US" b="1" i="1" dirty="0" err="1"/>
              <a:t>dmatrix</a:t>
            </a:r>
            <a:r>
              <a:rPr lang="en-US" b="1" i="1" dirty="0"/>
              <a:t>, k = (</a:t>
            </a:r>
            <a:r>
              <a:rPr lang="en-US" b="1" i="1" dirty="0" err="1"/>
              <a:t>nrow</a:t>
            </a:r>
            <a:r>
              <a:rPr lang="en-US" b="1" i="1" dirty="0"/>
              <a:t>(</a:t>
            </a:r>
            <a:r>
              <a:rPr lang="en-US" b="1" i="1" dirty="0" err="1"/>
              <a:t>as.matrix</a:t>
            </a:r>
            <a:r>
              <a:rPr lang="en-US" b="1" i="1" dirty="0"/>
              <a:t>(</a:t>
            </a:r>
            <a:r>
              <a:rPr lang="en-US" b="1" i="1" dirty="0" err="1"/>
              <a:t>dmatrix</a:t>
            </a:r>
            <a:r>
              <a:rPr lang="en-US" b="1" i="1" dirty="0"/>
              <a:t>))-1),add=</a:t>
            </a:r>
            <a:r>
              <a:rPr lang="en-US" b="1" i="1" dirty="0" err="1"/>
              <a:t>T,eig</a:t>
            </a:r>
            <a:r>
              <a:rPr lang="en-US" b="1" i="1" dirty="0"/>
              <a:t>=T);</a:t>
            </a:r>
          </a:p>
          <a:p>
            <a:r>
              <a:rPr lang="en-US" b="1" i="1" dirty="0" err="1"/>
              <a:t>points.mds</a:t>
            </a:r>
            <a:r>
              <a:rPr lang="en-US" b="1" i="1" dirty="0"/>
              <a:t> &lt;- </a:t>
            </a:r>
            <a:r>
              <a:rPr lang="en-US" b="1" i="1" dirty="0" err="1"/>
              <a:t>mds.result$points</a:t>
            </a:r>
            <a:r>
              <a:rPr lang="en-US" b="1" i="1" dirty="0"/>
              <a:t>[,1:2];</a:t>
            </a:r>
          </a:p>
          <a:p>
            <a:r>
              <a:rPr lang="en-US" b="1" i="1" dirty="0" err="1"/>
              <a:t>rownames</a:t>
            </a:r>
            <a:r>
              <a:rPr lang="en-US" b="1" i="1" dirty="0"/>
              <a:t>(</a:t>
            </a:r>
            <a:r>
              <a:rPr lang="en-US" b="1" i="1" dirty="0" err="1"/>
              <a:t>points.mds</a:t>
            </a:r>
            <a:r>
              <a:rPr lang="en-US" b="1" i="1" dirty="0"/>
              <a:t>) &lt;- pop;</a:t>
            </a:r>
          </a:p>
          <a:p>
            <a:r>
              <a:rPr lang="en-US" b="1" i="1" dirty="0"/>
              <a:t>ma &lt;- </a:t>
            </a:r>
            <a:r>
              <a:rPr lang="en-US" b="1" i="1" dirty="0" err="1"/>
              <a:t>data.frame</a:t>
            </a:r>
            <a:r>
              <a:rPr lang="en-US" b="1" i="1" dirty="0"/>
              <a:t>(model = pop, x = </a:t>
            </a:r>
            <a:r>
              <a:rPr lang="en-US" b="1" i="1" dirty="0" err="1"/>
              <a:t>points.mds</a:t>
            </a:r>
            <a:r>
              <a:rPr lang="en-US" b="1" i="1" dirty="0"/>
              <a:t>[,1], y = </a:t>
            </a:r>
            <a:r>
              <a:rPr lang="en-US" b="1" i="1" dirty="0" err="1"/>
              <a:t>points.mds</a:t>
            </a:r>
            <a:r>
              <a:rPr lang="en-US" b="1" i="1" dirty="0"/>
              <a:t>[,2]);</a:t>
            </a:r>
          </a:p>
          <a:p>
            <a:r>
              <a:rPr lang="en-US" b="1" i="1" dirty="0" err="1"/>
              <a:t>ggplot</a:t>
            </a:r>
            <a:r>
              <a:rPr lang="en-US" b="1" i="1" dirty="0"/>
              <a:t>(ma, </a:t>
            </a:r>
            <a:r>
              <a:rPr lang="en-US" b="1" i="1" dirty="0" err="1"/>
              <a:t>aes</a:t>
            </a:r>
            <a:r>
              <a:rPr lang="en-US" b="1" i="1" dirty="0"/>
              <a:t>(x=x, y=y, color=model)) +</a:t>
            </a:r>
          </a:p>
          <a:p>
            <a:r>
              <a:rPr lang="en-US" b="1" i="1" dirty="0"/>
              <a:t>  </a:t>
            </a:r>
            <a:r>
              <a:rPr lang="en-US" b="1" i="1" dirty="0" err="1"/>
              <a:t>geom_point</a:t>
            </a:r>
            <a:r>
              <a:rPr lang="en-US" b="1" i="1" dirty="0"/>
              <a:t>() +</a:t>
            </a:r>
          </a:p>
          <a:p>
            <a:r>
              <a:rPr lang="en-US" b="1" i="1" dirty="0"/>
              <a:t>  labs(</a:t>
            </a:r>
          </a:p>
          <a:p>
            <a:r>
              <a:rPr lang="en-US" b="1" i="1" dirty="0"/>
              <a:t>    x = paste("DIM 1 (",round(100*</a:t>
            </a:r>
            <a:r>
              <a:rPr lang="en-US" b="1" i="1" dirty="0" err="1"/>
              <a:t>mds.result$eig</a:t>
            </a:r>
            <a:r>
              <a:rPr lang="en-US" b="1" i="1" dirty="0"/>
              <a:t>[1]/sum(</a:t>
            </a:r>
            <a:r>
              <a:rPr lang="en-US" b="1" i="1" dirty="0" err="1"/>
              <a:t>mds.result$eig</a:t>
            </a:r>
            <a:r>
              <a:rPr lang="en-US" b="1" i="1" dirty="0"/>
              <a:t>),2) ," %)"),</a:t>
            </a:r>
          </a:p>
          <a:p>
            <a:r>
              <a:rPr lang="en-US" b="1" i="1" dirty="0"/>
              <a:t>    y = paste("DIM 2 (",round(100*</a:t>
            </a:r>
            <a:r>
              <a:rPr lang="en-US" b="1" i="1" dirty="0" err="1"/>
              <a:t>mds.result$eig</a:t>
            </a:r>
            <a:r>
              <a:rPr lang="en-US" b="1" i="1" dirty="0"/>
              <a:t>[2]/sum(</a:t>
            </a:r>
            <a:r>
              <a:rPr lang="en-US" b="1" i="1" dirty="0" err="1"/>
              <a:t>mds.result$eig</a:t>
            </a:r>
            <a:r>
              <a:rPr lang="en-US" b="1" i="1" dirty="0"/>
              <a:t>),2) ," %)")</a:t>
            </a:r>
          </a:p>
          <a:p>
            <a:r>
              <a:rPr lang="en-US" b="1" i="1" dirty="0"/>
              <a:t>  )</a:t>
            </a:r>
            <a:endParaRPr lang="en-US" dirty="0"/>
          </a:p>
        </p:txBody>
      </p:sp>
    </p:spTree>
    <p:extLst>
      <p:ext uri="{BB962C8B-B14F-4D97-AF65-F5344CB8AC3E}">
        <p14:creationId xmlns:p14="http://schemas.microsoft.com/office/powerpoint/2010/main" val="30108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classical</a:t>
            </a:r>
            <a:r>
              <a:rPr lang="ca-ES" dirty="0"/>
              <a:t> multidimensional </a:t>
            </a:r>
            <a:r>
              <a:rPr lang="ca-ES" dirty="0" err="1"/>
              <a:t>scaling</a:t>
            </a:r>
            <a:endParaRPr lang="en-US" dirty="0"/>
          </a:p>
        </p:txBody>
      </p:sp>
      <p:sp>
        <p:nvSpPr>
          <p:cNvPr id="4" name="Rectángulo 3">
            <a:extLst>
              <a:ext uri="{FF2B5EF4-FFF2-40B4-BE49-F238E27FC236}">
                <a16:creationId xmlns:a16="http://schemas.microsoft.com/office/drawing/2014/main" id="{9869DB2F-A75A-45B7-9814-1EB64EE9D7A0}"/>
              </a:ext>
            </a:extLst>
          </p:cNvPr>
          <p:cNvSpPr/>
          <p:nvPr/>
        </p:nvSpPr>
        <p:spPr>
          <a:xfrm>
            <a:off x="838199" y="2136339"/>
            <a:ext cx="9938657" cy="4801314"/>
          </a:xfrm>
          <a:prstGeom prst="rect">
            <a:avLst/>
          </a:prstGeom>
        </p:spPr>
        <p:txBody>
          <a:bodyPr wrap="square">
            <a:spAutoFit/>
          </a:bodyPr>
          <a:lstStyle/>
          <a:p>
            <a:r>
              <a:rPr lang="en-US" dirty="0"/>
              <a:t>7. Biased samples</a:t>
            </a:r>
          </a:p>
          <a:p>
            <a:r>
              <a:rPr lang="en-US" dirty="0"/>
              <a:t>Goal: to understand how the MDS can be biased by different sample sizes</a:t>
            </a:r>
          </a:p>
          <a:p>
            <a:r>
              <a:rPr lang="en-US" dirty="0"/>
              <a:t>Exercise:</a:t>
            </a:r>
          </a:p>
          <a:p>
            <a:r>
              <a:rPr lang="en-US" dirty="0"/>
              <a:t>Take the distance matrix. Remove the first 6 rows and columns. Run the MDS with the new matrix.</a:t>
            </a:r>
          </a:p>
          <a:p>
            <a:r>
              <a:rPr lang="en-US" b="1" i="1" dirty="0" err="1"/>
              <a:t>dmatrix.lite</a:t>
            </a:r>
            <a:r>
              <a:rPr lang="en-US" b="1" i="1" dirty="0"/>
              <a:t> &lt;- </a:t>
            </a:r>
            <a:r>
              <a:rPr lang="en-US" b="1" i="1" dirty="0" err="1"/>
              <a:t>as.matrix</a:t>
            </a:r>
            <a:r>
              <a:rPr lang="en-US" b="1" i="1" dirty="0"/>
              <a:t>(</a:t>
            </a:r>
            <a:r>
              <a:rPr lang="en-US" b="1" i="1" dirty="0" err="1"/>
              <a:t>dmatrix</a:t>
            </a:r>
            <a:r>
              <a:rPr lang="en-US" b="1" i="1" dirty="0"/>
              <a:t>)[-c(1,6),-c(1,6)];</a:t>
            </a:r>
          </a:p>
          <a:p>
            <a:r>
              <a:rPr lang="en-US" b="1" i="1" dirty="0" err="1"/>
              <a:t>mds.result</a:t>
            </a:r>
            <a:r>
              <a:rPr lang="en-US" b="1" i="1" dirty="0"/>
              <a:t> &lt;- </a:t>
            </a:r>
            <a:r>
              <a:rPr lang="en-US" b="1" i="1" dirty="0" err="1"/>
              <a:t>cmdscale</a:t>
            </a:r>
            <a:r>
              <a:rPr lang="en-US" b="1" i="1" dirty="0"/>
              <a:t>(</a:t>
            </a:r>
            <a:r>
              <a:rPr lang="en-US" b="1" i="1" dirty="0" err="1"/>
              <a:t>dmatrix.lite</a:t>
            </a:r>
            <a:r>
              <a:rPr lang="en-US" b="1" i="1" dirty="0"/>
              <a:t>, k = (</a:t>
            </a:r>
            <a:r>
              <a:rPr lang="en-US" b="1" i="1" dirty="0" err="1"/>
              <a:t>nrow</a:t>
            </a:r>
            <a:r>
              <a:rPr lang="en-US" b="1" i="1" dirty="0"/>
              <a:t>(</a:t>
            </a:r>
            <a:r>
              <a:rPr lang="en-US" b="1" i="1" dirty="0" err="1"/>
              <a:t>dmatrix.lite</a:t>
            </a:r>
            <a:r>
              <a:rPr lang="en-US" b="1" i="1" dirty="0"/>
              <a:t>)-1),add=</a:t>
            </a:r>
            <a:r>
              <a:rPr lang="en-US" b="1" i="1" dirty="0" err="1"/>
              <a:t>T,eig</a:t>
            </a:r>
            <a:r>
              <a:rPr lang="en-US" b="1" i="1" dirty="0"/>
              <a:t>=T);</a:t>
            </a:r>
          </a:p>
          <a:p>
            <a:r>
              <a:rPr lang="en-US" b="1" i="1" dirty="0" err="1"/>
              <a:t>points.mds</a:t>
            </a:r>
            <a:r>
              <a:rPr lang="en-US" b="1" i="1" dirty="0"/>
              <a:t> &lt;- </a:t>
            </a:r>
            <a:r>
              <a:rPr lang="en-US" b="1" i="1" dirty="0" err="1"/>
              <a:t>mds.result$points</a:t>
            </a:r>
            <a:r>
              <a:rPr lang="en-US" b="1" i="1" dirty="0"/>
              <a:t>[,1:2];</a:t>
            </a:r>
          </a:p>
          <a:p>
            <a:r>
              <a:rPr lang="en-US" b="1" i="1" dirty="0" err="1"/>
              <a:t>rownames</a:t>
            </a:r>
            <a:r>
              <a:rPr lang="en-US" b="1" i="1" dirty="0"/>
              <a:t>(</a:t>
            </a:r>
            <a:r>
              <a:rPr lang="en-US" b="1" i="1" dirty="0" err="1"/>
              <a:t>points.mds</a:t>
            </a:r>
            <a:r>
              <a:rPr lang="en-US" b="1" i="1" dirty="0"/>
              <a:t>) &lt;- pop[-c(1,6)];</a:t>
            </a:r>
          </a:p>
          <a:p>
            <a:r>
              <a:rPr lang="en-US" b="1" i="1" dirty="0"/>
              <a:t>plot(</a:t>
            </a:r>
            <a:r>
              <a:rPr lang="en-US" b="1" i="1" dirty="0" err="1"/>
              <a:t>mds.result$eig</a:t>
            </a:r>
            <a:r>
              <a:rPr lang="en-US" b="1" i="1" dirty="0"/>
              <a:t>); </a:t>
            </a:r>
          </a:p>
          <a:p>
            <a:r>
              <a:rPr lang="en-US" b="1" i="1" dirty="0"/>
              <a:t>ma &lt;- </a:t>
            </a:r>
            <a:r>
              <a:rPr lang="en-US" b="1" i="1" dirty="0" err="1"/>
              <a:t>data.frame</a:t>
            </a:r>
            <a:r>
              <a:rPr lang="en-US" b="1" i="1" dirty="0"/>
              <a:t>(model = pop[-c(1,6)], x = </a:t>
            </a:r>
            <a:r>
              <a:rPr lang="en-US" b="1" i="1" dirty="0" err="1"/>
              <a:t>points.mds</a:t>
            </a:r>
            <a:r>
              <a:rPr lang="en-US" b="1" i="1" dirty="0"/>
              <a:t>[,1], y = </a:t>
            </a:r>
            <a:r>
              <a:rPr lang="en-US" b="1" i="1" dirty="0" err="1"/>
              <a:t>points.mds</a:t>
            </a:r>
            <a:r>
              <a:rPr lang="en-US" b="1" i="1" dirty="0"/>
              <a:t>[,2]);</a:t>
            </a:r>
          </a:p>
          <a:p>
            <a:r>
              <a:rPr lang="en-US" b="1" i="1" dirty="0" err="1"/>
              <a:t>ggplot</a:t>
            </a:r>
            <a:r>
              <a:rPr lang="en-US" b="1" i="1" dirty="0"/>
              <a:t>(ma, </a:t>
            </a:r>
            <a:r>
              <a:rPr lang="en-US" b="1" i="1" dirty="0" err="1"/>
              <a:t>aes</a:t>
            </a:r>
            <a:r>
              <a:rPr lang="en-US" b="1" i="1" dirty="0"/>
              <a:t>(x=x, y=-y, color=model)) +</a:t>
            </a:r>
          </a:p>
          <a:p>
            <a:r>
              <a:rPr lang="en-US" b="1" i="1" dirty="0"/>
              <a:t>  </a:t>
            </a:r>
            <a:r>
              <a:rPr lang="en-US" b="1" i="1" dirty="0" err="1"/>
              <a:t>geom_point</a:t>
            </a:r>
            <a:r>
              <a:rPr lang="en-US" b="1" i="1" dirty="0"/>
              <a:t>() +</a:t>
            </a:r>
          </a:p>
          <a:p>
            <a:r>
              <a:rPr lang="en-US" b="1" i="1" dirty="0"/>
              <a:t>  labs(</a:t>
            </a:r>
          </a:p>
          <a:p>
            <a:r>
              <a:rPr lang="en-US" b="1" i="1" dirty="0"/>
              <a:t>    x = paste("DIM 1 (",round(100*</a:t>
            </a:r>
            <a:r>
              <a:rPr lang="en-US" b="1" i="1" dirty="0" err="1"/>
              <a:t>mds.result$eig</a:t>
            </a:r>
            <a:r>
              <a:rPr lang="en-US" b="1" i="1" dirty="0"/>
              <a:t>[1]/sum(</a:t>
            </a:r>
            <a:r>
              <a:rPr lang="en-US" b="1" i="1" dirty="0" err="1"/>
              <a:t>mds.result$eig</a:t>
            </a:r>
            <a:r>
              <a:rPr lang="en-US" b="1" i="1" dirty="0"/>
              <a:t>),2) ," %)"),</a:t>
            </a:r>
          </a:p>
          <a:p>
            <a:r>
              <a:rPr lang="en-US" b="1" i="1" dirty="0"/>
              <a:t>    y = paste("DIM 2 (",round(100*</a:t>
            </a:r>
            <a:r>
              <a:rPr lang="en-US" b="1" i="1" dirty="0" err="1"/>
              <a:t>mds.result$eig</a:t>
            </a:r>
            <a:r>
              <a:rPr lang="en-US" b="1" i="1" dirty="0"/>
              <a:t>[2]/sum(</a:t>
            </a:r>
            <a:r>
              <a:rPr lang="en-US" b="1" i="1" dirty="0" err="1"/>
              <a:t>mds.result$eig</a:t>
            </a:r>
            <a:r>
              <a:rPr lang="en-US" b="1" i="1" dirty="0"/>
              <a:t>),2) ," %)")</a:t>
            </a:r>
          </a:p>
          <a:p>
            <a:r>
              <a:rPr lang="en-US" b="1" i="1" dirty="0"/>
              <a:t>  )</a:t>
            </a:r>
          </a:p>
          <a:p>
            <a:r>
              <a:rPr lang="en-US" b="1" i="1" dirty="0"/>
              <a:t># This </a:t>
            </a:r>
            <a:r>
              <a:rPr lang="en-US" b="1" i="1" dirty="0" err="1"/>
              <a:t>behaviour</a:t>
            </a:r>
            <a:r>
              <a:rPr lang="en-US" b="1" i="1" dirty="0"/>
              <a:t> occurs also if we have samples that are more related than expected!</a:t>
            </a:r>
          </a:p>
        </p:txBody>
      </p:sp>
    </p:spTree>
    <p:extLst>
      <p:ext uri="{BB962C8B-B14F-4D97-AF65-F5344CB8AC3E}">
        <p14:creationId xmlns:p14="http://schemas.microsoft.com/office/powerpoint/2010/main" val="110749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750F6-2DF3-4BF5-8495-66667646019B}"/>
              </a:ext>
            </a:extLst>
          </p:cNvPr>
          <p:cNvSpPr>
            <a:spLocks noGrp="1"/>
          </p:cNvSpPr>
          <p:nvPr>
            <p:ph type="title"/>
          </p:nvPr>
        </p:nvSpPr>
        <p:spPr/>
        <p:txBody>
          <a:bodyPr/>
          <a:lstStyle/>
          <a:p>
            <a:r>
              <a:rPr lang="ca-ES" dirty="0" err="1"/>
              <a:t>Feature</a:t>
            </a:r>
            <a:r>
              <a:rPr lang="ca-ES" dirty="0"/>
              <a:t> </a:t>
            </a:r>
            <a:r>
              <a:rPr lang="ca-ES" dirty="0" err="1"/>
              <a:t>extraction</a:t>
            </a:r>
            <a:r>
              <a:rPr lang="ca-ES" dirty="0"/>
              <a:t> </a:t>
            </a:r>
            <a:r>
              <a:rPr lang="ca-ES" dirty="0" err="1"/>
              <a:t>with</a:t>
            </a:r>
            <a:r>
              <a:rPr lang="ca-ES" dirty="0"/>
              <a:t> </a:t>
            </a:r>
            <a:r>
              <a:rPr lang="ca-ES" dirty="0" err="1"/>
              <a:t>genomic</a:t>
            </a:r>
            <a:r>
              <a:rPr lang="ca-ES" dirty="0"/>
              <a:t> data </a:t>
            </a:r>
            <a:r>
              <a:rPr lang="ca-ES" dirty="0" err="1"/>
              <a:t>using</a:t>
            </a:r>
            <a:r>
              <a:rPr lang="ca-ES" dirty="0"/>
              <a:t> </a:t>
            </a:r>
            <a:r>
              <a:rPr lang="ca-ES" dirty="0" err="1"/>
              <a:t>sNMF</a:t>
            </a:r>
            <a:endParaRPr lang="en-US" dirty="0"/>
          </a:p>
        </p:txBody>
      </p:sp>
      <p:sp>
        <p:nvSpPr>
          <p:cNvPr id="4" name="Rectángulo 3">
            <a:extLst>
              <a:ext uri="{FF2B5EF4-FFF2-40B4-BE49-F238E27FC236}">
                <a16:creationId xmlns:a16="http://schemas.microsoft.com/office/drawing/2014/main" id="{9869DB2F-A75A-45B7-9814-1EB64EE9D7A0}"/>
              </a:ext>
            </a:extLst>
          </p:cNvPr>
          <p:cNvSpPr/>
          <p:nvPr/>
        </p:nvSpPr>
        <p:spPr>
          <a:xfrm>
            <a:off x="838199" y="2136339"/>
            <a:ext cx="9938657" cy="2031325"/>
          </a:xfrm>
          <a:prstGeom prst="rect">
            <a:avLst/>
          </a:prstGeom>
        </p:spPr>
        <p:txBody>
          <a:bodyPr wrap="square">
            <a:spAutoFit/>
          </a:bodyPr>
          <a:lstStyle/>
          <a:p>
            <a:r>
              <a:rPr lang="en-US" dirty="0"/>
              <a:t>Estimating ancestry proportions with </a:t>
            </a:r>
            <a:r>
              <a:rPr lang="en-US" dirty="0" err="1"/>
              <a:t>sNMF</a:t>
            </a:r>
            <a:endParaRPr lang="en-US" dirty="0"/>
          </a:p>
          <a:p>
            <a:r>
              <a:rPr lang="en-US" dirty="0"/>
              <a:t>Goal: to estimate ancestry proportions using one algorithm for global ancestry estimation </a:t>
            </a:r>
          </a:p>
          <a:p>
            <a:r>
              <a:rPr lang="en-US" dirty="0"/>
              <a:t>Exercise:</a:t>
            </a:r>
          </a:p>
          <a:p>
            <a:r>
              <a:rPr lang="en-US" dirty="0"/>
              <a:t>use </a:t>
            </a:r>
            <a:r>
              <a:rPr lang="en-US" dirty="0" err="1"/>
              <a:t>sNMF</a:t>
            </a:r>
            <a:r>
              <a:rPr lang="en-US" dirty="0"/>
              <a:t>, which has been coded in R, to estimate ancestry proportions. BEWARE: Results can be different from the ones from ADMIXTURE as the algorithm for ancestry optimization and the assumptions of the unsupervised model.</a:t>
            </a:r>
          </a:p>
          <a:p>
            <a:r>
              <a:rPr lang="en-US" dirty="0"/>
              <a:t>library(LEA);</a:t>
            </a:r>
          </a:p>
        </p:txBody>
      </p:sp>
    </p:spTree>
    <p:extLst>
      <p:ext uri="{BB962C8B-B14F-4D97-AF65-F5344CB8AC3E}">
        <p14:creationId xmlns:p14="http://schemas.microsoft.com/office/powerpoint/2010/main" val="36066062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1890</Words>
  <Application>Microsoft Office PowerPoint</Application>
  <PresentationFormat>Panorámica</PresentationFormat>
  <Paragraphs>135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Practicals onRFMix and fastGLOBETROTTER</vt:lpstr>
      <vt:lpstr>Feature extraction with genomic data using classical multidimensional scaling</vt:lpstr>
      <vt:lpstr>Feature extraction with genomic data using classical multidimensional scaling</vt:lpstr>
      <vt:lpstr>Feature extraction with genomic data using classical multidimensional scaling</vt:lpstr>
      <vt:lpstr>Feature extraction with genomic data using classical multidimensional scaling</vt:lpstr>
      <vt:lpstr>Feature extraction with genomic data using classical multidimensional scaling</vt:lpstr>
      <vt:lpstr>Feature extraction with genomic data using classical multidimensional scaling</vt:lpstr>
      <vt:lpstr>Feature extraction with genomic data using classical multidimensional scaling</vt:lpstr>
      <vt:lpstr>Feature extraction with genomic data using sNMF</vt:lpstr>
      <vt:lpstr>Feature extraction with genomic data using RFMix</vt:lpstr>
      <vt:lpstr>Demographic inference using Chromopainter + GLOBETROTTER</vt:lpstr>
      <vt:lpstr>Demographic inference using Chromopainter + GLOBETROTTER</vt:lpstr>
      <vt:lpstr>Demographic inference using Chromopainter + GLOBETROTTER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Practicals onRFMix and fastGLOBETROTTER</dc:title>
  <dc:creator>OSCAR LAO GRUESO</dc:creator>
  <cp:lastModifiedBy>OSCAR LAO GRUESO</cp:lastModifiedBy>
  <cp:revision>6</cp:revision>
  <dcterms:created xsi:type="dcterms:W3CDTF">2025-06-25T12:46:18Z</dcterms:created>
  <dcterms:modified xsi:type="dcterms:W3CDTF">2025-06-25T16:32:25Z</dcterms:modified>
</cp:coreProperties>
</file>