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3242858"/>
            <a:ext cx="1308489" cy="583942"/>
          </a:xfrm>
          <a:custGeom>
            <a:avLst/>
            <a:gdLst/>
            <a:ahLst/>
            <a:cxnLst/>
            <a:rect l="0" t="0" r="0" b="0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/>
          <p:nvPr/>
        </p:nvSpPr>
        <p:spPr>
          <a:xfrm rot="10800000" flipH="1">
            <a:off x="-3142" y="238362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 rot="10800000" flipH="1">
            <a:off x="-3142" y="238362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Shape 120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 rot="10800000" flipH="1">
            <a:off x="-3142" y="3683791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-3142" y="3683791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Shape 137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/>
          <p:nvPr/>
        </p:nvSpPr>
        <p:spPr>
          <a:xfrm rot="10800000" flipH="1">
            <a:off x="-3142" y="3683791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 rot="10800000" flipH="1">
            <a:off x="-3142" y="238362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-3142" y="535779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 rot="10800000" flipH="1">
            <a:off x="-3142" y="3683791"/>
            <a:ext cx="1191397" cy="380475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0" b="0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0" b="0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0" b="0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4"/>
            </a:xfrm>
            <a:custGeom>
              <a:avLst/>
              <a:gdLst/>
              <a:ahLst/>
              <a:cxnLst/>
              <a:rect l="0" t="0" r="0" b="0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0" b="0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0" b="0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1"/>
            </a:xfrm>
            <a:custGeom>
              <a:avLst/>
              <a:gdLst/>
              <a:ahLst/>
              <a:cxnLst/>
              <a:rect l="0" t="0" r="0" b="0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0" b="0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0" b="0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Shape 20"/>
            <p:cNvSpPr/>
            <p:nvPr/>
          </p:nvSpPr>
          <p:spPr>
            <a:xfrm>
              <a:off x="6627813" y="194833"/>
              <a:ext cx="409575" cy="3646489"/>
            </a:xfrm>
            <a:custGeom>
              <a:avLst/>
              <a:gdLst/>
              <a:ahLst/>
              <a:cxnLst/>
              <a:rect l="0" t="0" r="0" b="0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0" b="0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0" b="0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4"/>
            </a:xfrm>
            <a:custGeom>
              <a:avLst/>
              <a:gdLst/>
              <a:ahLst/>
              <a:cxnLst/>
              <a:rect l="0" t="0" r="0" b="0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0" b="0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0" b="0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0" b="0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0" b="0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0" b="0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72350" y="1001925"/>
            <a:ext cx="7051386" cy="1653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C0000">
                    <a:alpha val="80000"/>
                  </a:srgbClr>
                </a:solidFill>
                <a:latin typeface="Times New Roman"/>
              </a:rPr>
              <a:t>Adversarial attack on a CNN                            </a:t>
            </a:r>
            <a:b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C0000">
                    <a:alpha val="80000"/>
                  </a:srgbClr>
                </a:solidFill>
                <a:latin typeface="Times New Roman"/>
              </a:rPr>
            </a:br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C0000">
                    <a:alpha val="80000"/>
                  </a:srgbClr>
                </a:solidFill>
                <a:latin typeface="Times New Roman"/>
              </a:rPr>
              <a:t>    based Malware detection systems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963350" y="3639725"/>
            <a:ext cx="18483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Akshitha Koganti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Nitesh Bhutani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Kulkarni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Sarath Patlolla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941900" y="807175"/>
            <a:ext cx="6686700" cy="362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Training : 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Reranking Function: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50" y="1402050"/>
            <a:ext cx="5558601" cy="5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50" y="2859100"/>
            <a:ext cx="5558600" cy="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Hyper Parameters in ATN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941900" y="1187700"/>
            <a:ext cx="6686700" cy="3245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1.5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 0.01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 = 0.0001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= 20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Iterations = 1600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= 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00" y="3381100"/>
            <a:ext cx="5468349" cy="8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293975" y="477675"/>
            <a:ext cx="7636200" cy="52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JSMA (Jacobian-based Saliency Map Attack)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17725" y="1600200"/>
            <a:ext cx="76362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Targeted misclassification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achieve a target class t, F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(X) must be increased while the probabilities F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(X) of all other classes j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 decrease, until t = arg max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(X). This is accomplished by exploiting the adversarial saliency map.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Starting with a normal sample x, we locate the pair of features {i, j} that maximize S(X, t)[i] + S(X, t)[j], and perturb each feature by a constant offset , theta.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1825"/>
            <a:ext cx="37210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21050" y="3133450"/>
            <a:ext cx="7507500" cy="1299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Θ = 0.01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Γ  percentage = 0.75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Success Rate = 10 %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450" y="367425"/>
            <a:ext cx="7367451" cy="25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1312225" y="210725"/>
            <a:ext cx="73371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Carlini and Wagner Attack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336225" y="1273900"/>
            <a:ext cx="7289100" cy="3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is an optimization problem.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Distance Metric: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 0 norm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L2 norm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 norm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Reduce the p-norm distance between original and the adversarial image.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Iterate till it encourages incorrect classification of images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75" y="2571750"/>
            <a:ext cx="6454376" cy="21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043875" y="622575"/>
            <a:ext cx="3377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Main  Objective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577475" y="1350525"/>
            <a:ext cx="3843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D(x, x + δ)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C(x + δ) = 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943209" y="1322425"/>
            <a:ext cx="66867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We tested 4 attacks on the CNN based malware detection system and were successfully able to decrease the accuracy of the detection system in each case.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Arial" charset="0"/>
              <a:buChar char="•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To add benchmark for further analysis of attacks on such systems following things are required: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 charset="0"/>
              <a:buChar char="o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Dataset with more examples and equal distribution of malware classes is needed.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 charset="0"/>
              <a:buChar char="o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Generating malware binaries from images and test their maliciousness.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600247" y="344975"/>
            <a:ext cx="39435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    MalImg DataSet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677750" y="2084175"/>
            <a:ext cx="33600" cy="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50" y="1108650"/>
            <a:ext cx="6864375" cy="1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514800" y="2944025"/>
            <a:ext cx="65625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8339 </a:t>
            </a:r>
            <a:r>
              <a:rPr lang="en">
                <a:solidFill>
                  <a:schemeClr val="dk1"/>
                </a:solidFill>
              </a:rPr>
              <a:t>Malware</a:t>
            </a:r>
            <a:r>
              <a:rPr lang="en"/>
              <a:t> binaries.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Malware classes.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Training-test split: 80-20%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CNN Detection System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498150" y="1190875"/>
            <a:ext cx="4544100" cy="3435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  			32 × 32 × 1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CONV5: 		 	5 × 5 size, 36 filters, 1 stride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ReLU:                 	max(hθ (x),0)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POOL:			2 × 2 size, 1 stride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CONV5:			5 × 5 size, 64 filters, 1 stride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ReLU:			max(hθ (x),0)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POOL:                         2 × 2 size, 1 stride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Flatten: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FC:                              1024 Hidden Neurons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ReLU:                 	max(hθ (x),0)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Dropout:			keep_prob : 1.0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FC:  				25 Output Class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SOFTMAX:</a:t>
            </a: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49" y="1268125"/>
            <a:ext cx="4179876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748369" y="30753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Training loss and accuracy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350" y="1268125"/>
            <a:ext cx="37426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539150" y="4182902"/>
            <a:ext cx="6683700" cy="69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Test accuracy: 74%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Generation of Adversarial Images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941900" y="1600200"/>
            <a:ext cx="6686700" cy="159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Iterative FGSM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ATN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Jacobian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C&amp;W attack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944700" y="468078"/>
            <a:ext cx="6683700" cy="61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Iterative FGSM.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943201" y="1155150"/>
            <a:ext cx="60126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FGSM applied Iteratively.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Parameters: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Epsilon - 0.25, 1.7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Iterations - 20, 50, 100, 200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00" y="1750000"/>
            <a:ext cx="42672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792300" y="389248"/>
            <a:ext cx="6683700" cy="65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25" y="389250"/>
            <a:ext cx="3508874" cy="119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125" y="1671482"/>
            <a:ext cx="2033499" cy="11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232375" y="1099100"/>
            <a:ext cx="3654300" cy="321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Adversarial Images: 100, Epsilon: 0.25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20 iterations - Accuracy 72%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200 iterations - Accuracy 18%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Adversarial Images: 50, Epsilon: 1.7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 iteration - Accuracy 7.9%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 iterations - Accuracy 5.9%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125" y="2964475"/>
            <a:ext cx="2986151" cy="8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125" y="3982275"/>
            <a:ext cx="3026274" cy="8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944700" y="468078"/>
            <a:ext cx="6683700" cy="56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Perturbations iteratively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00" y="3366648"/>
            <a:ext cx="4176524" cy="119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700" y="985850"/>
            <a:ext cx="4176526" cy="1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7500" y="2177575"/>
            <a:ext cx="4176524" cy="11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444325" y="1138250"/>
            <a:ext cx="1532100" cy="3731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Actual label: 3</a:t>
            </a:r>
            <a:endParaRPr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Misclassified: 12</a:t>
            </a:r>
            <a:endParaRPr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Epsilon: 1.7</a:t>
            </a:r>
            <a:endParaRPr/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944700" y="4621450"/>
            <a:ext cx="6184200" cy="40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Original Image    Perturbation       Adversarial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ATN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941900" y="1206850"/>
            <a:ext cx="6686700" cy="343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ATN is a neural network that transforms an input into an adversarial example against a target network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convolution layers with relu activation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layer parameters: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size : 3x3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Filters : 48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Stride :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neurons in the falten layer: 1024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Noto Sans Symbols</vt:lpstr>
      <vt:lpstr>Times New Roman</vt:lpstr>
      <vt:lpstr>Wisp</vt:lpstr>
      <vt:lpstr>PowerPoint Presentation</vt:lpstr>
      <vt:lpstr>    MalImg DataSet</vt:lpstr>
      <vt:lpstr>CNN Detection System</vt:lpstr>
      <vt:lpstr>Training loss and accuracy</vt:lpstr>
      <vt:lpstr>Generation of Adversarial Images</vt:lpstr>
      <vt:lpstr>Iterative FGSM.</vt:lpstr>
      <vt:lpstr>Results:</vt:lpstr>
      <vt:lpstr>Visualizing Perturbations iteratively</vt:lpstr>
      <vt:lpstr>ATN</vt:lpstr>
      <vt:lpstr>PowerPoint Presentation</vt:lpstr>
      <vt:lpstr>Hyper Parameters in ATN</vt:lpstr>
      <vt:lpstr>JSMA (Jacobian-based Saliency Map Attack)</vt:lpstr>
      <vt:lpstr>PowerPoint Presentation</vt:lpstr>
      <vt:lpstr>PowerPoint Presentation</vt:lpstr>
      <vt:lpstr>PowerPoint Presentation</vt:lpstr>
      <vt:lpstr>Conclusion and Future work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Akshitha Koganti</cp:lastModifiedBy>
  <cp:revision>1</cp:revision>
  <dcterms:modified xsi:type="dcterms:W3CDTF">2018-05-12T01:07:44Z</dcterms:modified>
</cp:coreProperties>
</file>