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3" r:id="rId5"/>
    <p:sldId id="260" r:id="rId6"/>
    <p:sldId id="264" r:id="rId7"/>
    <p:sldId id="265" r:id="rId8"/>
    <p:sldId id="266" r:id="rId9"/>
    <p:sldId id="261"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2" d="100"/>
          <a:sy n="82" d="100"/>
        </p:scale>
        <p:origin x="4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5/5/2018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5/5/2018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5/5/2018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5/5/2018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5/5/2018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5/5/2018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apt.cs.manchester.ac.uk/" TargetMode="External"/><Relationship Id="rId2" Type="http://schemas.openxmlformats.org/officeDocument/2006/relationships/hyperlink" Target="http://www.artificialbrains.com/spinnaker"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44E676E-EFEB-45D9-BDAE-B79CB42B9846}"/>
              </a:ext>
            </a:extLst>
          </p:cNvPr>
          <p:cNvSpPr/>
          <p:nvPr/>
        </p:nvSpPr>
        <p:spPr>
          <a:xfrm>
            <a:off x="998376" y="1549082"/>
            <a:ext cx="10450285" cy="1754326"/>
          </a:xfrm>
          <a:prstGeom prst="rect">
            <a:avLst/>
          </a:prstGeom>
          <a:noFill/>
        </p:spPr>
        <p:txBody>
          <a:bodyPr wrap="squar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 Study of Spiking Neural Network Architecture</a:t>
            </a:r>
          </a:p>
        </p:txBody>
      </p:sp>
      <p:sp>
        <p:nvSpPr>
          <p:cNvPr id="5" name="Rectangle 4">
            <a:extLst>
              <a:ext uri="{FF2B5EF4-FFF2-40B4-BE49-F238E27FC236}">
                <a16:creationId xmlns:a16="http://schemas.microsoft.com/office/drawing/2014/main" id="{EB75F269-8CDC-4298-9A5E-9E26518E48DD}"/>
              </a:ext>
            </a:extLst>
          </p:cNvPr>
          <p:cNvSpPr/>
          <p:nvPr/>
        </p:nvSpPr>
        <p:spPr>
          <a:xfrm>
            <a:off x="7881139" y="4861450"/>
            <a:ext cx="3395481" cy="1200329"/>
          </a:xfrm>
          <a:prstGeom prst="rect">
            <a:avLst/>
          </a:prstGeom>
          <a:noFill/>
        </p:spPr>
        <p:txBody>
          <a:bodyPr wrap="none" lIns="91440" tIns="45720" rIns="91440" bIns="45720">
            <a:spAutoFit/>
          </a:bodyPr>
          <a:lstStyle/>
          <a:p>
            <a:pPr algn="ctr"/>
            <a:r>
              <a:rPr lang="en-US" sz="3600" dirty="0">
                <a:ln w="0"/>
                <a:solidFill>
                  <a:srgbClr val="FFC000"/>
                </a:solidFill>
                <a:effectLst>
                  <a:reflection blurRad="6350" stA="53000" endA="300" endPos="35500" dir="5400000" sy="-90000" algn="bl" rotWithShape="0"/>
                </a:effectLst>
              </a:rPr>
              <a:t>Sarath Patlolla</a:t>
            </a:r>
          </a:p>
          <a:p>
            <a:pPr algn="ctr"/>
            <a:r>
              <a:rPr lang="en-US" sz="3600" b="0" cap="none" spc="0" dirty="0">
                <a:ln w="0"/>
                <a:solidFill>
                  <a:srgbClr val="FFC000"/>
                </a:solidFill>
                <a:effectLst>
                  <a:reflection blurRad="6350" stA="53000" endA="300" endPos="35500" dir="5400000" sy="-90000" algn="bl" rotWithShape="0"/>
                </a:effectLst>
              </a:rPr>
              <a:t>764816172</a:t>
            </a:r>
          </a:p>
        </p:txBody>
      </p:sp>
    </p:spTree>
    <p:extLst>
      <p:ext uri="{BB962C8B-B14F-4D97-AF65-F5344CB8AC3E}">
        <p14:creationId xmlns:p14="http://schemas.microsoft.com/office/powerpoint/2010/main" val="3771833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5664A2-EC63-493B-A4DB-F9801706D046}"/>
              </a:ext>
            </a:extLst>
          </p:cNvPr>
          <p:cNvSpPr/>
          <p:nvPr/>
        </p:nvSpPr>
        <p:spPr>
          <a:xfrm>
            <a:off x="4003650" y="205473"/>
            <a:ext cx="3942105"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a:solidFill>
                  <a:schemeClr val="accent3"/>
                </a:solidFill>
              </a:rPr>
              <a:t>References</a:t>
            </a:r>
            <a:endParaRPr lang="en-US" sz="5400" b="1" cap="none" spc="0" dirty="0">
              <a:ln/>
              <a:solidFill>
                <a:schemeClr val="accent3"/>
              </a:solidFill>
              <a:effectLst/>
            </a:endParaRPr>
          </a:p>
        </p:txBody>
      </p:sp>
      <p:sp>
        <p:nvSpPr>
          <p:cNvPr id="3" name="TextBox 2">
            <a:extLst>
              <a:ext uri="{FF2B5EF4-FFF2-40B4-BE49-F238E27FC236}">
                <a16:creationId xmlns:a16="http://schemas.microsoft.com/office/drawing/2014/main" id="{5BF4F079-7E2A-4D07-A7D8-6057528D7FD7}"/>
              </a:ext>
            </a:extLst>
          </p:cNvPr>
          <p:cNvSpPr txBox="1"/>
          <p:nvPr/>
        </p:nvSpPr>
        <p:spPr>
          <a:xfrm>
            <a:off x="755780" y="1007505"/>
            <a:ext cx="11196735" cy="6001643"/>
          </a:xfrm>
          <a:prstGeom prst="rect">
            <a:avLst/>
          </a:prstGeom>
          <a:noFill/>
        </p:spPr>
        <p:txBody>
          <a:bodyPr wrap="square" rtlCol="0">
            <a:spAutoFit/>
          </a:bodyPr>
          <a:lstStyle/>
          <a:p>
            <a:r>
              <a:rPr lang="en-IN" sz="1600" dirty="0"/>
              <a:t>1. Steve B. </a:t>
            </a:r>
            <a:r>
              <a:rPr lang="en-IN" sz="1600" dirty="0" err="1"/>
              <a:t>Furber</a:t>
            </a:r>
            <a:r>
              <a:rPr lang="en-IN" sz="1600" dirty="0"/>
              <a:t>, Francesco </a:t>
            </a:r>
            <a:r>
              <a:rPr lang="en-IN" sz="1600" dirty="0" err="1"/>
              <a:t>Galluppi</a:t>
            </a:r>
            <a:r>
              <a:rPr lang="en-IN" sz="1600" dirty="0"/>
              <a:t>, Steve Temple and Luis A. Plana: “The </a:t>
            </a:r>
            <a:r>
              <a:rPr lang="en-IN" sz="1600" dirty="0" err="1"/>
              <a:t>SpiNNaker</a:t>
            </a:r>
            <a:r>
              <a:rPr lang="en-IN" sz="1600" dirty="0"/>
              <a:t> Project” Vol 102, No 5, May 2014 Proceedings of the IEEE </a:t>
            </a:r>
          </a:p>
          <a:p>
            <a:r>
              <a:rPr lang="en-IN" sz="1600" dirty="0"/>
              <a:t>2. Eustace </a:t>
            </a:r>
            <a:r>
              <a:rPr lang="en-IN" sz="1600" dirty="0" err="1"/>
              <a:t>Painkras</a:t>
            </a:r>
            <a:r>
              <a:rPr lang="en-IN" sz="1600" dirty="0"/>
              <a:t>, Luis A. Plana, Jim Garside, Steve Temple, Francesco </a:t>
            </a:r>
            <a:r>
              <a:rPr lang="en-IN" sz="1600" dirty="0" err="1"/>
              <a:t>Galluppi</a:t>
            </a:r>
            <a:r>
              <a:rPr lang="en-IN" sz="1600" dirty="0"/>
              <a:t>, “</a:t>
            </a:r>
            <a:r>
              <a:rPr lang="en-IN" sz="1600" dirty="0" err="1"/>
              <a:t>SpiNNaker</a:t>
            </a:r>
            <a:r>
              <a:rPr lang="en-IN" sz="1600" dirty="0"/>
              <a:t>: A 1-W 18-Core System-on-Chip for Massively-Parallel Neural Network Simulation” IEEE journal of solid-state circuits, vol. 48, no. 8, august 2013.</a:t>
            </a:r>
          </a:p>
          <a:p>
            <a:r>
              <a:rPr lang="en-IN" sz="1600" dirty="0"/>
              <a:t>3. Steve B. </a:t>
            </a:r>
            <a:r>
              <a:rPr lang="en-IN" sz="1600" dirty="0" err="1"/>
              <a:t>Furber</a:t>
            </a:r>
            <a:r>
              <a:rPr lang="en-IN" sz="1600" dirty="0"/>
              <a:t>, David R. Lester, Luis A. Plana, Jim D. Garside, Eustace </a:t>
            </a:r>
            <a:r>
              <a:rPr lang="en-IN" sz="1600" dirty="0" err="1"/>
              <a:t>Painkras</a:t>
            </a:r>
            <a:r>
              <a:rPr lang="en-IN" sz="1600" dirty="0"/>
              <a:t>, Steve Temple, and Andrew D. Brown, “Overview of the </a:t>
            </a:r>
            <a:r>
              <a:rPr lang="en-IN" sz="1600" dirty="0" err="1"/>
              <a:t>SpiNNaker</a:t>
            </a:r>
            <a:r>
              <a:rPr lang="en-IN" sz="1600" dirty="0"/>
              <a:t> System Architecture” IEEE transactions on computers, vol. 62, no. 12, December 2013.</a:t>
            </a:r>
          </a:p>
          <a:p>
            <a:r>
              <a:rPr lang="en-IN" sz="1600" dirty="0"/>
              <a:t>4. Yu Ji, You-Hui Zhang, Wei-Min Zheng, “Modelling Spiking Neural Network from the Architecture Evaluation Perspective” Journal of Computer Science and Technology Jan-2016.</a:t>
            </a:r>
          </a:p>
          <a:p>
            <a:r>
              <a:rPr lang="en-IN" sz="1600" dirty="0"/>
              <a:t>5. </a:t>
            </a:r>
            <a:r>
              <a:rPr lang="en-IN" sz="1600" i="1" u="sng" dirty="0">
                <a:hlinkClick r:id="rId2"/>
              </a:rPr>
              <a:t>http://www.artificialbrains.com/spinnaker</a:t>
            </a:r>
            <a:endParaRPr lang="en-IN" sz="1600" dirty="0"/>
          </a:p>
          <a:p>
            <a:r>
              <a:rPr lang="en-IN" sz="1600" i="1" dirty="0"/>
              <a:t>6. </a:t>
            </a:r>
            <a:r>
              <a:rPr lang="en-IN" sz="1600" i="1" u="sng" dirty="0">
                <a:hlinkClick r:id="rId3"/>
              </a:rPr>
              <a:t>http://apt.cs.manchester.ac.uk/</a:t>
            </a:r>
            <a:endParaRPr lang="en-IN" sz="1600" dirty="0"/>
          </a:p>
          <a:p>
            <a:r>
              <a:rPr lang="en-IN" sz="1600" dirty="0"/>
              <a:t>7. M. </a:t>
            </a:r>
            <a:r>
              <a:rPr lang="en-IN" sz="1600" dirty="0" err="1"/>
              <a:t>Tureja</a:t>
            </a:r>
            <a:r>
              <a:rPr lang="en-IN" sz="1600" dirty="0"/>
              <a:t>, “A Computer Architecture to Support Neural Net Simulation”, The computer journal, vol 35 no 4 1992.</a:t>
            </a:r>
          </a:p>
          <a:p>
            <a:r>
              <a:rPr lang="en-IN" sz="1600" dirty="0"/>
              <a:t>8. </a:t>
            </a:r>
            <a:r>
              <a:rPr lang="en-IN" sz="1600" dirty="0" err="1"/>
              <a:t>J.Navaridas</a:t>
            </a:r>
            <a:r>
              <a:rPr lang="en-IN" sz="1600" dirty="0"/>
              <a:t>, </a:t>
            </a:r>
            <a:r>
              <a:rPr lang="en-IN" sz="1600" dirty="0" err="1"/>
              <a:t>M.Lujan</a:t>
            </a:r>
            <a:r>
              <a:rPr lang="en-IN" sz="1600" dirty="0"/>
              <a:t>, </a:t>
            </a:r>
            <a:r>
              <a:rPr lang="en-IN" sz="1600" dirty="0" err="1"/>
              <a:t>J.M.Alonso</a:t>
            </a:r>
            <a:r>
              <a:rPr lang="en-IN" sz="1600" dirty="0"/>
              <a:t>, Luis A. Plana, Steve </a:t>
            </a:r>
            <a:r>
              <a:rPr lang="en-IN" sz="1600" dirty="0" err="1"/>
              <a:t>Furber</a:t>
            </a:r>
            <a:r>
              <a:rPr lang="en-IN" sz="1600" dirty="0"/>
              <a:t>, “Understanding the Interconnection Network of </a:t>
            </a:r>
            <a:r>
              <a:rPr lang="en-IN" sz="1600" dirty="0" err="1"/>
              <a:t>SpiNNaker</a:t>
            </a:r>
            <a:r>
              <a:rPr lang="en-IN" sz="1600" dirty="0"/>
              <a:t>”</a:t>
            </a:r>
          </a:p>
          <a:p>
            <a:r>
              <a:rPr lang="en-IN" sz="1600" dirty="0"/>
              <a:t>9. S </a:t>
            </a:r>
            <a:r>
              <a:rPr lang="en-IN" sz="1600" dirty="0" err="1"/>
              <a:t>Furber</a:t>
            </a:r>
            <a:r>
              <a:rPr lang="en-IN" sz="1600" dirty="0"/>
              <a:t>, S Temple, and A Brown, “On-chip and inter-chip networks for modelling large-scale neural systems,” in Proc. International Symposium on Circuits and Systems, ISCAS-2006, Kos, Greece, May 2006.</a:t>
            </a:r>
          </a:p>
          <a:p>
            <a:r>
              <a:rPr lang="en-IN" sz="1600" dirty="0"/>
              <a:t>10. </a:t>
            </a:r>
            <a:r>
              <a:rPr lang="en-IN" sz="1600" dirty="0" err="1"/>
              <a:t>Evangelos</a:t>
            </a:r>
            <a:r>
              <a:rPr lang="en-IN" sz="1600" dirty="0"/>
              <a:t> </a:t>
            </a:r>
            <a:r>
              <a:rPr lang="en-IN" sz="1600" dirty="0" err="1"/>
              <a:t>Stromatias</a:t>
            </a:r>
            <a:r>
              <a:rPr lang="en-IN" sz="1600" dirty="0"/>
              <a:t>, Francesco </a:t>
            </a:r>
            <a:r>
              <a:rPr lang="en-IN" sz="1600" dirty="0" err="1"/>
              <a:t>Gallupi</a:t>
            </a:r>
            <a:r>
              <a:rPr lang="en-IN" sz="1600" dirty="0"/>
              <a:t>, Cameron Patterson and Steve </a:t>
            </a:r>
            <a:r>
              <a:rPr lang="en-IN" sz="1600" dirty="0" err="1"/>
              <a:t>Fuber</a:t>
            </a:r>
            <a:r>
              <a:rPr lang="en-IN" sz="1600" dirty="0"/>
              <a:t>, “Power analysis of large-scale, real time neural networks on </a:t>
            </a:r>
            <a:r>
              <a:rPr lang="en-IN" sz="1600" dirty="0" err="1"/>
              <a:t>SpiNNaker</a:t>
            </a:r>
            <a:r>
              <a:rPr lang="en-IN" sz="1600" dirty="0"/>
              <a:t>”.</a:t>
            </a:r>
          </a:p>
          <a:p>
            <a:r>
              <a:rPr lang="en-IN" sz="1600" dirty="0"/>
              <a:t>11. Xavier </a:t>
            </a:r>
            <a:r>
              <a:rPr lang="en-IN" sz="1600" dirty="0" err="1"/>
              <a:t>Lagorce</a:t>
            </a:r>
            <a:r>
              <a:rPr lang="en-IN" sz="1600" dirty="0"/>
              <a:t>, </a:t>
            </a:r>
            <a:r>
              <a:rPr lang="en-IN" sz="1600" dirty="0" err="1"/>
              <a:t>Evangelos</a:t>
            </a:r>
            <a:r>
              <a:rPr lang="en-IN" sz="1600" dirty="0"/>
              <a:t> </a:t>
            </a:r>
            <a:r>
              <a:rPr lang="en-IN" sz="1600" dirty="0" err="1"/>
              <a:t>Stromatias</a:t>
            </a:r>
            <a:r>
              <a:rPr lang="en-IN" sz="1600" dirty="0"/>
              <a:t>, Francesco </a:t>
            </a:r>
            <a:r>
              <a:rPr lang="en-IN" sz="1600" dirty="0" err="1"/>
              <a:t>Gallupi</a:t>
            </a:r>
            <a:r>
              <a:rPr lang="en-IN" sz="1600" dirty="0"/>
              <a:t>, Luis A. Plana, Shih-</a:t>
            </a:r>
            <a:r>
              <a:rPr lang="en-IN" sz="1600" dirty="0" err="1"/>
              <a:t>Chii</a:t>
            </a:r>
            <a:r>
              <a:rPr lang="en-IN" sz="1600" dirty="0"/>
              <a:t> Liu, Steve B. </a:t>
            </a:r>
            <a:r>
              <a:rPr lang="en-IN" sz="1600" dirty="0" err="1"/>
              <a:t>Furber</a:t>
            </a:r>
            <a:r>
              <a:rPr lang="en-IN" sz="1600" dirty="0"/>
              <a:t> and </a:t>
            </a:r>
            <a:r>
              <a:rPr lang="en-IN" sz="1600" dirty="0" err="1"/>
              <a:t>Ryad</a:t>
            </a:r>
            <a:r>
              <a:rPr lang="en-IN" sz="1600" dirty="0"/>
              <a:t> B. </a:t>
            </a:r>
            <a:r>
              <a:rPr lang="en-IN" sz="1600" dirty="0" err="1"/>
              <a:t>Benosman</a:t>
            </a:r>
            <a:r>
              <a:rPr lang="en-IN" sz="1600" dirty="0"/>
              <a:t>. “Breaking the millisecond barrier of </a:t>
            </a:r>
            <a:r>
              <a:rPr lang="en-IN" sz="1600" dirty="0" err="1"/>
              <a:t>SpiNNaker</a:t>
            </a:r>
            <a:r>
              <a:rPr lang="en-IN" sz="1600" dirty="0"/>
              <a:t>: implementing the asynchronous event-based plastic models with microsecond resolution”.</a:t>
            </a:r>
          </a:p>
          <a:p>
            <a:endParaRPr lang="en-IN" sz="1600" dirty="0"/>
          </a:p>
        </p:txBody>
      </p:sp>
    </p:spTree>
    <p:extLst>
      <p:ext uri="{BB962C8B-B14F-4D97-AF65-F5344CB8AC3E}">
        <p14:creationId xmlns:p14="http://schemas.microsoft.com/office/powerpoint/2010/main" val="1847708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BD131F7-5DAE-4AF2-BDA3-2B7A46D6E4CA}"/>
              </a:ext>
            </a:extLst>
          </p:cNvPr>
          <p:cNvSpPr/>
          <p:nvPr/>
        </p:nvSpPr>
        <p:spPr>
          <a:xfrm>
            <a:off x="4513058" y="205474"/>
            <a:ext cx="2997937"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Abstract</a:t>
            </a:r>
          </a:p>
        </p:txBody>
      </p:sp>
      <p:sp>
        <p:nvSpPr>
          <p:cNvPr id="5" name="TextBox 4">
            <a:extLst>
              <a:ext uri="{FF2B5EF4-FFF2-40B4-BE49-F238E27FC236}">
                <a16:creationId xmlns:a16="http://schemas.microsoft.com/office/drawing/2014/main" id="{91D55550-7820-4C74-8155-99361F22D656}"/>
              </a:ext>
            </a:extLst>
          </p:cNvPr>
          <p:cNvSpPr txBox="1"/>
          <p:nvPr/>
        </p:nvSpPr>
        <p:spPr>
          <a:xfrm>
            <a:off x="538065" y="3620279"/>
            <a:ext cx="11476653" cy="2954655"/>
          </a:xfrm>
          <a:prstGeom prst="rect">
            <a:avLst/>
          </a:prstGeom>
          <a:noFill/>
        </p:spPr>
        <p:txBody>
          <a:bodyPr wrap="square" rtlCol="0">
            <a:spAutoFit/>
          </a:bodyPr>
          <a:lstStyle/>
          <a:p>
            <a:pPr algn="just"/>
            <a:r>
              <a:rPr lang="en-IN" sz="2400" dirty="0"/>
              <a:t>Spiking Neural Network Architecture(</a:t>
            </a:r>
            <a:r>
              <a:rPr lang="en-IN" sz="2400" dirty="0" err="1"/>
              <a:t>SpiNNaker</a:t>
            </a:r>
            <a:r>
              <a:rPr lang="en-IN" sz="2400" dirty="0"/>
              <a:t>) is a parallel, neuromorphic supercomputer architecture which simulates a human brain. This architecture was developed by the University of Manchester. </a:t>
            </a:r>
            <a:r>
              <a:rPr lang="en-IN" sz="2400" dirty="0" err="1"/>
              <a:t>SpiNNaker</a:t>
            </a:r>
            <a:r>
              <a:rPr lang="en-IN" sz="2400" dirty="0"/>
              <a:t> was generally for high speed computing operations. The </a:t>
            </a:r>
            <a:r>
              <a:rPr lang="en-IN" sz="2400" dirty="0" err="1"/>
              <a:t>SpiNNaker</a:t>
            </a:r>
            <a:r>
              <a:rPr lang="en-IN" sz="2400" dirty="0"/>
              <a:t> architecture has 65,536 identical 18 core processors of ARM 968 130 mm process, which in total is 1,179,648 cores. Each neuron in this architecture has a link to 6 neighbours (toroidal network)</a:t>
            </a:r>
          </a:p>
          <a:p>
            <a:pPr algn="just"/>
            <a:endParaRPr lang="en-IN" dirty="0"/>
          </a:p>
        </p:txBody>
      </p:sp>
      <p:sp>
        <p:nvSpPr>
          <p:cNvPr id="6" name="TextBox 5">
            <a:extLst>
              <a:ext uri="{FF2B5EF4-FFF2-40B4-BE49-F238E27FC236}">
                <a16:creationId xmlns:a16="http://schemas.microsoft.com/office/drawing/2014/main" id="{B3746C13-AC54-4B06-8839-DDA4A99660FE}"/>
              </a:ext>
            </a:extLst>
          </p:cNvPr>
          <p:cNvSpPr txBox="1"/>
          <p:nvPr/>
        </p:nvSpPr>
        <p:spPr>
          <a:xfrm>
            <a:off x="538065" y="1337598"/>
            <a:ext cx="10720874" cy="1938992"/>
          </a:xfrm>
          <a:prstGeom prst="rect">
            <a:avLst/>
          </a:prstGeom>
          <a:noFill/>
        </p:spPr>
        <p:txBody>
          <a:bodyPr wrap="square" rtlCol="0">
            <a:spAutoFit/>
          </a:bodyPr>
          <a:lstStyle/>
          <a:p>
            <a:pPr algn="just"/>
            <a:r>
              <a:rPr lang="en-IN" sz="2400" dirty="0"/>
              <a:t>Communication in the human brain is done by sending small “packets” of data through complex paths to various destinations, whereas in many conventional computers the communication is based on point to point communication. This led to the inefficiency in the high-speed data transfer in many of the super computers</a:t>
            </a:r>
          </a:p>
        </p:txBody>
      </p:sp>
    </p:spTree>
    <p:extLst>
      <p:ext uri="{BB962C8B-B14F-4D97-AF65-F5344CB8AC3E}">
        <p14:creationId xmlns:p14="http://schemas.microsoft.com/office/powerpoint/2010/main" val="886297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B0E509F-A12E-49D6-B901-9C77D175B4D5}"/>
              </a:ext>
            </a:extLst>
          </p:cNvPr>
          <p:cNvSpPr/>
          <p:nvPr/>
        </p:nvSpPr>
        <p:spPr>
          <a:xfrm>
            <a:off x="3894723" y="221216"/>
            <a:ext cx="4217821"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Introduction</a:t>
            </a:r>
            <a:endParaRPr lang="en-IN" sz="5400" b="1" cap="none" spc="0" dirty="0">
              <a:ln/>
              <a:solidFill>
                <a:schemeClr val="accent3"/>
              </a:solidFill>
              <a:effectLst/>
            </a:endParaRPr>
          </a:p>
        </p:txBody>
      </p:sp>
      <p:sp>
        <p:nvSpPr>
          <p:cNvPr id="9" name="TextBox 8">
            <a:extLst>
              <a:ext uri="{FF2B5EF4-FFF2-40B4-BE49-F238E27FC236}">
                <a16:creationId xmlns:a16="http://schemas.microsoft.com/office/drawing/2014/main" id="{80CF08E5-9F99-4860-9223-FA2181BD1867}"/>
              </a:ext>
            </a:extLst>
          </p:cNvPr>
          <p:cNvSpPr txBox="1"/>
          <p:nvPr/>
        </p:nvSpPr>
        <p:spPr>
          <a:xfrm>
            <a:off x="914400" y="1048751"/>
            <a:ext cx="11028783" cy="3046988"/>
          </a:xfrm>
          <a:prstGeom prst="rect">
            <a:avLst/>
          </a:prstGeom>
          <a:noFill/>
        </p:spPr>
        <p:txBody>
          <a:bodyPr wrap="square" rtlCol="0">
            <a:spAutoFit/>
          </a:bodyPr>
          <a:lstStyle/>
          <a:p>
            <a:pPr marL="457200" indent="-457200">
              <a:buFont typeface="Wingdings" panose="05000000000000000000" pitchFamily="2" charset="2"/>
              <a:buChar char="v"/>
            </a:pPr>
            <a:r>
              <a:rPr lang="en-IN" sz="3200" dirty="0" err="1"/>
              <a:t>SpiNNaker</a:t>
            </a:r>
            <a:r>
              <a:rPr lang="en-IN" sz="3200" dirty="0"/>
              <a:t> architecture was developed by University of Manchester in December 2009.</a:t>
            </a:r>
          </a:p>
          <a:p>
            <a:endParaRPr lang="en-IN" sz="3200" dirty="0"/>
          </a:p>
          <a:p>
            <a:pPr marL="457200" indent="-457200">
              <a:buFont typeface="Wingdings" panose="05000000000000000000" pitchFamily="2" charset="2"/>
              <a:buChar char="v"/>
            </a:pPr>
            <a:r>
              <a:rPr lang="en-IN" sz="3200" dirty="0"/>
              <a:t>Biologically inspired to simulate human brain</a:t>
            </a:r>
          </a:p>
          <a:p>
            <a:pPr marL="285750" indent="-285750">
              <a:buFont typeface="Arial" panose="020B0604020202020204" pitchFamily="34" charset="0"/>
              <a:buChar char="•"/>
            </a:pPr>
            <a:endParaRPr lang="en-IN" sz="3200" dirty="0"/>
          </a:p>
          <a:p>
            <a:pPr marL="285750" indent="-285750">
              <a:buFont typeface="Arial" panose="020B0604020202020204" pitchFamily="34" charset="0"/>
              <a:buChar char="•"/>
            </a:pPr>
            <a:endParaRPr lang="en-IN" sz="3200" dirty="0"/>
          </a:p>
        </p:txBody>
      </p:sp>
      <p:sp>
        <p:nvSpPr>
          <p:cNvPr id="10" name="Rectangle 9">
            <a:extLst>
              <a:ext uri="{FF2B5EF4-FFF2-40B4-BE49-F238E27FC236}">
                <a16:creationId xmlns:a16="http://schemas.microsoft.com/office/drawing/2014/main" id="{5E6C5540-CF4D-4EC2-BA62-00F95C8BE296}"/>
              </a:ext>
            </a:extLst>
          </p:cNvPr>
          <p:cNvSpPr/>
          <p:nvPr/>
        </p:nvSpPr>
        <p:spPr>
          <a:xfrm>
            <a:off x="2983653" y="3172409"/>
            <a:ext cx="6429966"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Neuron and Spikes</a:t>
            </a:r>
          </a:p>
        </p:txBody>
      </p:sp>
      <p:sp>
        <p:nvSpPr>
          <p:cNvPr id="11" name="TextBox 10">
            <a:extLst>
              <a:ext uri="{FF2B5EF4-FFF2-40B4-BE49-F238E27FC236}">
                <a16:creationId xmlns:a16="http://schemas.microsoft.com/office/drawing/2014/main" id="{27A3E9A6-16B3-4769-B464-DF2D4B6FEC31}"/>
              </a:ext>
            </a:extLst>
          </p:cNvPr>
          <p:cNvSpPr txBox="1"/>
          <p:nvPr/>
        </p:nvSpPr>
        <p:spPr>
          <a:xfrm>
            <a:off x="749559" y="4297290"/>
            <a:ext cx="10898154" cy="2554545"/>
          </a:xfrm>
          <a:prstGeom prst="rect">
            <a:avLst/>
          </a:prstGeom>
          <a:noFill/>
        </p:spPr>
        <p:txBody>
          <a:bodyPr wrap="square" rtlCol="0">
            <a:spAutoFit/>
          </a:bodyPr>
          <a:lstStyle/>
          <a:p>
            <a:pPr marL="457200" indent="-457200">
              <a:buFont typeface="Wingdings" panose="05000000000000000000" pitchFamily="2" charset="2"/>
              <a:buChar char="v"/>
            </a:pPr>
            <a:r>
              <a:rPr lang="en-IN" sz="3200" dirty="0"/>
              <a:t>Neuron is the fundamental part of the </a:t>
            </a:r>
            <a:r>
              <a:rPr lang="en-IN" sz="3200" dirty="0" err="1"/>
              <a:t>SpiNNaker</a:t>
            </a:r>
            <a:r>
              <a:rPr lang="en-IN" sz="3200" dirty="0"/>
              <a:t> architecture</a:t>
            </a:r>
          </a:p>
          <a:p>
            <a:endParaRPr lang="en-IN" sz="3200" dirty="0"/>
          </a:p>
          <a:p>
            <a:pPr marL="457200" indent="-457200">
              <a:buFont typeface="Wingdings" panose="05000000000000000000" pitchFamily="2" charset="2"/>
              <a:buChar char="v"/>
            </a:pPr>
            <a:r>
              <a:rPr lang="en-IN" sz="3200" dirty="0"/>
              <a:t>The information transfer among the neurons is done by the transfer of “spikes”. </a:t>
            </a:r>
          </a:p>
        </p:txBody>
      </p:sp>
    </p:spTree>
    <p:extLst>
      <p:ext uri="{BB962C8B-B14F-4D97-AF65-F5344CB8AC3E}">
        <p14:creationId xmlns:p14="http://schemas.microsoft.com/office/powerpoint/2010/main" val="4068116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D8661B-2981-41E3-B610-5E58D8B1EA15}"/>
              </a:ext>
            </a:extLst>
          </p:cNvPr>
          <p:cNvSpPr/>
          <p:nvPr/>
        </p:nvSpPr>
        <p:spPr>
          <a:xfrm>
            <a:off x="4133721" y="93507"/>
            <a:ext cx="3719288"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err="1">
                <a:ln/>
                <a:solidFill>
                  <a:schemeClr val="accent3"/>
                </a:solidFill>
                <a:effectLst/>
              </a:rPr>
              <a:t>SpiNNaker</a:t>
            </a:r>
            <a:endParaRPr lang="en-US" sz="5400" b="1" cap="none" spc="0" dirty="0">
              <a:ln/>
              <a:solidFill>
                <a:schemeClr val="accent3"/>
              </a:solidFill>
              <a:effectLst/>
            </a:endParaRPr>
          </a:p>
        </p:txBody>
      </p:sp>
      <p:sp>
        <p:nvSpPr>
          <p:cNvPr id="4" name="TextBox 3">
            <a:extLst>
              <a:ext uri="{FF2B5EF4-FFF2-40B4-BE49-F238E27FC236}">
                <a16:creationId xmlns:a16="http://schemas.microsoft.com/office/drawing/2014/main" id="{334B8E95-3E8F-4517-9D95-79A986135AAF}"/>
              </a:ext>
            </a:extLst>
          </p:cNvPr>
          <p:cNvSpPr txBox="1"/>
          <p:nvPr/>
        </p:nvSpPr>
        <p:spPr>
          <a:xfrm>
            <a:off x="541176" y="1016837"/>
            <a:ext cx="11252718" cy="5509200"/>
          </a:xfrm>
          <a:prstGeom prst="rect">
            <a:avLst/>
          </a:prstGeom>
          <a:noFill/>
        </p:spPr>
        <p:txBody>
          <a:bodyPr wrap="square" rtlCol="0">
            <a:spAutoFit/>
          </a:bodyPr>
          <a:lstStyle/>
          <a:p>
            <a:pPr marL="457200" indent="-457200">
              <a:buFont typeface="Wingdings" panose="05000000000000000000" pitchFamily="2" charset="2"/>
              <a:buChar char="v"/>
            </a:pPr>
            <a:r>
              <a:rPr lang="en-IN" sz="3200" dirty="0" err="1"/>
              <a:t>SpiNNaker</a:t>
            </a:r>
            <a:r>
              <a:rPr lang="en-IN" sz="3200" dirty="0"/>
              <a:t> is built from “Point Neuron Model”</a:t>
            </a:r>
          </a:p>
          <a:p>
            <a:pPr marL="457200" indent="-457200">
              <a:buFont typeface="Wingdings" panose="05000000000000000000" pitchFamily="2" charset="2"/>
              <a:buChar char="v"/>
            </a:pPr>
            <a:r>
              <a:rPr lang="en-IN" sz="3200" dirty="0"/>
              <a:t>It has a multi processor die</a:t>
            </a:r>
          </a:p>
          <a:p>
            <a:pPr marL="457200" indent="-457200">
              <a:buFont typeface="Wingdings" panose="05000000000000000000" pitchFamily="2" charset="2"/>
              <a:buChar char="v"/>
            </a:pPr>
            <a:r>
              <a:rPr lang="en-IN" sz="3200" dirty="0"/>
              <a:t>1,036,800 ARM9 cores and 7 TB of RAM distributed throughout the system in 57 thousand nodes, and each node contains 18 cores plus a 128 MB SDRAM</a:t>
            </a:r>
          </a:p>
          <a:p>
            <a:pPr marL="457200" indent="-457200">
              <a:buFont typeface="Wingdings" panose="05000000000000000000" pitchFamily="2" charset="2"/>
              <a:buChar char="v"/>
            </a:pPr>
            <a:r>
              <a:rPr lang="en-IN" sz="3200" dirty="0"/>
              <a:t>Single core is made up of 64KB of DTCM and 32 KB of ITCM  </a:t>
            </a:r>
          </a:p>
          <a:p>
            <a:pPr marL="457200" indent="-457200">
              <a:buFont typeface="Wingdings" panose="05000000000000000000" pitchFamily="2" charset="2"/>
              <a:buChar char="v"/>
            </a:pPr>
            <a:r>
              <a:rPr lang="en-IN" sz="3200" dirty="0"/>
              <a:t>In humans the information is transferred in the form of “packets” through complex paths to multiple targets, whereas the mode of transfer in supercomputers is point-to-point </a:t>
            </a:r>
          </a:p>
        </p:txBody>
      </p:sp>
    </p:spTree>
    <p:extLst>
      <p:ext uri="{BB962C8B-B14F-4D97-AF65-F5344CB8AC3E}">
        <p14:creationId xmlns:p14="http://schemas.microsoft.com/office/powerpoint/2010/main" val="3905697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57E2B8-0451-455D-AA5A-810ED4BF56A2}"/>
              </a:ext>
            </a:extLst>
          </p:cNvPr>
          <p:cNvSpPr/>
          <p:nvPr/>
        </p:nvSpPr>
        <p:spPr>
          <a:xfrm>
            <a:off x="4843984" y="121499"/>
            <a:ext cx="2914580"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Analysis</a:t>
            </a:r>
          </a:p>
        </p:txBody>
      </p:sp>
      <p:sp>
        <p:nvSpPr>
          <p:cNvPr id="11" name="Rectangle 10">
            <a:extLst>
              <a:ext uri="{FF2B5EF4-FFF2-40B4-BE49-F238E27FC236}">
                <a16:creationId xmlns:a16="http://schemas.microsoft.com/office/drawing/2014/main" id="{F90816EB-76B8-446D-83A8-B1C94207224D}"/>
              </a:ext>
            </a:extLst>
          </p:cNvPr>
          <p:cNvSpPr/>
          <p:nvPr/>
        </p:nvSpPr>
        <p:spPr>
          <a:xfrm>
            <a:off x="3387656" y="1153775"/>
            <a:ext cx="5827236" cy="923330"/>
          </a:xfrm>
          <a:prstGeom prst="rect">
            <a:avLst/>
          </a:prstGeom>
          <a:noFill/>
        </p:spPr>
        <p:txBody>
          <a:bodyPr wrap="none" lIns="91440" tIns="45720" rIns="91440" bIns="45720">
            <a:spAutoFit/>
          </a:bodyPr>
          <a:lstStyle/>
          <a:p>
            <a:pPr algn="ctr"/>
            <a:r>
              <a:rPr lang="en-US" sz="5400" b="1" cap="none" spc="0"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SpiNNAker</a:t>
            </a: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Node</a:t>
            </a:r>
          </a:p>
        </p:txBody>
      </p:sp>
      <p:pic>
        <p:nvPicPr>
          <p:cNvPr id="12" name="Picture 11">
            <a:extLst>
              <a:ext uri="{FF2B5EF4-FFF2-40B4-BE49-F238E27FC236}">
                <a16:creationId xmlns:a16="http://schemas.microsoft.com/office/drawing/2014/main" id="{B170ABA5-932F-42C3-B1F1-5C64820DDD04}"/>
              </a:ext>
            </a:extLst>
          </p:cNvPr>
          <p:cNvPicPr>
            <a:picLocks noChangeAspect="1"/>
          </p:cNvPicPr>
          <p:nvPr/>
        </p:nvPicPr>
        <p:blipFill>
          <a:blip r:embed="rId2"/>
          <a:stretch>
            <a:fillRect/>
          </a:stretch>
        </p:blipFill>
        <p:spPr>
          <a:xfrm>
            <a:off x="929482" y="2790084"/>
            <a:ext cx="4755037" cy="3839316"/>
          </a:xfrm>
          <a:prstGeom prst="rect">
            <a:avLst/>
          </a:prstGeom>
        </p:spPr>
      </p:pic>
      <p:sp>
        <p:nvSpPr>
          <p:cNvPr id="13" name="TextBox 12">
            <a:extLst>
              <a:ext uri="{FF2B5EF4-FFF2-40B4-BE49-F238E27FC236}">
                <a16:creationId xmlns:a16="http://schemas.microsoft.com/office/drawing/2014/main" id="{68F56DCE-3A60-4F81-B9DF-A3DEC569770C}"/>
              </a:ext>
            </a:extLst>
          </p:cNvPr>
          <p:cNvSpPr txBox="1"/>
          <p:nvPr/>
        </p:nvSpPr>
        <p:spPr>
          <a:xfrm>
            <a:off x="6339840" y="2773680"/>
            <a:ext cx="5288280" cy="3139321"/>
          </a:xfrm>
          <a:prstGeom prst="rect">
            <a:avLst/>
          </a:prstGeom>
          <a:noFill/>
        </p:spPr>
        <p:txBody>
          <a:bodyPr wrap="square" rtlCol="0">
            <a:spAutoFit/>
          </a:bodyPr>
          <a:lstStyle/>
          <a:p>
            <a:pPr algn="just"/>
            <a:r>
              <a:rPr lang="en-IN" dirty="0"/>
              <a:t>There are multi-core SoC having 20 low-power ARM 968 cores. In each core there is tightly coupled memory having capacity of 32 KB of instructions and 64 KB of data in it. </a:t>
            </a:r>
          </a:p>
          <a:p>
            <a:pPr algn="just"/>
            <a:endParaRPr lang="en-IN" dirty="0"/>
          </a:p>
          <a:p>
            <a:pPr algn="just"/>
            <a:endParaRPr lang="en-IN" dirty="0"/>
          </a:p>
          <a:p>
            <a:pPr algn="just"/>
            <a:r>
              <a:rPr lang="en-IN" dirty="0"/>
              <a:t>Every node in the </a:t>
            </a:r>
            <a:r>
              <a:rPr lang="en-IN" dirty="0" err="1"/>
              <a:t>SpiNNaker</a:t>
            </a:r>
            <a:r>
              <a:rPr lang="en-IN" dirty="0"/>
              <a:t> system is an event driven neural process where events are generated by various modules such as timer, vector interrupt controller (VIC), DMA controller and communication controller. </a:t>
            </a:r>
          </a:p>
        </p:txBody>
      </p:sp>
    </p:spTree>
    <p:extLst>
      <p:ext uri="{BB962C8B-B14F-4D97-AF65-F5344CB8AC3E}">
        <p14:creationId xmlns:p14="http://schemas.microsoft.com/office/powerpoint/2010/main" val="1579414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F84F029-DA7E-4BE3-B264-BCD29CFB30F9}"/>
              </a:ext>
            </a:extLst>
          </p:cNvPr>
          <p:cNvSpPr/>
          <p:nvPr/>
        </p:nvSpPr>
        <p:spPr>
          <a:xfrm>
            <a:off x="4561765" y="178415"/>
            <a:ext cx="3068469"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Software</a:t>
            </a:r>
          </a:p>
        </p:txBody>
      </p:sp>
      <p:sp>
        <p:nvSpPr>
          <p:cNvPr id="5" name="TextBox 4">
            <a:extLst>
              <a:ext uri="{FF2B5EF4-FFF2-40B4-BE49-F238E27FC236}">
                <a16:creationId xmlns:a16="http://schemas.microsoft.com/office/drawing/2014/main" id="{1FAB2716-9938-4956-890D-AA72EDC652C2}"/>
              </a:ext>
            </a:extLst>
          </p:cNvPr>
          <p:cNvSpPr txBox="1"/>
          <p:nvPr/>
        </p:nvSpPr>
        <p:spPr>
          <a:xfrm>
            <a:off x="716280" y="1463040"/>
            <a:ext cx="11049000" cy="4524315"/>
          </a:xfrm>
          <a:prstGeom prst="rect">
            <a:avLst/>
          </a:prstGeom>
          <a:noFill/>
        </p:spPr>
        <p:txBody>
          <a:bodyPr wrap="square" rtlCol="0">
            <a:spAutoFit/>
          </a:bodyPr>
          <a:lstStyle/>
          <a:p>
            <a:pPr marL="285750" indent="-285750" algn="just">
              <a:buFont typeface="Wingdings" panose="05000000000000000000" pitchFamily="2" charset="2"/>
              <a:buChar char="Ø"/>
            </a:pPr>
            <a:r>
              <a:rPr lang="en-IN" dirty="0"/>
              <a:t>The software which runs on the </a:t>
            </a:r>
            <a:r>
              <a:rPr lang="en-IN" dirty="0" err="1"/>
              <a:t>SpiNNaker</a:t>
            </a:r>
            <a:r>
              <a:rPr lang="en-IN" dirty="0"/>
              <a:t> is written in C and mainly uses the SDP or the multicast for the communication process.</a:t>
            </a:r>
          </a:p>
          <a:p>
            <a:pPr algn="just"/>
            <a:endParaRPr lang="en-IN" dirty="0"/>
          </a:p>
          <a:p>
            <a:pPr marL="285750" indent="-285750" algn="just">
              <a:buFont typeface="Wingdings" panose="05000000000000000000" pitchFamily="2" charset="2"/>
              <a:buChar char="Ø"/>
            </a:pPr>
            <a:r>
              <a:rPr lang="en-IN" dirty="0"/>
              <a:t>The interface between the </a:t>
            </a:r>
            <a:r>
              <a:rPr lang="en-IN" dirty="0" err="1"/>
              <a:t>SpiNNaker</a:t>
            </a:r>
            <a:r>
              <a:rPr lang="en-IN" dirty="0"/>
              <a:t> and the other machines from the outside world is by IP and Ethernet protocols.</a:t>
            </a:r>
          </a:p>
          <a:p>
            <a:pPr algn="just"/>
            <a:endParaRPr lang="en-IN" dirty="0"/>
          </a:p>
          <a:p>
            <a:pPr marL="285750" indent="-285750" algn="just">
              <a:buFont typeface="Wingdings" panose="05000000000000000000" pitchFamily="2" charset="2"/>
              <a:buChar char="Ø"/>
            </a:pPr>
            <a:r>
              <a:rPr lang="en-IN" dirty="0" err="1"/>
              <a:t>SpiNNaker</a:t>
            </a:r>
            <a:r>
              <a:rPr lang="en-IN" dirty="0"/>
              <a:t> Control and Monitor Program (SC&amp;MP) is the primary software which is mainly responsible for the control of the </a:t>
            </a:r>
            <a:r>
              <a:rPr lang="en-IN" dirty="0" err="1"/>
              <a:t>SpiNNaker</a:t>
            </a:r>
            <a:r>
              <a:rPr lang="en-IN" dirty="0"/>
              <a:t> system. The </a:t>
            </a:r>
            <a:r>
              <a:rPr lang="en-IN" dirty="0" err="1"/>
              <a:t>SpiNNaker</a:t>
            </a:r>
            <a:r>
              <a:rPr lang="en-IN" dirty="0"/>
              <a:t> chips is mainly written in primary boot-strap code which would load the Ethernet interface, and this would be loading the SC&amp;MP.</a:t>
            </a:r>
          </a:p>
          <a:p>
            <a:pPr marL="285750" indent="-285750" algn="just">
              <a:buFont typeface="Wingdings" panose="05000000000000000000" pitchFamily="2" charset="2"/>
              <a:buChar char="Ø"/>
            </a:pPr>
            <a:endParaRPr lang="en-IN" dirty="0"/>
          </a:p>
          <a:p>
            <a:pPr marL="285750" indent="-285750" algn="just">
              <a:buFont typeface="Wingdings" panose="05000000000000000000" pitchFamily="2" charset="2"/>
              <a:buChar char="Ø"/>
            </a:pPr>
            <a:r>
              <a:rPr lang="en-IN" dirty="0"/>
              <a:t>The protocol which would load the </a:t>
            </a:r>
            <a:r>
              <a:rPr lang="en-IN" dirty="0" err="1"/>
              <a:t>SpiNNaker</a:t>
            </a:r>
            <a:r>
              <a:rPr lang="en-IN" dirty="0"/>
              <a:t> architecture is </a:t>
            </a:r>
            <a:r>
              <a:rPr lang="en-IN" dirty="0" err="1"/>
              <a:t>SpiNNaker</a:t>
            </a:r>
            <a:r>
              <a:rPr lang="en-IN" dirty="0"/>
              <a:t> Datagram Protocol (SDP), </a:t>
            </a:r>
          </a:p>
          <a:p>
            <a:pPr marL="285750" indent="-285750" algn="just">
              <a:buFont typeface="Wingdings" panose="05000000000000000000" pitchFamily="2" charset="2"/>
              <a:buChar char="Ø"/>
            </a:pPr>
            <a:endParaRPr lang="en-IN" dirty="0"/>
          </a:p>
          <a:p>
            <a:pPr marL="285750" indent="-285750" algn="just">
              <a:buFont typeface="Wingdings" panose="05000000000000000000" pitchFamily="2" charset="2"/>
              <a:buChar char="Ø"/>
            </a:pPr>
            <a:r>
              <a:rPr lang="en-IN" dirty="0"/>
              <a:t>A command-line interface “</a:t>
            </a:r>
            <a:r>
              <a:rPr lang="en-IN" dirty="0" err="1"/>
              <a:t>ybug</a:t>
            </a:r>
            <a:r>
              <a:rPr lang="en-IN" dirty="0"/>
              <a:t>” program provides for this function and allows the scripted interface for the system.</a:t>
            </a:r>
          </a:p>
        </p:txBody>
      </p:sp>
    </p:spTree>
    <p:extLst>
      <p:ext uri="{BB962C8B-B14F-4D97-AF65-F5344CB8AC3E}">
        <p14:creationId xmlns:p14="http://schemas.microsoft.com/office/powerpoint/2010/main" val="1823093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CC068AE-5423-4F7B-B082-02C7EB0FB90C}"/>
              </a:ext>
            </a:extLst>
          </p:cNvPr>
          <p:cNvSpPr/>
          <p:nvPr/>
        </p:nvSpPr>
        <p:spPr>
          <a:xfrm>
            <a:off x="2096998" y="0"/>
            <a:ext cx="8729539"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Software Model Extraction</a:t>
            </a:r>
          </a:p>
        </p:txBody>
      </p:sp>
      <p:sp>
        <p:nvSpPr>
          <p:cNvPr id="5" name="TextBox 4">
            <a:extLst>
              <a:ext uri="{FF2B5EF4-FFF2-40B4-BE49-F238E27FC236}">
                <a16:creationId xmlns:a16="http://schemas.microsoft.com/office/drawing/2014/main" id="{1FEB27E1-FAD8-45D3-AF82-A26AB9FFAF12}"/>
              </a:ext>
            </a:extLst>
          </p:cNvPr>
          <p:cNvSpPr txBox="1"/>
          <p:nvPr/>
        </p:nvSpPr>
        <p:spPr>
          <a:xfrm>
            <a:off x="731520" y="1112520"/>
            <a:ext cx="11140440" cy="4678204"/>
          </a:xfrm>
          <a:prstGeom prst="rect">
            <a:avLst/>
          </a:prstGeom>
          <a:noFill/>
        </p:spPr>
        <p:txBody>
          <a:bodyPr wrap="square" rtlCol="0">
            <a:spAutoFit/>
          </a:bodyPr>
          <a:lstStyle/>
          <a:p>
            <a:r>
              <a:rPr lang="en-IN" sz="4000" dirty="0"/>
              <a:t>The </a:t>
            </a:r>
            <a:r>
              <a:rPr lang="en-IN" sz="4000" dirty="0" err="1"/>
              <a:t>SpiNNaker</a:t>
            </a:r>
            <a:r>
              <a:rPr lang="en-IN" sz="4000" dirty="0"/>
              <a:t> Neural network model can be extracted by these software simulators:</a:t>
            </a:r>
          </a:p>
          <a:p>
            <a:endParaRPr lang="en-IN" sz="4000" dirty="0"/>
          </a:p>
          <a:p>
            <a:pPr marL="342900" indent="-342900">
              <a:buFont typeface="Wingdings" panose="05000000000000000000" pitchFamily="2" charset="2"/>
              <a:buChar char="q"/>
            </a:pPr>
            <a:r>
              <a:rPr lang="en-IN" sz="4000" dirty="0"/>
              <a:t> NEST</a:t>
            </a:r>
          </a:p>
          <a:p>
            <a:pPr marL="342900" indent="-342900">
              <a:buFont typeface="Wingdings" panose="05000000000000000000" pitchFamily="2" charset="2"/>
              <a:buChar char="q"/>
            </a:pPr>
            <a:r>
              <a:rPr lang="en-IN" sz="4000" dirty="0" err="1"/>
              <a:t>Nengo</a:t>
            </a:r>
            <a:endParaRPr lang="en-IN" sz="4000" dirty="0"/>
          </a:p>
          <a:p>
            <a:pPr marL="342900" indent="-342900">
              <a:buFont typeface="Wingdings" panose="05000000000000000000" pitchFamily="2" charset="2"/>
              <a:buChar char="q"/>
            </a:pPr>
            <a:r>
              <a:rPr lang="en-IN" sz="4000" dirty="0"/>
              <a:t>ORION</a:t>
            </a:r>
          </a:p>
          <a:p>
            <a:pPr marL="342900" indent="-342900">
              <a:buFont typeface="Wingdings" panose="05000000000000000000" pitchFamily="2" charset="2"/>
              <a:buChar char="q"/>
            </a:pPr>
            <a:r>
              <a:rPr lang="en-IN" sz="4000" dirty="0" err="1"/>
              <a:t>Noxim</a:t>
            </a:r>
            <a:endParaRPr lang="en-IN" sz="4000" dirty="0"/>
          </a:p>
          <a:p>
            <a:endParaRPr lang="en-IN" dirty="0"/>
          </a:p>
        </p:txBody>
      </p:sp>
    </p:spTree>
    <p:extLst>
      <p:ext uri="{BB962C8B-B14F-4D97-AF65-F5344CB8AC3E}">
        <p14:creationId xmlns:p14="http://schemas.microsoft.com/office/powerpoint/2010/main" val="2306253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8C95FB-82AE-4D2C-B97D-324F56DA9E6A}"/>
              </a:ext>
            </a:extLst>
          </p:cNvPr>
          <p:cNvSpPr/>
          <p:nvPr/>
        </p:nvSpPr>
        <p:spPr>
          <a:xfrm>
            <a:off x="3324388" y="117455"/>
            <a:ext cx="5908990"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DPN Architecture</a:t>
            </a:r>
          </a:p>
        </p:txBody>
      </p:sp>
      <p:sp>
        <p:nvSpPr>
          <p:cNvPr id="5" name="TextBox 4">
            <a:extLst>
              <a:ext uri="{FF2B5EF4-FFF2-40B4-BE49-F238E27FC236}">
                <a16:creationId xmlns:a16="http://schemas.microsoft.com/office/drawing/2014/main" id="{039B9D93-C810-40D3-9A90-3D40ACAE70DA}"/>
              </a:ext>
            </a:extLst>
          </p:cNvPr>
          <p:cNvSpPr txBox="1"/>
          <p:nvPr/>
        </p:nvSpPr>
        <p:spPr>
          <a:xfrm>
            <a:off x="914400" y="2046625"/>
            <a:ext cx="11369040" cy="3170099"/>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t>DPN is used to process data stream which depends on the type of the instruction</a:t>
            </a:r>
            <a:r>
              <a:rPr lang="en-IN" dirty="0"/>
              <a:t>. </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sz="2400" dirty="0"/>
              <a:t>The instruction set produced by the DPN compiler are:</a:t>
            </a:r>
          </a:p>
          <a:p>
            <a:pPr marL="2628900" lvl="5" indent="-342900">
              <a:buFont typeface="Wingdings" panose="05000000000000000000" pitchFamily="2" charset="2"/>
              <a:buChar char="§"/>
            </a:pPr>
            <a:r>
              <a:rPr lang="en-IN" sz="2400" dirty="0"/>
              <a:t> initialisation sequence</a:t>
            </a:r>
          </a:p>
          <a:p>
            <a:pPr marL="2628900" lvl="5" indent="-342900">
              <a:buFont typeface="Wingdings" panose="05000000000000000000" pitchFamily="2" charset="2"/>
              <a:buChar char="§"/>
            </a:pPr>
            <a:r>
              <a:rPr lang="en-IN" sz="2400" dirty="0"/>
              <a:t>iteration sequence </a:t>
            </a:r>
          </a:p>
          <a:p>
            <a:pPr marL="2628900" lvl="5" indent="-342900">
              <a:buFont typeface="Wingdings" panose="05000000000000000000" pitchFamily="2" charset="2"/>
              <a:buChar char="§"/>
            </a:pPr>
            <a:r>
              <a:rPr lang="en-IN" sz="2400" dirty="0"/>
              <a:t>the conclusion sequence </a:t>
            </a:r>
          </a:p>
          <a:p>
            <a:pPr lvl="5"/>
            <a:endParaRPr lang="en-IN" sz="2000" dirty="0"/>
          </a:p>
        </p:txBody>
      </p:sp>
    </p:spTree>
    <p:extLst>
      <p:ext uri="{BB962C8B-B14F-4D97-AF65-F5344CB8AC3E}">
        <p14:creationId xmlns:p14="http://schemas.microsoft.com/office/powerpoint/2010/main" val="1298642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584F270-6242-4843-8C27-2B41FDDA4506}"/>
              </a:ext>
            </a:extLst>
          </p:cNvPr>
          <p:cNvSpPr/>
          <p:nvPr/>
        </p:nvSpPr>
        <p:spPr>
          <a:xfrm>
            <a:off x="4208296" y="65514"/>
            <a:ext cx="4036681"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Future work</a:t>
            </a:r>
          </a:p>
        </p:txBody>
      </p:sp>
      <p:sp>
        <p:nvSpPr>
          <p:cNvPr id="6" name="TextBox 5">
            <a:extLst>
              <a:ext uri="{FF2B5EF4-FFF2-40B4-BE49-F238E27FC236}">
                <a16:creationId xmlns:a16="http://schemas.microsoft.com/office/drawing/2014/main" id="{D1B5E58E-071A-430E-BD55-3FB09236E9C7}"/>
              </a:ext>
            </a:extLst>
          </p:cNvPr>
          <p:cNvSpPr txBox="1"/>
          <p:nvPr/>
        </p:nvSpPr>
        <p:spPr>
          <a:xfrm>
            <a:off x="594360" y="1295400"/>
            <a:ext cx="11292840" cy="5262979"/>
          </a:xfrm>
          <a:prstGeom prst="rect">
            <a:avLst/>
          </a:prstGeom>
          <a:noFill/>
        </p:spPr>
        <p:txBody>
          <a:bodyPr wrap="square" rtlCol="0">
            <a:spAutoFit/>
          </a:bodyPr>
          <a:lstStyle/>
          <a:p>
            <a:pPr marL="285750" indent="-285750">
              <a:buFont typeface="Wingdings" panose="05000000000000000000" pitchFamily="2" charset="2"/>
              <a:buChar char="q"/>
            </a:pPr>
            <a:r>
              <a:rPr lang="en-IN" sz="2800" dirty="0"/>
              <a:t>to deliver a neural network machine which has over half a million processors embedded on it, so that it could be used as one of the neuromorphic “platform” to a wider brain project community.</a:t>
            </a:r>
          </a:p>
          <a:p>
            <a:endParaRPr lang="en-IN" sz="2800" dirty="0"/>
          </a:p>
          <a:p>
            <a:pPr marL="285750" indent="-285750">
              <a:buFont typeface="Wingdings" panose="05000000000000000000" pitchFamily="2" charset="2"/>
              <a:buChar char="q"/>
            </a:pPr>
            <a:r>
              <a:rPr lang="en-IN" sz="2800" dirty="0"/>
              <a:t> The </a:t>
            </a:r>
            <a:r>
              <a:rPr lang="en-IN" sz="2800" dirty="0" err="1"/>
              <a:t>SpiNNaker</a:t>
            </a:r>
            <a:r>
              <a:rPr lang="en-IN" sz="2800" dirty="0"/>
              <a:t> machine model can be deployed in cloud services, so that the services of the simulation of human brain can be used on the distributed systems. </a:t>
            </a:r>
          </a:p>
          <a:p>
            <a:endParaRPr lang="en-IN" sz="2800" dirty="0"/>
          </a:p>
          <a:p>
            <a:pPr marL="285750" indent="-285750">
              <a:buFont typeface="Wingdings" panose="05000000000000000000" pitchFamily="2" charset="2"/>
              <a:buChar char="q"/>
            </a:pPr>
            <a:r>
              <a:rPr lang="en-IN" sz="2800" dirty="0"/>
              <a:t>more research and study could be carried out on evaluating the system under multiple failure models and various </a:t>
            </a:r>
            <a:r>
              <a:rPr lang="en-IN" sz="2800"/>
              <a:t>traffic models</a:t>
            </a:r>
            <a:endParaRPr lang="en-IN" sz="2800" dirty="0"/>
          </a:p>
        </p:txBody>
      </p:sp>
    </p:spTree>
    <p:extLst>
      <p:ext uri="{BB962C8B-B14F-4D97-AF65-F5344CB8AC3E}">
        <p14:creationId xmlns:p14="http://schemas.microsoft.com/office/powerpoint/2010/main" val="39570579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160</TotalTime>
  <Words>998</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Sarath Patlolla</dc:creator>
  <cp:lastModifiedBy>Sarath Patlolla</cp:lastModifiedBy>
  <cp:revision>16</cp:revision>
  <dcterms:created xsi:type="dcterms:W3CDTF">2018-05-05T18:59:49Z</dcterms:created>
  <dcterms:modified xsi:type="dcterms:W3CDTF">2018-05-05T21:54:26Z</dcterms:modified>
</cp:coreProperties>
</file>