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9" r:id="rId6"/>
    <p:sldId id="264" r:id="rId7"/>
    <p:sldId id="263" r:id="rId8"/>
    <p:sldId id="265" r:id="rId9"/>
    <p:sldId id="267" r:id="rId10"/>
    <p:sldId id="270" r:id="rId11"/>
    <p:sldId id="271" r:id="rId12"/>
    <p:sldId id="272" r:id="rId13"/>
    <p:sldId id="273" r:id="rId14"/>
    <p:sldId id="260" r:id="rId15"/>
    <p:sldId id="261" r:id="rId16"/>
    <p:sldId id="262" r:id="rId17"/>
    <p:sldId id="277" r:id="rId18"/>
    <p:sldId id="274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59"/>
    <p:restoredTop sz="94519"/>
  </p:normalViewPr>
  <p:slideViewPr>
    <p:cSldViewPr snapToGrid="0" snapToObjects="1">
      <p:cViewPr varScale="1">
        <p:scale>
          <a:sx n="97" d="100"/>
          <a:sy n="97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0689-1049-E24E-B3F7-D35B47DDFAB2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067E-0A2D-F140-9E21-66423187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15% of 8</a:t>
            </a:r>
            <a:r>
              <a:rPr lang="en-US" baseline="30000" dirty="0"/>
              <a:t>th</a:t>
            </a:r>
            <a:r>
              <a:rPr lang="en-US" dirty="0"/>
              <a:t> graders,  24% of 10</a:t>
            </a:r>
            <a:r>
              <a:rPr lang="en-US" baseline="30000" dirty="0"/>
              <a:t>th</a:t>
            </a:r>
            <a:r>
              <a:rPr lang="en-US" dirty="0"/>
              <a:t> graders, 30% of 12</a:t>
            </a:r>
            <a:r>
              <a:rPr lang="en-US" baseline="30000" dirty="0"/>
              <a:t>th</a:t>
            </a:r>
            <a:r>
              <a:rPr lang="en-US" dirty="0"/>
              <a:t> graders, reported drinking 5 or more drinks within preceding 2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11B-DC77-034D-BBDA-A72389CF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24" y="813195"/>
            <a:ext cx="7315200" cy="2749117"/>
          </a:xfrm>
        </p:spPr>
        <p:txBody>
          <a:bodyPr>
            <a:normAutofit/>
          </a:bodyPr>
          <a:lstStyle/>
          <a:p>
            <a:r>
              <a:rPr lang="en-US" dirty="0"/>
              <a:t>Substance Abuse Among Adolescents</a:t>
            </a:r>
            <a:br>
              <a:rPr lang="en-US" dirty="0"/>
            </a:br>
            <a:r>
              <a:rPr lang="en-US" dirty="0"/>
              <a:t>Age 12-17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A027-4F59-F24D-A4D2-1F74453C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562312"/>
            <a:ext cx="7315200" cy="2022334"/>
          </a:xfrm>
        </p:spPr>
        <p:txBody>
          <a:bodyPr/>
          <a:lstStyle/>
          <a:p>
            <a:pPr algn="r"/>
            <a:r>
              <a:rPr lang="en-US" dirty="0"/>
              <a:t>Thea Crockett</a:t>
            </a:r>
          </a:p>
          <a:p>
            <a:pPr algn="r"/>
            <a:r>
              <a:rPr lang="en-US" dirty="0" err="1"/>
              <a:t>Sarath</a:t>
            </a:r>
            <a:r>
              <a:rPr lang="en-US" dirty="0"/>
              <a:t> </a:t>
            </a:r>
            <a:r>
              <a:rPr lang="en-US" dirty="0" err="1"/>
              <a:t>Kottur</a:t>
            </a:r>
            <a:endParaRPr lang="en-US" dirty="0"/>
          </a:p>
          <a:p>
            <a:pPr algn="r"/>
            <a:r>
              <a:rPr lang="en-US" dirty="0"/>
              <a:t>Francis </a:t>
            </a:r>
            <a:r>
              <a:rPr lang="en-US" dirty="0" err="1"/>
              <a:t>Okot</a:t>
            </a:r>
            <a:endParaRPr lang="en-US" dirty="0"/>
          </a:p>
          <a:p>
            <a:pPr algn="r"/>
            <a:r>
              <a:rPr lang="en-US" dirty="0" err="1"/>
              <a:t>Jennis</a:t>
            </a:r>
            <a:r>
              <a:rPr lang="en-US" dirty="0"/>
              <a:t> Vicente</a:t>
            </a:r>
          </a:p>
        </p:txBody>
      </p:sp>
    </p:spTree>
    <p:extLst>
      <p:ext uri="{BB962C8B-B14F-4D97-AF65-F5344CB8AC3E}">
        <p14:creationId xmlns:p14="http://schemas.microsoft.com/office/powerpoint/2010/main" val="123488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A7F-BF58-2341-997A-47E01F0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Overdose </a:t>
            </a:r>
            <a:br>
              <a:rPr lang="en-US" dirty="0"/>
            </a:br>
            <a:r>
              <a:rPr lang="en-US" dirty="0"/>
              <a:t>Death Rates by Race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55A5F7-0967-1744-92EB-7E085029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908" y="863600"/>
            <a:ext cx="4510860" cy="5121275"/>
          </a:xfrm>
        </p:spPr>
      </p:pic>
    </p:spTree>
    <p:extLst>
      <p:ext uri="{BB962C8B-B14F-4D97-AF65-F5344CB8AC3E}">
        <p14:creationId xmlns:p14="http://schemas.microsoft.com/office/powerpoint/2010/main" val="17447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26D9-6932-0041-82FE-A7D0ABF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High school county -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F79C4-D041-BB41-A60B-2D3E312C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788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25A9-5374-0742-A294-4BEC2086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for counties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87DCE2-BFFA-D34A-9F1A-5BD67292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851" y="863600"/>
            <a:ext cx="4362974" cy="5121275"/>
          </a:xfrm>
        </p:spPr>
      </p:pic>
    </p:spTree>
    <p:extLst>
      <p:ext uri="{BB962C8B-B14F-4D97-AF65-F5344CB8AC3E}">
        <p14:creationId xmlns:p14="http://schemas.microsoft.com/office/powerpoint/2010/main" val="39155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BF0BE-7B48-584F-8448-488A868E1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77" y="771434"/>
            <a:ext cx="7076446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213-7574-2146-AF4F-F4E6C8C4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CB8817-D56D-8F44-A6EC-5C7311F0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15" y="150069"/>
            <a:ext cx="8733185" cy="6548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55573-67D2-E54A-BE68-D4ABCD3C4CD8}"/>
              </a:ext>
            </a:extLst>
          </p:cNvPr>
          <p:cNvSpPr txBox="1"/>
          <p:nvPr/>
        </p:nvSpPr>
        <p:spPr>
          <a:xfrm>
            <a:off x="10837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6C4F6-0246-5C40-BB90-4A122E8AF2ED}"/>
              </a:ext>
            </a:extLst>
          </p:cNvPr>
          <p:cNvSpPr txBox="1"/>
          <p:nvPr/>
        </p:nvSpPr>
        <p:spPr>
          <a:xfrm>
            <a:off x="29374" y="6069265"/>
            <a:ext cx="40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 in High School FY 2017-2018 </a:t>
            </a:r>
          </a:p>
        </p:txBody>
      </p:sp>
    </p:spTree>
    <p:extLst>
      <p:ext uri="{BB962C8B-B14F-4D97-AF65-F5344CB8AC3E}">
        <p14:creationId xmlns:p14="http://schemas.microsoft.com/office/powerpoint/2010/main" val="14994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D2C0-4545-9F4C-9CF0-0953753D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1" y="1043379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Substance Abuse Total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72824-557E-BF4B-AC8F-E9B135C7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87" y="2557083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substance used at least once 30 days  before the survey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33% 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18% Had 4 or more alcoholic drinks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7% Smoked Cigarettes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AE5FC-B4C7-914A-AE4B-4EF7F7066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7045" b="-2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A432-DD45-0645-93A7-C8EEF2D8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" y="839751"/>
            <a:ext cx="3685070" cy="1454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100" dirty="0"/>
              <a:t>Substance Abuse by Gender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549A6-FE8E-7141-B03F-B75D7C674B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41" b="-2"/>
          <a:stretch/>
        </p:blipFill>
        <p:spPr>
          <a:xfrm>
            <a:off x="4642230" y="242048"/>
            <a:ext cx="7463878" cy="62487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A80C-9E50-2440-85A2-AFF58B51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69" y="2689012"/>
            <a:ext cx="3051078" cy="34008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36% Female, 30%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4 or more alcoholic drinks in a row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21%  Female (4), 15% Male(5)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5% Female, 6%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 Smoked Cigarettes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Female, 8%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B5D6-7647-8247-AC55-6B9EEF5A8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8549-1DFB-2543-A5FA-8BBF698D5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36ED-7E5D-4D41-BC20-1CB9205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Cigarettes ANOVA for Arizona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04E51-ED1E-4D44-9825-3381A9E0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Grades 10 – 12</a:t>
            </a:r>
          </a:p>
        </p:txBody>
      </p:sp>
      <p:pic>
        <p:nvPicPr>
          <p:cNvPr id="6" name="Picture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3A8E2F61-C8EA-8346-B72C-FA7599CAA8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62" r="10389" b="-1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33F-DF77-D148-A655-67266B7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Cigarettes ANOVA, AZ</a:t>
            </a:r>
          </a:p>
        </p:txBody>
      </p:sp>
      <p:pic>
        <p:nvPicPr>
          <p:cNvPr id="6" name="Picture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6CDA8B-672D-2B48-B3C7-CEA53A2EF2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685" b="36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9640-5631-B94B-AC9B-9A26EE95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Including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8-12</a:t>
            </a:r>
          </a:p>
        </p:txBody>
      </p:sp>
    </p:spTree>
    <p:extLst>
      <p:ext uri="{BB962C8B-B14F-4D97-AF65-F5344CB8AC3E}">
        <p14:creationId xmlns:p14="http://schemas.microsoft.com/office/powerpoint/2010/main" val="23135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2AB8-3C69-0E48-9713-6913D730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EE60FE23-AD02-9846-96D7-78B95AD98D6C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Substance abuse is a common problem among adolescents age 12 to 17. Data was acquired from difference sources and manipulated with Python.  Trends were identified and results tabulated and plotted 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following slides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7938B5-AE6C-5B43-803E-5322D735A202}"/>
              </a:ext>
            </a:extLst>
          </p:cNvPr>
          <p:cNvSpPr txBox="1">
            <a:spLocks/>
          </p:cNvSpPr>
          <p:nvPr/>
        </p:nvSpPr>
        <p:spPr>
          <a:xfrm>
            <a:off x="4622258" y="1123836"/>
            <a:ext cx="609504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0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ED550AC6-C111-5940-A139-B232D92F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"/>
            <a:ext cx="12192000" cy="64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CB446-6B1E-A84C-9B79-8B5B330C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5674"/>
            <a:ext cx="12192000" cy="10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F145-7DE8-5140-BB78-E7A0BE3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5311-A469-B746-BDF0-393C3F4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2630-9C7B-B540-9F40-D0BFD28F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>
                <a:solidFill>
                  <a:schemeClr val="tx1"/>
                </a:solidFill>
              </a:rPr>
              <a:t>Using ANOVA to determine if  substance abuse is significantly different among HS students from grades 8-12.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FD275-7B5A-D040-BB17-D849D8EBBAF6}"/>
              </a:ext>
            </a:extLst>
          </p:cNvPr>
          <p:cNvSpPr txBox="1"/>
          <p:nvPr/>
        </p:nvSpPr>
        <p:spPr>
          <a:xfrm>
            <a:off x="593124" y="2990335"/>
            <a:ext cx="249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0267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B593-AD21-2943-ADAC-2BD9F10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459F92-008E-C344-8F82-9584ED4F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803"/>
            <a:ext cx="12192000" cy="52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0E94B5-6B03-4C6D-A886-D92083B3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7B8231-6339-4326-9EE6-D2F78558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745BA-0B9B-5E44-9D81-073BF466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DataFrame</a:t>
            </a:r>
            <a:r>
              <a:rPr lang="en-US" sz="5900" spc="-100" dirty="0"/>
              <a:t> by Grade level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8BD5D-DEF1-C34F-900F-BE9121CF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9" y="880565"/>
            <a:ext cx="10759717" cy="19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71A-D4F4-784A-8251-494C59F8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Plot by Gender</a:t>
            </a:r>
            <a:br>
              <a:rPr lang="en-US" dirty="0"/>
            </a:br>
            <a:r>
              <a:rPr lang="en-US" dirty="0"/>
              <a:t>Girls general abuse substance more than boys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90BEE-31D6-8A4B-9C6B-B49BD76A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9617"/>
            <a:ext cx="7315200" cy="3809241"/>
          </a:xfrm>
        </p:spPr>
      </p:pic>
    </p:spTree>
    <p:extLst>
      <p:ext uri="{BB962C8B-B14F-4D97-AF65-F5344CB8AC3E}">
        <p14:creationId xmlns:p14="http://schemas.microsoft.com/office/powerpoint/2010/main" val="407536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9F86-6CE2-264D-A860-426895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by Grade Level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48A0F-8B44-D047-8BA0-97DD1CDB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2087" y="1500187"/>
            <a:ext cx="8229459" cy="4492840"/>
          </a:xfrm>
        </p:spPr>
      </p:pic>
    </p:spTree>
    <p:extLst>
      <p:ext uri="{BB962C8B-B14F-4D97-AF65-F5344CB8AC3E}">
        <p14:creationId xmlns:p14="http://schemas.microsoft.com/office/powerpoint/2010/main" val="34038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CAC1-816E-BA42-ABA4-65C7C7AE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Plot by Race</a:t>
            </a:r>
            <a:br>
              <a:rPr lang="en-US" dirty="0"/>
            </a:br>
            <a:r>
              <a:rPr lang="en-US" dirty="0"/>
              <a:t>Caucasians drinking more Alcohol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African Americans smoking more Marijuana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EB83-D2B8-FE43-A0DE-522CAEE8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938" y="1404937"/>
            <a:ext cx="6654800" cy="4038600"/>
          </a:xfrm>
        </p:spPr>
      </p:pic>
    </p:spTree>
    <p:extLst>
      <p:ext uri="{BB962C8B-B14F-4D97-AF65-F5344CB8AC3E}">
        <p14:creationId xmlns:p14="http://schemas.microsoft.com/office/powerpoint/2010/main" val="89715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F214-47A1-2E4A-AADD-A6CB9C0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Death Rate by Age group</a:t>
            </a:r>
          </a:p>
        </p:txBody>
      </p:sp>
      <p:pic>
        <p:nvPicPr>
          <p:cNvPr id="2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CAB09B-D1E9-C24D-BA07-A17F6987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09" r="2" b="8175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8016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246</Words>
  <Application>Microsoft Macintosh PowerPoint</Application>
  <PresentationFormat>Widescreen</PresentationFormat>
  <Paragraphs>44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Frame</vt:lpstr>
      <vt:lpstr>Substance Abuse Among Adolescents Age 12-17</vt:lpstr>
      <vt:lpstr>Abstract</vt:lpstr>
      <vt:lpstr>Using ANOVA to determine if  substance abuse is significantly different among HS students from grades 8-12.</vt:lpstr>
      <vt:lpstr>PowerPoint Presentation</vt:lpstr>
      <vt:lpstr>DataFrame by Grade level</vt:lpstr>
      <vt:lpstr>Plot by Gender Girls general abuse substance more than boys</vt:lpstr>
      <vt:lpstr>Plot by Grade Level </vt:lpstr>
      <vt:lpstr>Plot by Race Caucasians drinking more Alcohol  African Americans smoking more Marijuana</vt:lpstr>
      <vt:lpstr>Death Rate by Age group</vt:lpstr>
      <vt:lpstr>Drug Overdose  Death Rates by Race</vt:lpstr>
      <vt:lpstr>High school county - Arizona</vt:lpstr>
      <vt:lpstr>DataFrame for counties</vt:lpstr>
      <vt:lpstr>PowerPoint Presentation</vt:lpstr>
      <vt:lpstr>In Arizona</vt:lpstr>
      <vt:lpstr>Substance Abuse Total  </vt:lpstr>
      <vt:lpstr>Substance Abuse by Gender</vt:lpstr>
      <vt:lpstr>ANOVAs</vt:lpstr>
      <vt:lpstr>Cigarettes ANOVA for Arizona</vt:lpstr>
      <vt:lpstr>Cigarettes ANOVA, AZ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 Abuse Among Adolescents Age 12-17</dc:title>
  <dc:creator>Francis Okot</dc:creator>
  <cp:lastModifiedBy>Francis Okot</cp:lastModifiedBy>
  <cp:revision>5</cp:revision>
  <dcterms:created xsi:type="dcterms:W3CDTF">2019-07-17T05:53:23Z</dcterms:created>
  <dcterms:modified xsi:type="dcterms:W3CDTF">2019-07-17T06:40:40Z</dcterms:modified>
</cp:coreProperties>
</file>