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3"/>
  </p:notesMasterIdLst>
  <p:sldIdLst>
    <p:sldId id="256" r:id="rId2"/>
    <p:sldId id="257" r:id="rId3"/>
    <p:sldId id="258" r:id="rId4"/>
    <p:sldId id="268" r:id="rId5"/>
    <p:sldId id="269" r:id="rId6"/>
    <p:sldId id="264" r:id="rId7"/>
    <p:sldId id="263" r:id="rId8"/>
    <p:sldId id="265" r:id="rId9"/>
    <p:sldId id="267" r:id="rId10"/>
    <p:sldId id="270" r:id="rId11"/>
    <p:sldId id="271" r:id="rId12"/>
    <p:sldId id="272" r:id="rId13"/>
    <p:sldId id="273" r:id="rId14"/>
    <p:sldId id="260" r:id="rId15"/>
    <p:sldId id="261" r:id="rId16"/>
    <p:sldId id="262" r:id="rId17"/>
    <p:sldId id="277" r:id="rId18"/>
    <p:sldId id="274" r:id="rId19"/>
    <p:sldId id="278" r:id="rId20"/>
    <p:sldId id="276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80"/>
    <p:restoredTop sz="94536"/>
  </p:normalViewPr>
  <p:slideViewPr>
    <p:cSldViewPr snapToGrid="0" snapToObjects="1">
      <p:cViewPr varScale="1">
        <p:scale>
          <a:sx n="102" d="100"/>
          <a:sy n="102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20689-1049-E24E-B3F7-D35B47DDFAB2}" type="datetimeFigureOut">
              <a:rPr lang="en-US" smtClean="0"/>
              <a:t>7/17/19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2067E-0A2D-F140-9E21-66423187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25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2067E-0A2D-F140-9E21-66423187FA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6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15% of 8</a:t>
            </a:r>
            <a:r>
              <a:rPr lang="en-US" baseline="30000" dirty="0"/>
              <a:t>th</a:t>
            </a:r>
            <a:r>
              <a:rPr lang="en-US" dirty="0"/>
              <a:t> graders,  24% of 10</a:t>
            </a:r>
            <a:r>
              <a:rPr lang="en-US" baseline="30000" dirty="0"/>
              <a:t>th</a:t>
            </a:r>
            <a:r>
              <a:rPr lang="en-US" dirty="0"/>
              <a:t> graders, 30% of 12</a:t>
            </a:r>
            <a:r>
              <a:rPr lang="en-US" baseline="30000" dirty="0"/>
              <a:t>th</a:t>
            </a:r>
            <a:r>
              <a:rPr lang="en-US" dirty="0"/>
              <a:t> graders, reported drinking 5 or more drinks within preceding 2 weeks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2067E-0A2D-F140-9E21-66423187FA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3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E11B-DC77-034D-BBDA-A72389CF2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824" y="813195"/>
            <a:ext cx="7315200" cy="2749117"/>
          </a:xfrm>
        </p:spPr>
        <p:txBody>
          <a:bodyPr>
            <a:normAutofit/>
          </a:bodyPr>
          <a:lstStyle/>
          <a:p>
            <a:r>
              <a:rPr lang="en-US" dirty="0"/>
              <a:t>Substance Abuse Among Adolescents</a:t>
            </a:r>
            <a:br>
              <a:rPr lang="en-US" dirty="0"/>
            </a:br>
            <a:r>
              <a:rPr lang="en-US" dirty="0"/>
              <a:t>Age 12-17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CA027-4F59-F24D-A4D2-1F74453C4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562312"/>
            <a:ext cx="7315200" cy="2022334"/>
          </a:xfrm>
        </p:spPr>
        <p:txBody>
          <a:bodyPr/>
          <a:lstStyle/>
          <a:p>
            <a:pPr algn="r"/>
            <a:r>
              <a:rPr lang="en-US" dirty="0"/>
              <a:t>Thea Crockett</a:t>
            </a:r>
          </a:p>
          <a:p>
            <a:pPr algn="r"/>
            <a:r>
              <a:rPr lang="en-US" dirty="0" err="1"/>
              <a:t>Sarath</a:t>
            </a:r>
            <a:r>
              <a:rPr lang="en-US" dirty="0"/>
              <a:t> </a:t>
            </a:r>
            <a:r>
              <a:rPr lang="en-US" dirty="0" err="1"/>
              <a:t>Kottur</a:t>
            </a:r>
            <a:endParaRPr lang="en-US" dirty="0"/>
          </a:p>
          <a:p>
            <a:pPr algn="r"/>
            <a:r>
              <a:rPr lang="en-US" dirty="0"/>
              <a:t>Francis </a:t>
            </a:r>
            <a:r>
              <a:rPr lang="en-US" dirty="0" err="1"/>
              <a:t>Okot</a:t>
            </a:r>
            <a:endParaRPr lang="en-US" dirty="0"/>
          </a:p>
          <a:p>
            <a:pPr algn="r"/>
            <a:r>
              <a:rPr lang="en-US" dirty="0" err="1"/>
              <a:t>Jennis</a:t>
            </a:r>
            <a:r>
              <a:rPr lang="en-US" dirty="0"/>
              <a:t> Vicente</a:t>
            </a:r>
          </a:p>
        </p:txBody>
      </p:sp>
    </p:spTree>
    <p:extLst>
      <p:ext uri="{BB962C8B-B14F-4D97-AF65-F5344CB8AC3E}">
        <p14:creationId xmlns:p14="http://schemas.microsoft.com/office/powerpoint/2010/main" val="123488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BA7F-BF58-2341-997A-47E01F08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 Overdose </a:t>
            </a:r>
            <a:br>
              <a:rPr lang="en-US" dirty="0"/>
            </a:br>
            <a:r>
              <a:rPr lang="en-US" dirty="0"/>
              <a:t>Death Rates by Race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155A5F7-0967-1744-92EB-7E0850298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0908" y="863600"/>
            <a:ext cx="4510860" cy="5121275"/>
          </a:xfrm>
        </p:spPr>
      </p:pic>
    </p:spTree>
    <p:extLst>
      <p:ext uri="{BB962C8B-B14F-4D97-AF65-F5344CB8AC3E}">
        <p14:creationId xmlns:p14="http://schemas.microsoft.com/office/powerpoint/2010/main" val="174479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926D9-6932-0041-82FE-A7D0ABFA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High school county - Arizona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A3F79C4-D041-BB41-A60B-2D3E312C8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21788"/>
          <a:stretch/>
        </p:blipFill>
        <p:spPr>
          <a:xfrm>
            <a:off x="1069847" y="484632"/>
            <a:ext cx="10637520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7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25A9-5374-0742-A294-4BEC2086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for counties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87DCE2-BFFA-D34A-9F1A-5BD672925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4851" y="863600"/>
            <a:ext cx="4362974" cy="5121275"/>
          </a:xfrm>
        </p:spPr>
      </p:pic>
    </p:spTree>
    <p:extLst>
      <p:ext uri="{BB962C8B-B14F-4D97-AF65-F5344CB8AC3E}">
        <p14:creationId xmlns:p14="http://schemas.microsoft.com/office/powerpoint/2010/main" val="3915506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159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3BF0BE-7B48-584F-8448-488A868E1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777" y="771434"/>
            <a:ext cx="7076446" cy="52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9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8213-7574-2146-AF4F-F4E6C8C4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In Arizona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6CB8817-D56D-8F44-A6EC-5C7311F08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8815" y="150069"/>
            <a:ext cx="8733185" cy="65487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D55573-67D2-E54A-BE68-D4ABCD3C4CD8}"/>
              </a:ext>
            </a:extLst>
          </p:cNvPr>
          <p:cNvSpPr txBox="1"/>
          <p:nvPr/>
        </p:nvSpPr>
        <p:spPr>
          <a:xfrm>
            <a:off x="1083733" y="3928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6C4F6-0246-5C40-BB90-4A122E8AF2ED}"/>
              </a:ext>
            </a:extLst>
          </p:cNvPr>
          <p:cNvSpPr txBox="1"/>
          <p:nvPr/>
        </p:nvSpPr>
        <p:spPr>
          <a:xfrm>
            <a:off x="29374" y="6069265"/>
            <a:ext cx="401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Enrollment in High School FY 2017-2018 </a:t>
            </a:r>
          </a:p>
        </p:txBody>
      </p:sp>
    </p:spTree>
    <p:extLst>
      <p:ext uri="{BB962C8B-B14F-4D97-AF65-F5344CB8AC3E}">
        <p14:creationId xmlns:p14="http://schemas.microsoft.com/office/powerpoint/2010/main" val="149948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86EEAC6-011F-4499-ACFF-2FDC742DB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0F14D-B6E6-40EA-96B4-4E18D0CF9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3A95FF-1A75-49AA-86AE-EED61BD0E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1D2C0-4545-9F4C-9CF0-0953753D7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411" y="1043379"/>
            <a:ext cx="4016116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Substance Abuse Total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72824-557E-BF4B-AC8F-E9B135C76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87" y="2557083"/>
            <a:ext cx="4016116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Based on substance used at least once 30 days  before the survey 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33% Had 1 alcoholic drink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18% Had 4 or more alcoholic drinks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6% Used Cocaine 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7% Smoked Cigarettes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endParaRPr lang="en-US" dirty="0"/>
          </a:p>
          <a:p>
            <a:pPr marL="285750" indent="-182880">
              <a:lnSpc>
                <a:spcPct val="90000"/>
              </a:lnSpc>
              <a:buFont typeface="Wingdings 2" pitchFamily="18" charset="2"/>
              <a:buChar char=""/>
            </a:pPr>
            <a:endParaRPr lang="en-US" dirty="0"/>
          </a:p>
        </p:txBody>
      </p:sp>
      <p:pic>
        <p:nvPicPr>
          <p:cNvPr id="10" name="Picture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4AE5FC-B4C7-914A-AE4B-4EF7F7066A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7045" b="-2"/>
          <a:stretch/>
        </p:blipFill>
        <p:spPr>
          <a:xfrm>
            <a:off x="5137463" y="759599"/>
            <a:ext cx="6193767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87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8A432-DD45-0645-93A7-C8EEF2D8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69" y="839751"/>
            <a:ext cx="3685070" cy="14544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spc="-100" dirty="0"/>
              <a:t>Substance Abuse by Gender</a:t>
            </a:r>
          </a:p>
        </p:txBody>
      </p:sp>
      <p:pic>
        <p:nvPicPr>
          <p:cNvPr id="6" name="Picture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0549A6-FE8E-7141-B03F-B75D7C674B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4441" b="-2"/>
          <a:stretch/>
        </p:blipFill>
        <p:spPr>
          <a:xfrm>
            <a:off x="4642230" y="242048"/>
            <a:ext cx="7463878" cy="624872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EA80C-9E50-2440-85A2-AFF58B51F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769" y="2689012"/>
            <a:ext cx="3051078" cy="340089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Had 1 alcoholic drink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36% Female, 30% Male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Had 4 or more alcoholic drinks in a row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21%  Female (4), 15% Male(5)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Used Cocaine 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5% Female, 6% Male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 Smoked Cigarettes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6% Female, 8% Male</a:t>
            </a:r>
          </a:p>
          <a:p>
            <a:pPr marL="285750" indent="-285750">
              <a:lnSpc>
                <a:spcPct val="90000"/>
              </a:lnSpc>
              <a:buFont typeface="Wingdings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26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B5D6-7647-8247-AC55-6B9EEF5A8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ANOVAs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E8549-1DFB-2543-A5FA-8BBF698D5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94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86EEAC6-011F-4499-ACFF-2FDC742DB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70F14D-B6E6-40EA-96B4-4E18D0CF9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3A95FF-1A75-49AA-86AE-EED61BD0E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436ED-7E5D-4D41-BC20-1CB9205D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Cigarettes ANOVA for Arizona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04E51-ED1E-4D44-9825-3381A9E04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9249" y="2510395"/>
            <a:ext cx="4016116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800" dirty="0"/>
              <a:t>Grades 10 – 12</a:t>
            </a:r>
          </a:p>
        </p:txBody>
      </p:sp>
      <p:pic>
        <p:nvPicPr>
          <p:cNvPr id="6" name="Picture Placeholder 5" descr="A screenshot of text&#10;&#10;Description automatically generated">
            <a:extLst>
              <a:ext uri="{FF2B5EF4-FFF2-40B4-BE49-F238E27FC236}">
                <a16:creationId xmlns:a16="http://schemas.microsoft.com/office/drawing/2014/main" id="{3A8E2F61-C8EA-8346-B72C-FA7599CAA8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662" r="10389" b="-1"/>
          <a:stretch/>
        </p:blipFill>
        <p:spPr>
          <a:xfrm>
            <a:off x="5137463" y="759599"/>
            <a:ext cx="6193767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49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633F-DF77-D148-A655-67266B7D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Cigarettes ANOVA, AZ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D9640-5631-B94B-AC9B-9A26EE956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Including 8</a:t>
            </a:r>
            <a:r>
              <a:rPr lang="en-US" sz="1800" baseline="30000" dirty="0"/>
              <a:t>th</a:t>
            </a:r>
            <a:r>
              <a:rPr lang="en-US" sz="1800" dirty="0"/>
              <a:t> Grade</a:t>
            </a:r>
          </a:p>
          <a:p>
            <a:r>
              <a:rPr lang="en-US" sz="1800" dirty="0"/>
              <a:t>8-12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8C6CB88-7DA6-DB4C-83BA-3AD37B6FE1B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EE925-DCA9-124D-80A5-825A87D81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644" y="736140"/>
            <a:ext cx="8271937" cy="538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9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E2AB8-3C69-0E48-9713-6913D730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Abstract</a:t>
            </a:r>
          </a:p>
        </p:txBody>
      </p:sp>
      <p:sp>
        <p:nvSpPr>
          <p:cNvPr id="27" name="TextBox 11">
            <a:extLst>
              <a:ext uri="{FF2B5EF4-FFF2-40B4-BE49-F238E27FC236}">
                <a16:creationId xmlns:a16="http://schemas.microsoft.com/office/drawing/2014/main" id="{EE60FE23-AD02-9846-96D7-78B95AD98D6C}"/>
              </a:ext>
            </a:extLst>
          </p:cNvPr>
          <p:cNvSpPr txBox="1"/>
          <p:nvPr/>
        </p:nvSpPr>
        <p:spPr>
          <a:xfrm>
            <a:off x="4361606" y="1683143"/>
            <a:ext cx="6627377" cy="3491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Substance abuse is a common problem among adolescents age 12 to 17. Data was acquired from difference sources and manipulated with Python.  Trends were identified and results tabulated and plotted as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shown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following slides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37938B5-AE6C-5B43-803E-5322D735A202}"/>
              </a:ext>
            </a:extLst>
          </p:cNvPr>
          <p:cNvSpPr txBox="1">
            <a:spLocks/>
          </p:cNvSpPr>
          <p:nvPr/>
        </p:nvSpPr>
        <p:spPr>
          <a:xfrm>
            <a:off x="4622258" y="1123836"/>
            <a:ext cx="6095047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05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ED550AC6-C111-5940-A139-B232D92F9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06"/>
            <a:ext cx="12192000" cy="64531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CF5D7E-41D1-F64F-BC8E-0DC9E07B6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0" y="1550650"/>
            <a:ext cx="7973568" cy="71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3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F145-7DE8-5140-BB78-E7A0BE37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B5311-A469-B746-BDF0-393C3F4A4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Cigarettes </a:t>
            </a:r>
            <a:r>
              <a:rPr lang="en-US" dirty="0"/>
              <a:t>chosen due to the 20 years of available data</a:t>
            </a:r>
          </a:p>
          <a:p>
            <a:r>
              <a:rPr lang="en-US" dirty="0"/>
              <a:t>ANOVA chart shows that Cigarettes addictions (grade 8-11) show there is no enough evidence to reject null hypothesis and means are equal</a:t>
            </a:r>
          </a:p>
        </p:txBody>
      </p:sp>
    </p:spTree>
    <p:extLst>
      <p:ext uri="{BB962C8B-B14F-4D97-AF65-F5344CB8AC3E}">
        <p14:creationId xmlns:p14="http://schemas.microsoft.com/office/powerpoint/2010/main" val="173267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42630-9C7B-B540-9F40-D0BFD28F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39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spc="-100" dirty="0">
                <a:solidFill>
                  <a:schemeClr val="tx1"/>
                </a:solidFill>
              </a:rPr>
              <a:t>Using ANOVA to determine if  substance abuse is significantly different among HS students from grades 8-12.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FD275-7B5A-D040-BB17-D849D8EBBAF6}"/>
              </a:ext>
            </a:extLst>
          </p:cNvPr>
          <p:cNvSpPr txBox="1"/>
          <p:nvPr/>
        </p:nvSpPr>
        <p:spPr>
          <a:xfrm>
            <a:off x="593124" y="2990335"/>
            <a:ext cx="2496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1026755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B593-AD21-2943-ADAC-2BD9F10B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C459F92-008E-C344-8F82-9584ED4FA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8803"/>
            <a:ext cx="12192000" cy="526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4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30E94B5-6B03-4C6D-A886-D92083B3E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7B8231-6339-4326-9EE6-D2F78558E2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7974"/>
            <a:ext cx="11707367" cy="25380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745BA-0B9B-5E44-9D81-073BF466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908245"/>
            <a:ext cx="10210862" cy="13262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 err="1"/>
              <a:t>DataFrame</a:t>
            </a:r>
            <a:r>
              <a:rPr lang="en-US" sz="5900" spc="-100" dirty="0"/>
              <a:t> by Grade level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68BD5D-DEF1-C34F-900F-BE9121CF8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9" y="880565"/>
            <a:ext cx="10759717" cy="199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9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771A-D4F4-784A-8251-494C59F8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Plot by Gender</a:t>
            </a:r>
            <a:br>
              <a:rPr lang="en-US" dirty="0"/>
            </a:br>
            <a:r>
              <a:rPr lang="en-US" dirty="0"/>
              <a:t>Girls general abuse substance more than boys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690BEE-31D6-8A4B-9C6B-B49BD76AA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519617"/>
            <a:ext cx="7315200" cy="3809241"/>
          </a:xfrm>
        </p:spPr>
      </p:pic>
    </p:spTree>
    <p:extLst>
      <p:ext uri="{BB962C8B-B14F-4D97-AF65-F5344CB8AC3E}">
        <p14:creationId xmlns:p14="http://schemas.microsoft.com/office/powerpoint/2010/main" val="407536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9F86-6CE2-264D-A860-42689522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by Grade Level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E48A0F-8B44-D047-8BA0-97DD1CDB0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02087" y="1500187"/>
            <a:ext cx="8229459" cy="4492840"/>
          </a:xfrm>
        </p:spPr>
      </p:pic>
    </p:spTree>
    <p:extLst>
      <p:ext uri="{BB962C8B-B14F-4D97-AF65-F5344CB8AC3E}">
        <p14:creationId xmlns:p14="http://schemas.microsoft.com/office/powerpoint/2010/main" val="340388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CAC1-816E-BA42-ABA4-65C7C7AE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Plot by Race</a:t>
            </a:r>
            <a:br>
              <a:rPr lang="en-US" dirty="0"/>
            </a:br>
            <a:r>
              <a:rPr lang="en-US" dirty="0"/>
              <a:t>Caucasians drinking more Alcohol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African Americans smoking more Marijuana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E7EB83-D2B8-FE43-A0DE-522CAEE86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8938" y="1404937"/>
            <a:ext cx="6654800" cy="4038600"/>
          </a:xfrm>
        </p:spPr>
      </p:pic>
    </p:spTree>
    <p:extLst>
      <p:ext uri="{BB962C8B-B14F-4D97-AF65-F5344CB8AC3E}">
        <p14:creationId xmlns:p14="http://schemas.microsoft.com/office/powerpoint/2010/main" val="89715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8F214-47A1-2E4A-AADD-A6CB9C01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Death Rate by Age group</a:t>
            </a:r>
          </a:p>
        </p:txBody>
      </p:sp>
      <p:pic>
        <p:nvPicPr>
          <p:cNvPr id="2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ACAB09B-D1E9-C24D-BA07-A17F6987D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309" r="2" b="8175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580160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280</Words>
  <Application>Microsoft Macintosh PowerPoint</Application>
  <PresentationFormat>Widescreen</PresentationFormat>
  <Paragraphs>46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Corbel</vt:lpstr>
      <vt:lpstr>Wingdings</vt:lpstr>
      <vt:lpstr>Wingdings 2</vt:lpstr>
      <vt:lpstr>Frame</vt:lpstr>
      <vt:lpstr>Substance Abuse Among Adolescents Age 12-17</vt:lpstr>
      <vt:lpstr>Abstract</vt:lpstr>
      <vt:lpstr>Using ANOVA to determine if  substance abuse is significantly different among HS students from grades 8-12.</vt:lpstr>
      <vt:lpstr>PowerPoint Presentation</vt:lpstr>
      <vt:lpstr>DataFrame by Grade level</vt:lpstr>
      <vt:lpstr>Plot by Gender Girls general abuse substance more than boys</vt:lpstr>
      <vt:lpstr>Plot by Grade Level </vt:lpstr>
      <vt:lpstr>Plot by Race Caucasians drinking more Alcohol  African Americans smoking more Marijuana</vt:lpstr>
      <vt:lpstr>Death Rate by Age group</vt:lpstr>
      <vt:lpstr>Drug Overdose  Death Rates by Race</vt:lpstr>
      <vt:lpstr>High school county - Arizona</vt:lpstr>
      <vt:lpstr>DataFrame for counties</vt:lpstr>
      <vt:lpstr>PowerPoint Presentation</vt:lpstr>
      <vt:lpstr>In Arizona</vt:lpstr>
      <vt:lpstr>Substance Abuse Total  </vt:lpstr>
      <vt:lpstr>Substance Abuse by Gender</vt:lpstr>
      <vt:lpstr>ANOVAs</vt:lpstr>
      <vt:lpstr>Cigarettes ANOVA for Arizona</vt:lpstr>
      <vt:lpstr>Cigarettes ANOVA, AZ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Substance Abuse Among Adolescents Age 12-17</dc:title>
  <dc:creator>Francis Okot</dc:creator>
  <cp:lastModifiedBy>S Kottur</cp:lastModifiedBy>
  <cp:revision>8</cp:revision>
  <dcterms:created xsi:type="dcterms:W3CDTF">2019-07-17T05:53:23Z</dcterms:created>
  <dcterms:modified xsi:type="dcterms:W3CDTF">2019-07-18T01:18:34Z</dcterms:modified>
</cp:coreProperties>
</file>