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2DB5E-EDE6-45F5-AEA3-BD499030AF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BE1CFF-3C93-42D7-B848-5FD738D1B250}">
      <dgm:prSet/>
      <dgm:spPr/>
      <dgm:t>
        <a:bodyPr/>
        <a:lstStyle/>
        <a:p>
          <a:r>
            <a:rPr lang="en-US"/>
            <a:t>A typical solar power plant requires minimum of 15 hectares(0.15 sq kms) of land with around 30% of the entire area being covered by up to 20,000 solar panels (Scott Mackey et al, 2017)</a:t>
          </a:r>
        </a:p>
      </dgm:t>
    </dgm:pt>
    <dgm:pt modelId="{667A6F8B-F8DA-4385-BA46-938B3B4BB963}" type="parTrans" cxnId="{896F38EC-0DD7-4076-B1DA-BE07234B1F9F}">
      <dgm:prSet/>
      <dgm:spPr/>
      <dgm:t>
        <a:bodyPr/>
        <a:lstStyle/>
        <a:p>
          <a:endParaRPr lang="en-US"/>
        </a:p>
      </dgm:t>
    </dgm:pt>
    <dgm:pt modelId="{4B4C62B9-D571-4E8B-AEFB-35245BD5B071}" type="sibTrans" cxnId="{896F38EC-0DD7-4076-B1DA-BE07234B1F9F}">
      <dgm:prSet/>
      <dgm:spPr/>
      <dgm:t>
        <a:bodyPr/>
        <a:lstStyle/>
        <a:p>
          <a:endParaRPr lang="en-US"/>
        </a:p>
      </dgm:t>
    </dgm:pt>
    <dgm:pt modelId="{B28DE1A4-28A0-402D-AC21-5B7A04AEF152}">
      <dgm:prSet/>
      <dgm:spPr/>
      <dgm:t>
        <a:bodyPr/>
        <a:lstStyle/>
        <a:p>
          <a:r>
            <a:rPr lang="en-US"/>
            <a:t>Area of study occupies 50,505 Sq Kms in UTM Zone</a:t>
          </a:r>
          <a:r>
            <a:rPr lang="en-IN"/>
            <a:t> 13N NAD83 projection</a:t>
          </a:r>
          <a:endParaRPr lang="en-US"/>
        </a:p>
      </dgm:t>
    </dgm:pt>
    <dgm:pt modelId="{D623447A-88D7-4FD8-A545-15B900B80233}" type="parTrans" cxnId="{B59B86E6-B03D-4989-8270-F732DCE8D358}">
      <dgm:prSet/>
      <dgm:spPr/>
      <dgm:t>
        <a:bodyPr/>
        <a:lstStyle/>
        <a:p>
          <a:endParaRPr lang="en-US"/>
        </a:p>
      </dgm:t>
    </dgm:pt>
    <dgm:pt modelId="{DEBA2FC6-F2B5-4682-960A-924EA107AA03}" type="sibTrans" cxnId="{B59B86E6-B03D-4989-8270-F732DCE8D358}">
      <dgm:prSet/>
      <dgm:spPr/>
      <dgm:t>
        <a:bodyPr/>
        <a:lstStyle/>
        <a:p>
          <a:endParaRPr lang="en-US"/>
        </a:p>
      </dgm:t>
    </dgm:pt>
    <dgm:pt modelId="{F2D6C742-397A-4E20-A227-6CF0BEF8FE7B}">
      <dgm:prSet/>
      <dgm:spPr/>
      <dgm:t>
        <a:bodyPr/>
        <a:lstStyle/>
        <a:p>
          <a:r>
            <a:rPr lang="en-US"/>
            <a:t>Several other factors like solar radiation, distance from roads, distance from power lines, slope, land use etc are considered in this study to obtain suitability site for solar farm</a:t>
          </a:r>
        </a:p>
      </dgm:t>
    </dgm:pt>
    <dgm:pt modelId="{330FD73D-C8E0-49A0-A1A7-8EF7C6D96AC3}" type="parTrans" cxnId="{D6082B5D-CD5F-4520-92FA-C881EF904B6B}">
      <dgm:prSet/>
      <dgm:spPr/>
      <dgm:t>
        <a:bodyPr/>
        <a:lstStyle/>
        <a:p>
          <a:endParaRPr lang="en-US"/>
        </a:p>
      </dgm:t>
    </dgm:pt>
    <dgm:pt modelId="{DF8DA6FE-29FE-47D7-856F-F21791F91063}" type="sibTrans" cxnId="{D6082B5D-CD5F-4520-92FA-C881EF904B6B}">
      <dgm:prSet/>
      <dgm:spPr/>
      <dgm:t>
        <a:bodyPr/>
        <a:lstStyle/>
        <a:p>
          <a:endParaRPr lang="en-US"/>
        </a:p>
      </dgm:t>
    </dgm:pt>
    <dgm:pt modelId="{20380BF3-CF70-446B-845B-55805C05C585}" type="pres">
      <dgm:prSet presAssocID="{2602DB5E-EDE6-45F5-AEA3-BD499030AFBA}" presName="root" presStyleCnt="0">
        <dgm:presLayoutVars>
          <dgm:dir/>
          <dgm:resizeHandles val="exact"/>
        </dgm:presLayoutVars>
      </dgm:prSet>
      <dgm:spPr/>
    </dgm:pt>
    <dgm:pt modelId="{D86EDC26-9391-47D5-94F7-06AD3F10A27E}" type="pres">
      <dgm:prSet presAssocID="{46BE1CFF-3C93-42D7-B848-5FD738D1B250}" presName="compNode" presStyleCnt="0"/>
      <dgm:spPr/>
    </dgm:pt>
    <dgm:pt modelId="{45188140-F0CF-4A07-A9EC-E1936899CEA0}" type="pres">
      <dgm:prSet presAssocID="{46BE1CFF-3C93-42D7-B848-5FD738D1B250}" presName="bgRect" presStyleLbl="bgShp" presStyleIdx="0" presStyleCnt="3"/>
      <dgm:spPr/>
    </dgm:pt>
    <dgm:pt modelId="{1C4F37D1-C085-4EC8-ADA6-35F3DB5820D2}" type="pres">
      <dgm:prSet presAssocID="{46BE1CFF-3C93-42D7-B848-5FD738D1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0742993-A0D0-4642-ADC9-E9C466592C22}" type="pres">
      <dgm:prSet presAssocID="{46BE1CFF-3C93-42D7-B848-5FD738D1B250}" presName="spaceRect" presStyleCnt="0"/>
      <dgm:spPr/>
    </dgm:pt>
    <dgm:pt modelId="{4FEE9DC0-4E5E-4A38-A0BB-83398163920F}" type="pres">
      <dgm:prSet presAssocID="{46BE1CFF-3C93-42D7-B848-5FD738D1B250}" presName="parTx" presStyleLbl="revTx" presStyleIdx="0" presStyleCnt="3">
        <dgm:presLayoutVars>
          <dgm:chMax val="0"/>
          <dgm:chPref val="0"/>
        </dgm:presLayoutVars>
      </dgm:prSet>
      <dgm:spPr/>
    </dgm:pt>
    <dgm:pt modelId="{E9306E90-0E08-41BE-BA80-267913BF1798}" type="pres">
      <dgm:prSet presAssocID="{4B4C62B9-D571-4E8B-AEFB-35245BD5B071}" presName="sibTrans" presStyleCnt="0"/>
      <dgm:spPr/>
    </dgm:pt>
    <dgm:pt modelId="{2DFE39DC-D1FE-4640-9F7C-AA4C3D7DA6B5}" type="pres">
      <dgm:prSet presAssocID="{B28DE1A4-28A0-402D-AC21-5B7A04AEF152}" presName="compNode" presStyleCnt="0"/>
      <dgm:spPr/>
    </dgm:pt>
    <dgm:pt modelId="{82837942-1CB6-4DD9-8DC6-56EB8B59466E}" type="pres">
      <dgm:prSet presAssocID="{B28DE1A4-28A0-402D-AC21-5B7A04AEF152}" presName="bgRect" presStyleLbl="bgShp" presStyleIdx="1" presStyleCnt="3"/>
      <dgm:spPr/>
    </dgm:pt>
    <dgm:pt modelId="{6E0E1FF3-3C45-45C2-9007-D862F7373009}" type="pres">
      <dgm:prSet presAssocID="{B28DE1A4-28A0-402D-AC21-5B7A04AEF1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2158E3B8-94D4-4A73-9A90-13CD1B31B99E}" type="pres">
      <dgm:prSet presAssocID="{B28DE1A4-28A0-402D-AC21-5B7A04AEF152}" presName="spaceRect" presStyleCnt="0"/>
      <dgm:spPr/>
    </dgm:pt>
    <dgm:pt modelId="{C728A510-050A-45B3-9D85-889BC48D9602}" type="pres">
      <dgm:prSet presAssocID="{B28DE1A4-28A0-402D-AC21-5B7A04AEF152}" presName="parTx" presStyleLbl="revTx" presStyleIdx="1" presStyleCnt="3">
        <dgm:presLayoutVars>
          <dgm:chMax val="0"/>
          <dgm:chPref val="0"/>
        </dgm:presLayoutVars>
      </dgm:prSet>
      <dgm:spPr/>
    </dgm:pt>
    <dgm:pt modelId="{20CDB8C3-EDFC-4C01-A56B-91B0E31DCC22}" type="pres">
      <dgm:prSet presAssocID="{DEBA2FC6-F2B5-4682-960A-924EA107AA03}" presName="sibTrans" presStyleCnt="0"/>
      <dgm:spPr/>
    </dgm:pt>
    <dgm:pt modelId="{D804F791-D925-4448-9E54-46BFADAF6081}" type="pres">
      <dgm:prSet presAssocID="{F2D6C742-397A-4E20-A227-6CF0BEF8FE7B}" presName="compNode" presStyleCnt="0"/>
      <dgm:spPr/>
    </dgm:pt>
    <dgm:pt modelId="{2119F6D0-5547-4156-A078-8E857BDFF769}" type="pres">
      <dgm:prSet presAssocID="{F2D6C742-397A-4E20-A227-6CF0BEF8FE7B}" presName="bgRect" presStyleLbl="bgShp" presStyleIdx="2" presStyleCnt="3"/>
      <dgm:spPr/>
    </dgm:pt>
    <dgm:pt modelId="{F2A22057-8B1D-481B-8F97-C7D4DC5160CA}" type="pres">
      <dgm:prSet presAssocID="{F2D6C742-397A-4E20-A227-6CF0BEF8FE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76A6368B-1D82-4B84-BA54-354BC123E199}" type="pres">
      <dgm:prSet presAssocID="{F2D6C742-397A-4E20-A227-6CF0BEF8FE7B}" presName="spaceRect" presStyleCnt="0"/>
      <dgm:spPr/>
    </dgm:pt>
    <dgm:pt modelId="{9B2AC642-31B0-403A-90B1-E35DF1DD7E7D}" type="pres">
      <dgm:prSet presAssocID="{F2D6C742-397A-4E20-A227-6CF0BEF8FE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082B5D-CD5F-4520-92FA-C881EF904B6B}" srcId="{2602DB5E-EDE6-45F5-AEA3-BD499030AFBA}" destId="{F2D6C742-397A-4E20-A227-6CF0BEF8FE7B}" srcOrd="2" destOrd="0" parTransId="{330FD73D-C8E0-49A0-A1A7-8EF7C6D96AC3}" sibTransId="{DF8DA6FE-29FE-47D7-856F-F21791F91063}"/>
    <dgm:cxn modelId="{1C9C4E7E-10E3-4D19-8B2C-A059E018B449}" type="presOf" srcId="{B28DE1A4-28A0-402D-AC21-5B7A04AEF152}" destId="{C728A510-050A-45B3-9D85-889BC48D9602}" srcOrd="0" destOrd="0" presId="urn:microsoft.com/office/officeart/2018/2/layout/IconVerticalSolidList"/>
    <dgm:cxn modelId="{109ABAA2-255A-4D0F-B949-E5CB02224C3C}" type="presOf" srcId="{46BE1CFF-3C93-42D7-B848-5FD738D1B250}" destId="{4FEE9DC0-4E5E-4A38-A0BB-83398163920F}" srcOrd="0" destOrd="0" presId="urn:microsoft.com/office/officeart/2018/2/layout/IconVerticalSolidList"/>
    <dgm:cxn modelId="{80BBD7A2-8D24-4E36-B7BF-4FBF1A9076CE}" type="presOf" srcId="{2602DB5E-EDE6-45F5-AEA3-BD499030AFBA}" destId="{20380BF3-CF70-446B-845B-55805C05C585}" srcOrd="0" destOrd="0" presId="urn:microsoft.com/office/officeart/2018/2/layout/IconVerticalSolidList"/>
    <dgm:cxn modelId="{860FE4CC-713F-42F7-BDF7-C6FAC6421BD4}" type="presOf" srcId="{F2D6C742-397A-4E20-A227-6CF0BEF8FE7B}" destId="{9B2AC642-31B0-403A-90B1-E35DF1DD7E7D}" srcOrd="0" destOrd="0" presId="urn:microsoft.com/office/officeart/2018/2/layout/IconVerticalSolidList"/>
    <dgm:cxn modelId="{B59B86E6-B03D-4989-8270-F732DCE8D358}" srcId="{2602DB5E-EDE6-45F5-AEA3-BD499030AFBA}" destId="{B28DE1A4-28A0-402D-AC21-5B7A04AEF152}" srcOrd="1" destOrd="0" parTransId="{D623447A-88D7-4FD8-A545-15B900B80233}" sibTransId="{DEBA2FC6-F2B5-4682-960A-924EA107AA03}"/>
    <dgm:cxn modelId="{896F38EC-0DD7-4076-B1DA-BE07234B1F9F}" srcId="{2602DB5E-EDE6-45F5-AEA3-BD499030AFBA}" destId="{46BE1CFF-3C93-42D7-B848-5FD738D1B250}" srcOrd="0" destOrd="0" parTransId="{667A6F8B-F8DA-4385-BA46-938B3B4BB963}" sibTransId="{4B4C62B9-D571-4E8B-AEFB-35245BD5B071}"/>
    <dgm:cxn modelId="{483F5C02-C341-432A-ABEB-B2DD5338860C}" type="presParOf" srcId="{20380BF3-CF70-446B-845B-55805C05C585}" destId="{D86EDC26-9391-47D5-94F7-06AD3F10A27E}" srcOrd="0" destOrd="0" presId="urn:microsoft.com/office/officeart/2018/2/layout/IconVerticalSolidList"/>
    <dgm:cxn modelId="{70898CA0-1126-4325-8717-CB6AEE668B80}" type="presParOf" srcId="{D86EDC26-9391-47D5-94F7-06AD3F10A27E}" destId="{45188140-F0CF-4A07-A9EC-E1936899CEA0}" srcOrd="0" destOrd="0" presId="urn:microsoft.com/office/officeart/2018/2/layout/IconVerticalSolidList"/>
    <dgm:cxn modelId="{877A3C83-D14F-486B-9707-93BE69A00FD9}" type="presParOf" srcId="{D86EDC26-9391-47D5-94F7-06AD3F10A27E}" destId="{1C4F37D1-C085-4EC8-ADA6-35F3DB5820D2}" srcOrd="1" destOrd="0" presId="urn:microsoft.com/office/officeart/2018/2/layout/IconVerticalSolidList"/>
    <dgm:cxn modelId="{E8CDE412-95BF-4780-A2B6-5628291F127F}" type="presParOf" srcId="{D86EDC26-9391-47D5-94F7-06AD3F10A27E}" destId="{20742993-A0D0-4642-ADC9-E9C466592C22}" srcOrd="2" destOrd="0" presId="urn:microsoft.com/office/officeart/2018/2/layout/IconVerticalSolidList"/>
    <dgm:cxn modelId="{A220487F-A2C7-4E84-A01D-2D02F4717B07}" type="presParOf" srcId="{D86EDC26-9391-47D5-94F7-06AD3F10A27E}" destId="{4FEE9DC0-4E5E-4A38-A0BB-83398163920F}" srcOrd="3" destOrd="0" presId="urn:microsoft.com/office/officeart/2018/2/layout/IconVerticalSolidList"/>
    <dgm:cxn modelId="{9DCF1AD2-0E11-4C44-8996-10F26983203C}" type="presParOf" srcId="{20380BF3-CF70-446B-845B-55805C05C585}" destId="{E9306E90-0E08-41BE-BA80-267913BF1798}" srcOrd="1" destOrd="0" presId="urn:microsoft.com/office/officeart/2018/2/layout/IconVerticalSolidList"/>
    <dgm:cxn modelId="{B908493C-68C3-4C94-94FB-E2487650E4C7}" type="presParOf" srcId="{20380BF3-CF70-446B-845B-55805C05C585}" destId="{2DFE39DC-D1FE-4640-9F7C-AA4C3D7DA6B5}" srcOrd="2" destOrd="0" presId="urn:microsoft.com/office/officeart/2018/2/layout/IconVerticalSolidList"/>
    <dgm:cxn modelId="{A645E9D0-CFFA-44CC-B040-F658F662BE09}" type="presParOf" srcId="{2DFE39DC-D1FE-4640-9F7C-AA4C3D7DA6B5}" destId="{82837942-1CB6-4DD9-8DC6-56EB8B59466E}" srcOrd="0" destOrd="0" presId="urn:microsoft.com/office/officeart/2018/2/layout/IconVerticalSolidList"/>
    <dgm:cxn modelId="{C1EBF6C4-E852-458A-8052-BCE5E9B32EF4}" type="presParOf" srcId="{2DFE39DC-D1FE-4640-9F7C-AA4C3D7DA6B5}" destId="{6E0E1FF3-3C45-45C2-9007-D862F7373009}" srcOrd="1" destOrd="0" presId="urn:microsoft.com/office/officeart/2018/2/layout/IconVerticalSolidList"/>
    <dgm:cxn modelId="{2D48A951-DA56-4B3E-89B1-9FE4B3B9EF0E}" type="presParOf" srcId="{2DFE39DC-D1FE-4640-9F7C-AA4C3D7DA6B5}" destId="{2158E3B8-94D4-4A73-9A90-13CD1B31B99E}" srcOrd="2" destOrd="0" presId="urn:microsoft.com/office/officeart/2018/2/layout/IconVerticalSolidList"/>
    <dgm:cxn modelId="{7489601A-FE32-433E-86C5-3CBD4BA41187}" type="presParOf" srcId="{2DFE39DC-D1FE-4640-9F7C-AA4C3D7DA6B5}" destId="{C728A510-050A-45B3-9D85-889BC48D9602}" srcOrd="3" destOrd="0" presId="urn:microsoft.com/office/officeart/2018/2/layout/IconVerticalSolidList"/>
    <dgm:cxn modelId="{125E06DC-7E5D-4844-A53A-63B41705CCAD}" type="presParOf" srcId="{20380BF3-CF70-446B-845B-55805C05C585}" destId="{20CDB8C3-EDFC-4C01-A56B-91B0E31DCC22}" srcOrd="3" destOrd="0" presId="urn:microsoft.com/office/officeart/2018/2/layout/IconVerticalSolidList"/>
    <dgm:cxn modelId="{34F058E8-30B6-4E0F-B85A-A136DAF561D5}" type="presParOf" srcId="{20380BF3-CF70-446B-845B-55805C05C585}" destId="{D804F791-D925-4448-9E54-46BFADAF6081}" srcOrd="4" destOrd="0" presId="urn:microsoft.com/office/officeart/2018/2/layout/IconVerticalSolidList"/>
    <dgm:cxn modelId="{02B28AB9-8D79-4E99-BB06-9E821500286C}" type="presParOf" srcId="{D804F791-D925-4448-9E54-46BFADAF6081}" destId="{2119F6D0-5547-4156-A078-8E857BDFF769}" srcOrd="0" destOrd="0" presId="urn:microsoft.com/office/officeart/2018/2/layout/IconVerticalSolidList"/>
    <dgm:cxn modelId="{AE2312D4-B1D3-4023-958E-4E3DA5636B29}" type="presParOf" srcId="{D804F791-D925-4448-9E54-46BFADAF6081}" destId="{F2A22057-8B1D-481B-8F97-C7D4DC5160CA}" srcOrd="1" destOrd="0" presId="urn:microsoft.com/office/officeart/2018/2/layout/IconVerticalSolidList"/>
    <dgm:cxn modelId="{572CB620-752B-4322-9F85-AEDA96C89A3E}" type="presParOf" srcId="{D804F791-D925-4448-9E54-46BFADAF6081}" destId="{76A6368B-1D82-4B84-BA54-354BC123E199}" srcOrd="2" destOrd="0" presId="urn:microsoft.com/office/officeart/2018/2/layout/IconVerticalSolidList"/>
    <dgm:cxn modelId="{A88C16BF-FDAB-4867-9F9C-1DA707629DCF}" type="presParOf" srcId="{D804F791-D925-4448-9E54-46BFADAF6081}" destId="{9B2AC642-31B0-403A-90B1-E35DF1DD7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E6E4C-1ED8-44E1-B881-BCD4195CC9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2D8717-BB8B-49CE-964C-49A946565768}">
      <dgm:prSet/>
      <dgm:spPr/>
      <dgm:t>
        <a:bodyPr/>
        <a:lstStyle/>
        <a:p>
          <a:r>
            <a:rPr lang="en-IN"/>
            <a:t>Thank you for listening…..</a:t>
          </a:r>
          <a:endParaRPr lang="en-US"/>
        </a:p>
      </dgm:t>
    </dgm:pt>
    <dgm:pt modelId="{BB1827E2-B35A-411C-87B9-AB39F09A686F}" type="parTrans" cxnId="{53E5085C-67F1-494D-94BA-44BB641E1959}">
      <dgm:prSet/>
      <dgm:spPr/>
      <dgm:t>
        <a:bodyPr/>
        <a:lstStyle/>
        <a:p>
          <a:endParaRPr lang="en-US"/>
        </a:p>
      </dgm:t>
    </dgm:pt>
    <dgm:pt modelId="{2E67F92F-545D-4CB0-8864-ABC8B512706D}" type="sibTrans" cxnId="{53E5085C-67F1-494D-94BA-44BB641E1959}">
      <dgm:prSet/>
      <dgm:spPr/>
      <dgm:t>
        <a:bodyPr/>
        <a:lstStyle/>
        <a:p>
          <a:endParaRPr lang="en-US"/>
        </a:p>
      </dgm:t>
    </dgm:pt>
    <dgm:pt modelId="{6E28A405-61C0-458E-9023-B449EC8D01F8}">
      <dgm:prSet/>
      <dgm:spPr/>
      <dgm:t>
        <a:bodyPr/>
        <a:lstStyle/>
        <a:p>
          <a:r>
            <a:rPr lang="en-IN"/>
            <a:t>Questions…?</a:t>
          </a:r>
          <a:endParaRPr lang="en-US"/>
        </a:p>
      </dgm:t>
    </dgm:pt>
    <dgm:pt modelId="{6FC287F8-98A4-4018-B8A7-9B3170C1FC37}" type="parTrans" cxnId="{C6184610-7296-4558-AB83-B5D7BA78F6A8}">
      <dgm:prSet/>
      <dgm:spPr/>
      <dgm:t>
        <a:bodyPr/>
        <a:lstStyle/>
        <a:p>
          <a:endParaRPr lang="en-US"/>
        </a:p>
      </dgm:t>
    </dgm:pt>
    <dgm:pt modelId="{A3F65390-5E48-4D2C-BFA9-F34B66928895}" type="sibTrans" cxnId="{C6184610-7296-4558-AB83-B5D7BA78F6A8}">
      <dgm:prSet/>
      <dgm:spPr/>
      <dgm:t>
        <a:bodyPr/>
        <a:lstStyle/>
        <a:p>
          <a:endParaRPr lang="en-US"/>
        </a:p>
      </dgm:t>
    </dgm:pt>
    <dgm:pt modelId="{42DB054E-18F6-490E-90F0-CCD8DE688ACC}" type="pres">
      <dgm:prSet presAssocID="{698E6E4C-1ED8-44E1-B881-BCD4195CC906}" presName="root" presStyleCnt="0">
        <dgm:presLayoutVars>
          <dgm:dir/>
          <dgm:resizeHandles val="exact"/>
        </dgm:presLayoutVars>
      </dgm:prSet>
      <dgm:spPr/>
    </dgm:pt>
    <dgm:pt modelId="{D570771D-7A37-47FF-8903-7D6180303FD4}" type="pres">
      <dgm:prSet presAssocID="{732D8717-BB8B-49CE-964C-49A946565768}" presName="compNode" presStyleCnt="0"/>
      <dgm:spPr/>
    </dgm:pt>
    <dgm:pt modelId="{7AE0719A-3A06-4186-AD34-B1AFC3990EA4}" type="pres">
      <dgm:prSet presAssocID="{732D8717-BB8B-49CE-964C-49A9465657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3C78E302-88B9-4217-B9D0-88BC5471207E}" type="pres">
      <dgm:prSet presAssocID="{732D8717-BB8B-49CE-964C-49A946565768}" presName="spaceRect" presStyleCnt="0"/>
      <dgm:spPr/>
    </dgm:pt>
    <dgm:pt modelId="{2E9F7F06-7DAB-4E86-B943-909D4948197F}" type="pres">
      <dgm:prSet presAssocID="{732D8717-BB8B-49CE-964C-49A946565768}" presName="textRect" presStyleLbl="revTx" presStyleIdx="0" presStyleCnt="2">
        <dgm:presLayoutVars>
          <dgm:chMax val="1"/>
          <dgm:chPref val="1"/>
        </dgm:presLayoutVars>
      </dgm:prSet>
      <dgm:spPr/>
    </dgm:pt>
    <dgm:pt modelId="{FCF74D4C-89B4-41CD-B359-0FD0B0DCEBE0}" type="pres">
      <dgm:prSet presAssocID="{2E67F92F-545D-4CB0-8864-ABC8B512706D}" presName="sibTrans" presStyleCnt="0"/>
      <dgm:spPr/>
    </dgm:pt>
    <dgm:pt modelId="{CDCD33F4-E166-4ACC-8F5D-DACFBF5B5986}" type="pres">
      <dgm:prSet presAssocID="{6E28A405-61C0-458E-9023-B449EC8D01F8}" presName="compNode" presStyleCnt="0"/>
      <dgm:spPr/>
    </dgm:pt>
    <dgm:pt modelId="{F8503BE0-AD34-4007-B12C-D43BA3571DB9}" type="pres">
      <dgm:prSet presAssocID="{6E28A405-61C0-458E-9023-B449EC8D01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D5522A0-E8AB-416A-8B8A-A6EB03E815B9}" type="pres">
      <dgm:prSet presAssocID="{6E28A405-61C0-458E-9023-B449EC8D01F8}" presName="spaceRect" presStyleCnt="0"/>
      <dgm:spPr/>
    </dgm:pt>
    <dgm:pt modelId="{9E2452CD-78F0-4346-B797-FE40D8AB8534}" type="pres">
      <dgm:prSet presAssocID="{6E28A405-61C0-458E-9023-B449EC8D01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184610-7296-4558-AB83-B5D7BA78F6A8}" srcId="{698E6E4C-1ED8-44E1-B881-BCD4195CC906}" destId="{6E28A405-61C0-458E-9023-B449EC8D01F8}" srcOrd="1" destOrd="0" parTransId="{6FC287F8-98A4-4018-B8A7-9B3170C1FC37}" sibTransId="{A3F65390-5E48-4D2C-BFA9-F34B66928895}"/>
    <dgm:cxn modelId="{87F3C235-58DA-45EE-AE5D-488D6E563E2C}" type="presOf" srcId="{732D8717-BB8B-49CE-964C-49A946565768}" destId="{2E9F7F06-7DAB-4E86-B943-909D4948197F}" srcOrd="0" destOrd="0" presId="urn:microsoft.com/office/officeart/2018/2/layout/IconLabelList"/>
    <dgm:cxn modelId="{53E5085C-67F1-494D-94BA-44BB641E1959}" srcId="{698E6E4C-1ED8-44E1-B881-BCD4195CC906}" destId="{732D8717-BB8B-49CE-964C-49A946565768}" srcOrd="0" destOrd="0" parTransId="{BB1827E2-B35A-411C-87B9-AB39F09A686F}" sibTransId="{2E67F92F-545D-4CB0-8864-ABC8B512706D}"/>
    <dgm:cxn modelId="{C765E7BB-D5E7-4E7D-ABA2-11FB4C9AF378}" type="presOf" srcId="{6E28A405-61C0-458E-9023-B449EC8D01F8}" destId="{9E2452CD-78F0-4346-B797-FE40D8AB8534}" srcOrd="0" destOrd="0" presId="urn:microsoft.com/office/officeart/2018/2/layout/IconLabelList"/>
    <dgm:cxn modelId="{3AB5F0C2-FA45-4B21-A29B-2257D85D4B86}" type="presOf" srcId="{698E6E4C-1ED8-44E1-B881-BCD4195CC906}" destId="{42DB054E-18F6-490E-90F0-CCD8DE688ACC}" srcOrd="0" destOrd="0" presId="urn:microsoft.com/office/officeart/2018/2/layout/IconLabelList"/>
    <dgm:cxn modelId="{0586A9A1-0462-4495-AD3B-A1C7A9E7198B}" type="presParOf" srcId="{42DB054E-18F6-490E-90F0-CCD8DE688ACC}" destId="{D570771D-7A37-47FF-8903-7D6180303FD4}" srcOrd="0" destOrd="0" presId="urn:microsoft.com/office/officeart/2018/2/layout/IconLabelList"/>
    <dgm:cxn modelId="{85E41E43-8D50-4734-B764-AA87B6CB5A90}" type="presParOf" srcId="{D570771D-7A37-47FF-8903-7D6180303FD4}" destId="{7AE0719A-3A06-4186-AD34-B1AFC3990EA4}" srcOrd="0" destOrd="0" presId="urn:microsoft.com/office/officeart/2018/2/layout/IconLabelList"/>
    <dgm:cxn modelId="{772D2851-2247-4E27-8BA4-8DC125EE7F19}" type="presParOf" srcId="{D570771D-7A37-47FF-8903-7D6180303FD4}" destId="{3C78E302-88B9-4217-B9D0-88BC5471207E}" srcOrd="1" destOrd="0" presId="urn:microsoft.com/office/officeart/2018/2/layout/IconLabelList"/>
    <dgm:cxn modelId="{73FB020B-B888-48DF-86CE-66692E393F7C}" type="presParOf" srcId="{D570771D-7A37-47FF-8903-7D6180303FD4}" destId="{2E9F7F06-7DAB-4E86-B943-909D4948197F}" srcOrd="2" destOrd="0" presId="urn:microsoft.com/office/officeart/2018/2/layout/IconLabelList"/>
    <dgm:cxn modelId="{60863413-14A4-4766-8102-3AEB7DB3EC23}" type="presParOf" srcId="{42DB054E-18F6-490E-90F0-CCD8DE688ACC}" destId="{FCF74D4C-89B4-41CD-B359-0FD0B0DCEBE0}" srcOrd="1" destOrd="0" presId="urn:microsoft.com/office/officeart/2018/2/layout/IconLabelList"/>
    <dgm:cxn modelId="{F78F2759-04A4-4C47-A73C-3151DA2C29D2}" type="presParOf" srcId="{42DB054E-18F6-490E-90F0-CCD8DE688ACC}" destId="{CDCD33F4-E166-4ACC-8F5D-DACFBF5B5986}" srcOrd="2" destOrd="0" presId="urn:microsoft.com/office/officeart/2018/2/layout/IconLabelList"/>
    <dgm:cxn modelId="{DF3AFD77-3C78-47E8-8529-4BD64375E7E4}" type="presParOf" srcId="{CDCD33F4-E166-4ACC-8F5D-DACFBF5B5986}" destId="{F8503BE0-AD34-4007-B12C-D43BA3571DB9}" srcOrd="0" destOrd="0" presId="urn:microsoft.com/office/officeart/2018/2/layout/IconLabelList"/>
    <dgm:cxn modelId="{14354CAC-6FBD-46B5-A473-A45BAC7A6B65}" type="presParOf" srcId="{CDCD33F4-E166-4ACC-8F5D-DACFBF5B5986}" destId="{BD5522A0-E8AB-416A-8B8A-A6EB03E815B9}" srcOrd="1" destOrd="0" presId="urn:microsoft.com/office/officeart/2018/2/layout/IconLabelList"/>
    <dgm:cxn modelId="{41AAA598-CA7E-4AF8-B1DD-14AA6A45AC45}" type="presParOf" srcId="{CDCD33F4-E166-4ACC-8F5D-DACFBF5B5986}" destId="{9E2452CD-78F0-4346-B797-FE40D8AB85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8140-F0CF-4A07-A9EC-E1936899CEA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37D1-C085-4EC8-ADA6-35F3DB5820D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E9DC0-4E5E-4A38-A0BB-83398163920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typical solar power plant requires minimum of 15 hectares(0.15 sq kms) of land with around 30% of the entire area being covered by up to 20,000 solar panels (Scott Mackey et al, 2017)</a:t>
          </a:r>
        </a:p>
      </dsp:txBody>
      <dsp:txXfrm>
        <a:off x="1941716" y="718"/>
        <a:ext cx="4571887" cy="1681139"/>
      </dsp:txXfrm>
    </dsp:sp>
    <dsp:sp modelId="{82837942-1CB6-4DD9-8DC6-56EB8B59466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E1FF3-3C45-45C2-9007-D862F737300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8A510-050A-45B3-9D85-889BC48D960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Area of study occupies 50,505 Sq Kms in UTM Zone</a:t>
          </a:r>
          <a:r>
            <a:rPr lang="en-IN" sz="1800" kern="1200"/>
            <a:t> 13N NAD83 projection</a:t>
          </a:r>
          <a:endParaRPr lang="en-US" sz="1800" kern="1200"/>
        </a:p>
      </dsp:txBody>
      <dsp:txXfrm>
        <a:off x="1941716" y="2102143"/>
        <a:ext cx="4571887" cy="1681139"/>
      </dsp:txXfrm>
    </dsp:sp>
    <dsp:sp modelId="{2119F6D0-5547-4156-A078-8E857BDFF76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22057-8B1D-481B-8F97-C7D4DC5160C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AC642-31B0-403A-90B1-E35DF1DD7E7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Several other factors like solar radiation, distance from roads, distance from power lines, slope, land use etc are considered in this study to obtain suitability site for solar farm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0719A-3A06-4186-AD34-B1AFC3990EA4}">
      <dsp:nvSpPr>
        <dsp:cNvPr id="0" name=""/>
        <dsp:cNvSpPr/>
      </dsp:nvSpPr>
      <dsp:spPr>
        <a:xfrm>
          <a:off x="1606068" y="5999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F7F06-7DAB-4E86-B943-909D4948197F}">
      <dsp:nvSpPr>
        <dsp:cNvPr id="0" name=""/>
        <dsp:cNvSpPr/>
      </dsp:nvSpPr>
      <dsp:spPr>
        <a:xfrm>
          <a:off x="418068" y="301429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Thank you for listening…..</a:t>
          </a:r>
          <a:endParaRPr lang="en-US" sz="3200" kern="1200"/>
        </a:p>
      </dsp:txBody>
      <dsp:txXfrm>
        <a:off x="418068" y="3014295"/>
        <a:ext cx="4320000" cy="720000"/>
      </dsp:txXfrm>
    </dsp:sp>
    <dsp:sp modelId="{F8503BE0-AD34-4007-B12C-D43BA3571DB9}">
      <dsp:nvSpPr>
        <dsp:cNvPr id="0" name=""/>
        <dsp:cNvSpPr/>
      </dsp:nvSpPr>
      <dsp:spPr>
        <a:xfrm>
          <a:off x="6682068" y="5999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452CD-78F0-4346-B797-FE40D8AB8534}">
      <dsp:nvSpPr>
        <dsp:cNvPr id="0" name=""/>
        <dsp:cNvSpPr/>
      </dsp:nvSpPr>
      <dsp:spPr>
        <a:xfrm>
          <a:off x="5494068" y="301429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Questions…?</a:t>
          </a:r>
          <a:endParaRPr lang="en-US" sz="3200" kern="1200"/>
        </a:p>
      </dsp:txBody>
      <dsp:txXfrm>
        <a:off x="5494068" y="301429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4ACF-9EE2-4BC3-AC13-EA5966614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323D-BD46-41A1-A7EC-F0B8A163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E56D-DB9D-4746-A401-CB14A8DB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370C-9613-484F-B551-B00FA87A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CBF3-8E2C-487F-8BE2-EC8488C2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7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156-1513-478B-92EF-960F4EB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92D5F-6A84-44C6-A52E-C2A8CE0B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1F40-403F-483D-8D9C-A7B5C48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55E3-0DED-4A50-96A4-6D54B0C0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F6D9-1813-4185-B0E5-D28B9322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91687-BF24-4F67-85B0-21BA70AEC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B6C63-1B03-4720-A99D-A3A8BB15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13D8-C6CD-4EFC-BCB7-850B51A4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36C8-E734-4214-808C-1286BC1B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9EB-330F-402B-9A2F-1E0C142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C17D-29B9-49A1-B72F-8D35A9CA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B930-6655-484C-9A8B-2F9E691B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A058-37D7-4A5D-A746-850BD382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1B1D-B376-44FA-9BDA-C4FF17F2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FD55-12E1-42F8-939C-32BCA30D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C54D-FD47-4ED7-B368-FD0FAE5C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DF21-A50B-412D-AC65-C5E051A2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2B37D-1CA3-4DE1-8191-1960CED2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E46-227D-4968-A49A-9C1F4445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AA25-36DC-4DF5-AA8F-83E12E96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5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EB3A-04B8-4388-8BBC-6689061F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A687-742A-47E6-81B3-271A3AE71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1A10C-8C12-4FF1-920A-4AE7EF7A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083B-01B9-43C0-B878-CE37547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BE71-27A4-4F58-AF28-6DDCF0E2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58428-0648-47EB-954C-5AA582B9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7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EB0B-B3BA-44A3-94C4-5C556A0E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A934-155D-45C8-99D6-83377E6C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2EF45-0F2E-4892-A930-51BB57E4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B80A-E33C-4235-8211-0ACC7B646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7B896-7A05-4DDF-AFAC-0FCC23C0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4B36-FE24-4847-AC12-AA9E8464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244FF-1B00-4C14-9B94-94E01BF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1566-59AD-4670-98A8-DC28B420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7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2D7D-DBD0-4CC4-8915-864277E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EDB72-BBAC-44E1-AEDF-460E500D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50A98-8789-45D1-82DC-D90222F5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2A01-27AD-417D-87BA-9F94338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4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B1F70-5AF6-4212-B48A-2EEFE407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62C6B-3226-49F7-A89A-7701394E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E5C5-6232-42DC-B8E1-AD16D870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37B5-BD25-4695-B302-3471BFD1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7BCD-5469-4B80-A667-365AD647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CA70D-5461-45D7-AB70-5F4BE9D02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6A2C5-F936-4E77-80AE-F9E498F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5009C-13D3-48E1-BE83-AE34BDBD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F246-2AD1-41AA-861B-80246100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28A-1DF7-4A19-B3E0-A5BCDDF6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80860-D5DA-472D-812A-B2BAA61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070E0-3EA2-4D3C-8784-D0863490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01AD-DF99-4D7F-9B60-9C1DB64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C043-38E5-4493-BDBE-1ADAC380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2E559-0C5F-475C-A935-B2DC5659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E98C0-B1A6-494E-AB7A-5DBDBC3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1879-BD6F-4E68-8325-5AA9B971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8B6C-BB64-4CBC-AE47-90388E1BB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4A31-81AC-4D89-A376-48EC1A84D258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A634-D6E7-4A76-A007-2FA26BDD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CCC6-1050-4385-82C5-3B9D2934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3450-B5FD-4C77-965B-767D65287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25100020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50.statcan.gc.ca/t1/tbl1/en/tv.action?pid=251000190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sarathveeturi.github.io/SolarpowerplantSite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cruzin.com/free-canada-saskatchewan-arcgis-maps-shapefiles.htm" TargetMode="External"/><Relationship Id="rId2" Type="http://schemas.openxmlformats.org/officeDocument/2006/relationships/hyperlink" Target="https://www.nrcan.gc.ca/science-and-data/science-and-research/earth-sciences/geography/topographic-information/download-directory-documentation/172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98681-0C44-4BD9-99BE-E211C96E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Site Suitability for Solar Power Plant in Saskatchewan province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A645-EE4E-4B64-8BEF-5440F6D7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259796"/>
            <a:ext cx="6578600" cy="2623885"/>
          </a:xfrm>
        </p:spPr>
        <p:txBody>
          <a:bodyPr anchor="ctr">
            <a:noAutofit/>
          </a:bodyPr>
          <a:lstStyle/>
          <a:p>
            <a:pPr algn="l"/>
            <a:r>
              <a:rPr lang="en-IN" sz="1800" dirty="0">
                <a:solidFill>
                  <a:schemeClr val="bg1"/>
                </a:solidFill>
              </a:rPr>
              <a:t>GGE 3423-Introduction to GIS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</a:rPr>
              <a:t>Term Project</a:t>
            </a:r>
          </a:p>
          <a:p>
            <a:pPr algn="l"/>
            <a:endParaRPr lang="en-IN" sz="1800" dirty="0">
              <a:solidFill>
                <a:srgbClr val="1B1B1B"/>
              </a:solidFill>
            </a:endParaRPr>
          </a:p>
          <a:p>
            <a:pPr algn="l"/>
            <a:endParaRPr lang="en-IN" sz="1800" dirty="0">
              <a:solidFill>
                <a:srgbClr val="1B1B1B"/>
              </a:solidFill>
            </a:endParaRPr>
          </a:p>
          <a:p>
            <a:pPr algn="l"/>
            <a:r>
              <a:rPr lang="en-IN" sz="1800" dirty="0">
                <a:solidFill>
                  <a:srgbClr val="1B1B1B"/>
                </a:solidFill>
              </a:rPr>
              <a:t>Group members:</a:t>
            </a:r>
          </a:p>
          <a:p>
            <a:pPr algn="l"/>
            <a:r>
              <a:rPr lang="en-IN" sz="1800" dirty="0">
                <a:solidFill>
                  <a:srgbClr val="1B1B1B"/>
                </a:solidFill>
              </a:rPr>
              <a:t>Vasuki Sai </a:t>
            </a:r>
            <a:r>
              <a:rPr lang="en-IN" sz="1800" dirty="0" err="1">
                <a:solidFill>
                  <a:srgbClr val="1B1B1B"/>
                </a:solidFill>
              </a:rPr>
              <a:t>Prabhath</a:t>
            </a:r>
            <a:r>
              <a:rPr lang="en-IN" sz="1800" dirty="0">
                <a:solidFill>
                  <a:srgbClr val="1B1B1B"/>
                </a:solidFill>
              </a:rPr>
              <a:t> </a:t>
            </a:r>
            <a:r>
              <a:rPr lang="en-IN" sz="1800" dirty="0" err="1">
                <a:solidFill>
                  <a:srgbClr val="1B1B1B"/>
                </a:solidFill>
              </a:rPr>
              <a:t>Lolla</a:t>
            </a:r>
            <a:r>
              <a:rPr lang="en-IN" sz="1800" dirty="0">
                <a:solidFill>
                  <a:srgbClr val="1B1B1B"/>
                </a:solidFill>
              </a:rPr>
              <a:t> #3664859</a:t>
            </a:r>
          </a:p>
          <a:p>
            <a:pPr algn="l"/>
            <a:r>
              <a:rPr lang="en-IN" sz="1800" dirty="0">
                <a:solidFill>
                  <a:srgbClr val="1B1B1B"/>
                </a:solidFill>
              </a:rPr>
              <a:t>Sarath Chandra Veeturi   #3667179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915D34DE-5F8E-4433-94B1-8A6901A1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2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31120-2BF2-4273-895A-4829FED0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 of weighted variables: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C0CB0-BCAE-40D5-8E64-BDF131B9DC1A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ii) Slope raster map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lower slope value indicates that the area is mostly suitable for solar farms regarding terrain being flat.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of the studies on Solar farm site suitability mapping, have considered that the ideal slope is less than 3-5%.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FBAAF-02B4-4FFD-8EE6-4C7B890E1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65" y="121667"/>
            <a:ext cx="5862772" cy="7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4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DA9D0-131F-48FC-A6C3-8893E875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Maps of weighted variables: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23F35-7C7A-46B7-9A1F-AC1D54F16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37" y="1560002"/>
            <a:ext cx="3757789" cy="486445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0C9E7-3C07-43C2-99C8-533DC78D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58" y="1680594"/>
            <a:ext cx="4034678" cy="4743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7DE10-E4EA-408D-B84C-278AB6D042AC}"/>
              </a:ext>
            </a:extLst>
          </p:cNvPr>
          <p:cNvSpPr txBox="1"/>
          <p:nvPr/>
        </p:nvSpPr>
        <p:spPr>
          <a:xfrm>
            <a:off x="-17531" y="2625486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iii) Land use map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D33C4D-A05E-4A3C-99EA-CB302931DEA4}"/>
              </a:ext>
            </a:extLst>
          </p:cNvPr>
          <p:cNvSpPr/>
          <p:nvPr/>
        </p:nvSpPr>
        <p:spPr>
          <a:xfrm>
            <a:off x="5136973" y="4900897"/>
            <a:ext cx="1877500" cy="5530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9B2DB-C922-42A2-9B94-FB6642E9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 of weighted variables: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8C0DD-B9F1-4264-99CF-7BEF7767BB1E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iv) Road network raster buffer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raster buffer of the road network raster with a cell size of 30 meters is created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The primary roads and trunk roads are considered for the buffer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Based on distances from the considered road the suitability site for solar farm has been mapped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factor is considered to reduce the time taken to carry the required material for construction of solar farm.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A9CDA-1227-4745-ABCC-CA262739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96" y="-141959"/>
            <a:ext cx="6169436" cy="79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1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C072E-9B45-4765-9643-493109B0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 of weighted variables: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FD571-AED3-4FF0-BF76-119588C7359F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v) Power line raster buffer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power line raster with a cell size of 30mts is created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 buffer to the existing power lines grid is generated and is divided into four classes depending upon the distances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This factor is considered to eliminate construction of new power line grid to transmit the generated electricity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154BF-1A80-427E-874B-92107EC3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8095"/>
            <a:ext cx="5740811" cy="74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63D4519-9E52-40D6-8E0C-3A248766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75" y="231377"/>
            <a:ext cx="2597929" cy="3296936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06120809-FCC3-4CB6-82C7-191BC812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92" y="203398"/>
            <a:ext cx="2821356" cy="371850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6665C22-00F2-4D95-9D3D-F8B4C5F9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43" y="3657853"/>
            <a:ext cx="2923292" cy="338328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E88BE54-A340-4985-B999-B75612AAF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79" y="203397"/>
            <a:ext cx="2712229" cy="3383279"/>
          </a:xfrm>
          <a:prstGeom prst="rect">
            <a:avLst/>
          </a:prstGeom>
        </p:spPr>
      </p:pic>
      <p:pic>
        <p:nvPicPr>
          <p:cNvPr id="13" name="Picture 12" descr="A screenshot of a map&#10;&#10;Description automatically generated">
            <a:extLst>
              <a:ext uri="{FF2B5EF4-FFF2-40B4-BE49-F238E27FC236}">
                <a16:creationId xmlns:a16="http://schemas.microsoft.com/office/drawing/2014/main" id="{B34DB275-B607-4412-AEB1-516392DC3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8" y="183133"/>
            <a:ext cx="2613584" cy="33832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57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C8256-C1AD-4CFB-9A95-A1EDB22D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n-IN" sz="2700">
                <a:solidFill>
                  <a:srgbClr val="FFFFFF"/>
                </a:solidFill>
              </a:rPr>
              <a:t>Reclassification of weighted variable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042760F-0F4D-4FE1-82E6-2AFF0EE2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variables are reclassified to bring the different factors or items in the legends into a single unit so that they can be compared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These reclassified variables are used in the analytical hierarchal process algorithm to obtain weightages on a common scale</a:t>
            </a:r>
          </a:p>
        </p:txBody>
      </p:sp>
    </p:spTree>
    <p:extLst>
      <p:ext uri="{BB962C8B-B14F-4D97-AF65-F5344CB8AC3E}">
        <p14:creationId xmlns:p14="http://schemas.microsoft.com/office/powerpoint/2010/main" val="286367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63CC-806B-469D-AB9D-E619CE71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Reclassification values for different variables: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A672E-5F44-4468-B2D1-466E4D0D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33027"/>
            <a:ext cx="6553545" cy="57998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F4581C-C7C9-4E2E-88E7-ED189F60C7A2}"/>
              </a:ext>
            </a:extLst>
          </p:cNvPr>
          <p:cNvSpPr/>
          <p:nvPr/>
        </p:nvSpPr>
        <p:spPr>
          <a:xfrm>
            <a:off x="6924115" y="533027"/>
            <a:ext cx="1233768" cy="5791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3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53AE-8E6D-401D-9D38-C21F94DE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Pairwise comparison matrix for obtaining weights: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3052A5-C0E7-4A4F-9F30-32022665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4" y="2596836"/>
            <a:ext cx="5455917" cy="28097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D5C9D-D35F-41FC-8053-527F7EE0A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75716"/>
            <a:ext cx="5455917" cy="2163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D78648-29E3-4ACF-BC7F-AEC8FA33805C}"/>
              </a:ext>
            </a:extLst>
          </p:cNvPr>
          <p:cNvSpPr txBox="1"/>
          <p:nvPr/>
        </p:nvSpPr>
        <p:spPr>
          <a:xfrm>
            <a:off x="6365632" y="5586115"/>
            <a:ext cx="532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matrix values are considered based on Scott Mackey’s study on the solar site selection in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7CC16-8567-4687-AE02-155A36B732BA}"/>
              </a:ext>
            </a:extLst>
          </p:cNvPr>
          <p:cNvSpPr txBox="1"/>
          <p:nvPr/>
        </p:nvSpPr>
        <p:spPr>
          <a:xfrm>
            <a:off x="695325" y="5457825"/>
            <a:ext cx="509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table represents the definition of each integer value given in the pair wise 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417672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4B9A1-3D25-48F9-ABD0-6EB64A8E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Obtained weightages for different class of variables after AHP: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AA84CC-1215-49AA-9477-FA16905E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1" y="-121556"/>
            <a:ext cx="7385772" cy="69795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2AFF4C-5C66-457D-A22F-AB3AB9DD4826}"/>
              </a:ext>
            </a:extLst>
          </p:cNvPr>
          <p:cNvSpPr/>
          <p:nvPr/>
        </p:nvSpPr>
        <p:spPr>
          <a:xfrm>
            <a:off x="6915150" y="666750"/>
            <a:ext cx="11334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1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D2907-6CBE-4079-920D-2878C26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82900"/>
            <a:ext cx="4231041" cy="13363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Weighted overlay analysis: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A15E30-4F87-433B-A26F-BBD39BD02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15" y="492573"/>
            <a:ext cx="5913558" cy="5880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67F67-B5B2-4F54-A0EA-BF09128EDF18}"/>
              </a:ext>
            </a:extLst>
          </p:cNvPr>
          <p:cNvSpPr txBox="1"/>
          <p:nvPr/>
        </p:nvSpPr>
        <p:spPr>
          <a:xfrm>
            <a:off x="552450" y="1704975"/>
            <a:ext cx="3924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weights obtained from the analytical hierarchal process are used as input for weighted overlay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Based on the weights of the variables the weighted overlay analysis produced an output with integer values which represent the suitability for a solar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 this study the output contained four classes after considering the non-modifiable variables and the weighted variables</a:t>
            </a:r>
          </a:p>
        </p:txBody>
      </p:sp>
    </p:spTree>
    <p:extLst>
      <p:ext uri="{BB962C8B-B14F-4D97-AF65-F5344CB8AC3E}">
        <p14:creationId xmlns:p14="http://schemas.microsoft.com/office/powerpoint/2010/main" val="283770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1CF53-079E-4C38-B9EB-3DEC771E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Solar site suitability map: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E0CBF8D-32C5-44B5-A1EA-3172D19E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311449"/>
            <a:ext cx="7439025" cy="72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74D69-506D-48C6-B6BA-2C9EC9BB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 of different energy sources for power generation in Canada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6C9047-068D-4E05-9040-2DC8E153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92" y="492573"/>
            <a:ext cx="5219205" cy="588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C4874-0C54-4D1A-9D0F-77EE99CEC27B}"/>
              </a:ext>
            </a:extLst>
          </p:cNvPr>
          <p:cNvSpPr txBox="1"/>
          <p:nvPr/>
        </p:nvSpPr>
        <p:spPr>
          <a:xfrm>
            <a:off x="666750" y="561022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@Statistics Canada (Tables 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25-10-0020-01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25-10-0019-01</a:t>
            </a:r>
            <a:r>
              <a:rPr lang="en-US" dirty="0">
                <a:solidFill>
                  <a:schemeClr val="bg1"/>
                </a:solidFill>
              </a:rPr>
              <a:t>), NEB Estimates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2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2B4-BECD-43F9-9EC2-CA879364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/>
              <a:t>Scalability and 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8029-D0A1-4F8E-84AC-5A274F94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200" dirty="0"/>
              <a:t>The construction of solar farm might take a lot of time and man power. So, the idea of solar farms can be minimised and brought down into rooftop solar panels.</a:t>
            </a:r>
          </a:p>
          <a:p>
            <a:r>
              <a:rPr lang="en-IN" sz="2200" dirty="0"/>
              <a:t>Rooftop solar panels are much effective because it does not require many geographic variables to be considered on a rooftop.</a:t>
            </a:r>
          </a:p>
          <a:p>
            <a:r>
              <a:rPr lang="en-IN" sz="2200" dirty="0"/>
              <a:t>Each rooftop solar panel can be used to generate and supply power to the corresponding building on which the solar panel is present on.</a:t>
            </a: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FC2E0BDF-AB0E-4093-A610-72F0EBDE0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4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6CFD-A783-4ED7-9113-08B37E0E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Area Solar map of Regina city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6F6AE-6837-4B96-A16F-487B79F5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5" y="2277801"/>
            <a:ext cx="3027692" cy="44851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29748-65CA-4D42-A509-BC6ADE83E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089715"/>
            <a:ext cx="5970405" cy="46718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548D1-A1C6-4CF8-9C08-A8E0C93AFC37}"/>
              </a:ext>
            </a:extLst>
          </p:cNvPr>
          <p:cNvCxnSpPr>
            <a:cxnSpLocks/>
          </p:cNvCxnSpPr>
          <p:nvPr/>
        </p:nvCxnSpPr>
        <p:spPr>
          <a:xfrm flipV="1">
            <a:off x="5095875" y="4356847"/>
            <a:ext cx="3985372" cy="97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634F6B-C91D-4528-A743-9594924BC0AA}"/>
              </a:ext>
            </a:extLst>
          </p:cNvPr>
          <p:cNvSpPr txBox="1"/>
          <p:nvPr/>
        </p:nvSpPr>
        <p:spPr>
          <a:xfrm>
            <a:off x="6580094" y="5011269"/>
            <a:ext cx="160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Value of solar power generated from a rooftop solar panel on a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pixel value is in WH/</a:t>
            </a:r>
            <a:r>
              <a:rPr lang="en-IN" sz="1200" dirty="0" err="1"/>
              <a:t>sq</a:t>
            </a:r>
            <a:r>
              <a:rPr lang="en-IN" sz="1200" dirty="0"/>
              <a:t> </a:t>
            </a:r>
            <a:r>
              <a:rPr lang="en-IN" sz="1200" dirty="0" err="1"/>
              <a:t>mt</a:t>
            </a:r>
            <a:r>
              <a:rPr lang="en-IN" sz="1200" dirty="0"/>
              <a:t> units.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9142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23DB17-1868-4B1D-A7C9-C326F7ED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5256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50F23D-9E59-4729-9773-F22160B042FD}"/>
              </a:ext>
            </a:extLst>
          </p:cNvPr>
          <p:cNvSpPr txBox="1"/>
          <p:nvPr/>
        </p:nvSpPr>
        <p:spPr>
          <a:xfrm>
            <a:off x="932330" y="5836025"/>
            <a:ext cx="98594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  <a:r>
              <a:rPr lang="en-I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https://sarathveeturi.github.io/SolarpowerplantSite/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13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2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DFC35E6-BC98-419E-8BBF-3A1C0649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5C3C-0E26-4491-AEA7-C536AF31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79EC-0636-4BA2-8E04-D4BDA4ED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IN" dirty="0"/>
              <a:t>Most than half of the power generated in Canada is through hydro sources </a:t>
            </a:r>
          </a:p>
          <a:p>
            <a:r>
              <a:rPr lang="en-IN" dirty="0"/>
              <a:t>Even though many regions of southern Canada have a good scope for adapting solar power &lt;1% of the power is generated through solar sources.</a:t>
            </a:r>
          </a:p>
          <a:p>
            <a:r>
              <a:rPr lang="en-IN" dirty="0"/>
              <a:t>If the government of Canada decides on using solar energy as a source of electricity, which areas are most suitable for establishing a Solar farm?  </a:t>
            </a:r>
          </a:p>
        </p:txBody>
      </p:sp>
    </p:spTree>
    <p:extLst>
      <p:ext uri="{BB962C8B-B14F-4D97-AF65-F5344CB8AC3E}">
        <p14:creationId xmlns:p14="http://schemas.microsoft.com/office/powerpoint/2010/main" val="281463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B2B47-9FD4-4BC5-8BBF-30618E5A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Canada showing the solar power capacity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F6358F5-3547-457B-8D83-09ADB036A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90371"/>
            <a:ext cx="6553545" cy="568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B7B3F-5386-44A3-9051-C79416E5648B}"/>
              </a:ext>
            </a:extLst>
          </p:cNvPr>
          <p:cNvSpPr txBox="1"/>
          <p:nvPr/>
        </p:nvSpPr>
        <p:spPr>
          <a:xfrm>
            <a:off x="5513293" y="6373906"/>
            <a:ext cx="33886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00" dirty="0"/>
              <a:t>Image source @Energyhub.org</a:t>
            </a:r>
          </a:p>
        </p:txBody>
      </p:sp>
    </p:spTree>
    <p:extLst>
      <p:ext uri="{BB962C8B-B14F-4D97-AF65-F5344CB8AC3E}">
        <p14:creationId xmlns:p14="http://schemas.microsoft.com/office/powerpoint/2010/main" val="31805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0FE57-B587-487D-8A93-B0868A41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area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94A6E8D-E332-4BE4-BC3D-560EDF825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321913"/>
            <a:ext cx="5868467" cy="60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6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0BCA7-FF1C-4043-8C8B-B005A452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Basic geographic requirements for a solar farm: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B5D00-0C32-4333-8E49-F674E21D0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2450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11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A1DF0-93D6-494D-8F11-B97FCEC0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Factors considered for site selection for Solar farm: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8FC2-24EC-4F5A-A8DC-7DBA7F4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420392"/>
            <a:ext cx="9013052" cy="4222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1.Non-modifiable variables</a:t>
            </a:r>
            <a:br>
              <a:rPr lang="en-US" sz="2000" dirty="0"/>
            </a:br>
            <a:r>
              <a:rPr lang="en-US" sz="2000" dirty="0"/>
              <a:t>	*Residential areas</a:t>
            </a:r>
            <a:br>
              <a:rPr lang="en-US" sz="2000" dirty="0"/>
            </a:br>
            <a:r>
              <a:rPr lang="en-US" sz="2000" dirty="0"/>
              <a:t>	*Water bodies</a:t>
            </a:r>
            <a:br>
              <a:rPr lang="en-US" sz="2000" dirty="0"/>
            </a:br>
            <a:r>
              <a:rPr lang="en-US" sz="2000" dirty="0"/>
              <a:t>	*Wetlands</a:t>
            </a:r>
            <a:br>
              <a:rPr lang="en-US" sz="2000" dirty="0"/>
            </a:br>
            <a:r>
              <a:rPr lang="en-US" sz="2000" dirty="0"/>
              <a:t>	*Roads</a:t>
            </a:r>
            <a:br>
              <a:rPr lang="en-US" sz="2000" dirty="0"/>
            </a:br>
            <a:r>
              <a:rPr lang="en-US" sz="2000" dirty="0"/>
              <a:t>2.Weighted variables</a:t>
            </a:r>
            <a:br>
              <a:rPr lang="en-US" sz="2000" dirty="0"/>
            </a:br>
            <a:r>
              <a:rPr lang="en-US" sz="2000" dirty="0"/>
              <a:t>	*Solar radiation</a:t>
            </a:r>
            <a:br>
              <a:rPr lang="en-US" sz="2000" dirty="0"/>
            </a:br>
            <a:r>
              <a:rPr lang="en-US" sz="2000" dirty="0"/>
              <a:t>	*Slope</a:t>
            </a:r>
            <a:br>
              <a:rPr lang="en-US" sz="2000" dirty="0"/>
            </a:br>
            <a:r>
              <a:rPr lang="en-US" sz="2000" dirty="0"/>
              <a:t>	*Land use</a:t>
            </a:r>
            <a:br>
              <a:rPr lang="en-US" sz="2000" dirty="0"/>
            </a:br>
            <a:r>
              <a:rPr lang="en-US" sz="2000" dirty="0"/>
              <a:t>	*Distance from electric power lines</a:t>
            </a:r>
            <a:br>
              <a:rPr lang="en-US" sz="2000" dirty="0"/>
            </a:br>
            <a:r>
              <a:rPr lang="en-US" sz="2000" dirty="0"/>
              <a:t>	*Distance from roads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100" dirty="0"/>
              <a:t>Sources of datasets: </a:t>
            </a:r>
            <a:r>
              <a:rPr lang="en-IN" sz="1100" dirty="0"/>
              <a:t>Canada’s Ministry of Natural Resource’s </a:t>
            </a:r>
            <a:r>
              <a:rPr lang="en-IN" sz="1100" dirty="0" err="1"/>
              <a:t>Geogratis</a:t>
            </a:r>
            <a:r>
              <a:rPr lang="en-IN" sz="1100" dirty="0"/>
              <a:t> Geospatial Data Extraction tool (</a:t>
            </a:r>
            <a:r>
              <a:rPr lang="en-IN" sz="1100" dirty="0">
                <a:hlinkClick r:id="rId2"/>
              </a:rPr>
              <a:t>https://www.nrcan.gc.ca/science-and-data/science-and-research/earth-sciences/geography/topographic-information/download-directory-documentation/17215</a:t>
            </a:r>
            <a:r>
              <a:rPr lang="en-IN" sz="1100" dirty="0"/>
              <a:t>), MapCruzin.com for Saskatchewan (</a:t>
            </a:r>
            <a:r>
              <a:rPr lang="en-IN" sz="1100" dirty="0">
                <a:hlinkClick r:id="rId3"/>
              </a:rPr>
              <a:t>https://mapcruzin.com/free-canada-saskatchewan-arcgis-maps-shapefiles.htm</a:t>
            </a:r>
            <a:r>
              <a:rPr lang="en-IN" sz="1100" dirty="0"/>
              <a:t>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253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CE53B-A772-40D8-8452-02CBCC51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of Non-modifiable 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96558-36DB-42EA-9F98-C0D0E4681A1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map represents the areas in Saskatchewan that must be restricted and should not be considered for establishing a solar farm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map is a binary raster map with raster cell values of 0(black)  and 1(white)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The raster cells with a 0-raster value(black) are restricted areas and the raster cells with 1 (white) raster values can be used for a solar farm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4BC9C00C-72BB-4DAB-A442-FC1CED4F2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83" y="0"/>
            <a:ext cx="6076949" cy="78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5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016D-43F6-44FB-9052-22E54ED6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 of weighted variables: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6AD70-4A43-4E7F-A2EF-F9DBEE4CE0AE}"/>
              </a:ext>
            </a:extLst>
          </p:cNvPr>
          <p:cNvSpPr txBox="1"/>
          <p:nvPr/>
        </p:nvSpPr>
        <p:spPr>
          <a:xfrm>
            <a:off x="643468" y="2333625"/>
            <a:ext cx="3363974" cy="422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i</a:t>
            </a:r>
            <a:r>
              <a:rPr lang="en-US" dirty="0"/>
              <a:t> ) Solar Radiation map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Solar radiation map generated from AREA SOLAR RADIATION tool in Arc Toolbox for the year 2018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Inputs-</a:t>
            </a:r>
            <a:br>
              <a:rPr lang="en-US" dirty="0"/>
            </a:br>
            <a:r>
              <a:rPr lang="en-US" dirty="0"/>
              <a:t>	*digital surface model 	with 	a spatial 	resolution of 0.75 	arc/second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Outputs-</a:t>
            </a: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*Solar radiation map 	with WH/</a:t>
            </a:r>
            <a:r>
              <a:rPr lang="en-US" dirty="0" err="1"/>
              <a:t>Sq</a:t>
            </a:r>
            <a:r>
              <a:rPr lang="en-US" dirty="0"/>
              <a:t> mts units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9133E007-5614-4571-9B65-75DF9C123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0"/>
            <a:ext cx="5690657" cy="73665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A79260-50A0-4D35-AE71-A5FD46102721}"/>
              </a:ext>
            </a:extLst>
          </p:cNvPr>
          <p:cNvSpPr/>
          <p:nvPr/>
        </p:nvSpPr>
        <p:spPr>
          <a:xfrm>
            <a:off x="9753600" y="5244353"/>
            <a:ext cx="618565" cy="1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4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989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Site Suitability for Solar Power Plant in Saskatchewan province</vt:lpstr>
      <vt:lpstr>Usage of different energy sources for power generation in Canada</vt:lpstr>
      <vt:lpstr>Problem statement:</vt:lpstr>
      <vt:lpstr>Map of Canada showing the solar power capacity </vt:lpstr>
      <vt:lpstr>Study area</vt:lpstr>
      <vt:lpstr>Basic geographic requirements for a solar farm:</vt:lpstr>
      <vt:lpstr>Factors considered for site selection for Solar farm: </vt:lpstr>
      <vt:lpstr>Map of Non-modifiable variables:</vt:lpstr>
      <vt:lpstr>Maps of weighted variables: </vt:lpstr>
      <vt:lpstr>Maps of weighted variables: </vt:lpstr>
      <vt:lpstr>Maps of weighted variables: </vt:lpstr>
      <vt:lpstr>Maps of weighted variables: </vt:lpstr>
      <vt:lpstr>Maps of weighted variables: </vt:lpstr>
      <vt:lpstr>Reclassification of weighted variable</vt:lpstr>
      <vt:lpstr>Reclassification values for different variables: </vt:lpstr>
      <vt:lpstr>Pairwise comparison matrix for obtaining weights:</vt:lpstr>
      <vt:lpstr>Obtained weightages for different class of variables after AHP:</vt:lpstr>
      <vt:lpstr>Weighted overlay analysis: </vt:lpstr>
      <vt:lpstr>Solar site suitability map:</vt:lpstr>
      <vt:lpstr>Scalability and future scope:</vt:lpstr>
      <vt:lpstr>Area Solar map of Regina city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Suitability for Solar Power Plant in Saskatchewan province</dc:title>
  <dc:creator>Sarath Chandra Veeturi</dc:creator>
  <cp:lastModifiedBy>Sarath Chandra Veeturi</cp:lastModifiedBy>
  <cp:revision>3</cp:revision>
  <dcterms:created xsi:type="dcterms:W3CDTF">2019-12-02T07:17:30Z</dcterms:created>
  <dcterms:modified xsi:type="dcterms:W3CDTF">2019-12-02T17:36:32Z</dcterms:modified>
</cp:coreProperties>
</file>