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4/25/2023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959490"/>
            <a:ext cx="9001462" cy="2387600"/>
          </a:xfrm>
        </p:spPr>
        <p:txBody>
          <a:bodyPr>
            <a:normAutofit fontScale="90000"/>
          </a:bodyPr>
          <a:lstStyle/>
          <a:p>
            <a:r>
              <a:rPr lang="en-US" dirty="0"/>
              <a:t>identifying patterns and trends in campus placement data using machine </a:t>
            </a:r>
            <a:r>
              <a:rPr lang="en-US" dirty="0" smtClean="0"/>
              <a:t>learning</a:t>
            </a:r>
            <a:endParaRPr lang="en-IN" dirty="0"/>
          </a:p>
        </p:txBody>
      </p:sp>
    </p:spTree>
    <p:extLst>
      <p:ext uri="{BB962C8B-B14F-4D97-AF65-F5344CB8AC3E}">
        <p14:creationId xmlns:p14="http://schemas.microsoft.com/office/powerpoint/2010/main" val="2647404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1" y="133082"/>
            <a:ext cx="11590986" cy="3511639"/>
          </a:xfrm>
        </p:spPr>
        <p:txBody>
          <a:bodyPr>
            <a:normAutofit/>
          </a:bodyPr>
          <a:lstStyle/>
          <a:p>
            <a:pPr marL="0" indent="0"/>
            <a:r>
              <a:rPr lang="en-US" sz="1400" dirty="0">
                <a:solidFill>
                  <a:schemeClr val="tx1">
                    <a:lumMod val="75000"/>
                    <a:lumOff val="25000"/>
                  </a:schemeClr>
                </a:solidFill>
              </a:rPr>
              <a:t>KNN Model: A function named KNN is created and train and test data are passed as the parameters. Inside the function, </a:t>
            </a:r>
            <a:r>
              <a:rPr lang="en-US" sz="1400" dirty="0" err="1">
                <a:solidFill>
                  <a:schemeClr val="tx1">
                    <a:lumMod val="75000"/>
                    <a:lumOff val="25000"/>
                  </a:schemeClr>
                </a:solidFill>
              </a:rPr>
              <a:t>KNeighborsClassifier</a:t>
            </a:r>
            <a:r>
              <a:rPr lang="en-US" sz="1400" dirty="0">
                <a:solidFill>
                  <a:schemeClr val="tx1">
                    <a:lumMod val="75000"/>
                    <a:lumOff val="25000"/>
                  </a:schemeClr>
                </a:solidFill>
              </a:rPr>
              <a:t> algorithm is </a:t>
            </a:r>
            <a:r>
              <a:rPr lang="en-US" sz="1400" dirty="0" err="1">
                <a:solidFill>
                  <a:schemeClr val="tx1">
                    <a:lumMod val="75000"/>
                    <a:lumOff val="25000"/>
                  </a:schemeClr>
                </a:solidFill>
              </a:rPr>
              <a:t>initialised</a:t>
            </a:r>
            <a:r>
              <a:rPr lang="en-US" sz="1400" dirty="0">
                <a:solidFill>
                  <a:schemeClr val="tx1">
                    <a:lumMod val="75000"/>
                    <a:lumOff val="25000"/>
                  </a:schemeClr>
                </a:solidFill>
              </a:rPr>
              <a:t> and training data is passed to the model with .fit() function. Test data is predicted with .predict() function and saved in new variable. For evaluating the model, confusion matrix and classification report is done.</a:t>
            </a:r>
            <a:br>
              <a:rPr lang="en-US" sz="1400" dirty="0">
                <a:solidFill>
                  <a:schemeClr val="tx1">
                    <a:lumMod val="75000"/>
                    <a:lumOff val="25000"/>
                  </a:schemeClr>
                </a:solidFill>
              </a:rPr>
            </a:br>
            <a:r>
              <a:rPr lang="en-US" sz="1400" dirty="0">
                <a:solidFill>
                  <a:schemeClr val="tx1">
                    <a:lumMod val="75000"/>
                    <a:lumOff val="25000"/>
                  </a:schemeClr>
                </a:solidFill>
              </a:rPr>
              <a:t/>
            </a:r>
            <a:br>
              <a:rPr lang="en-US" sz="1400" dirty="0">
                <a:solidFill>
                  <a:schemeClr val="tx1">
                    <a:lumMod val="75000"/>
                    <a:lumOff val="25000"/>
                  </a:schemeClr>
                </a:solidFill>
              </a:rPr>
            </a:br>
            <a:r>
              <a:rPr lang="en-US" sz="1400" dirty="0" err="1">
                <a:solidFill>
                  <a:schemeClr val="tx1">
                    <a:lumMod val="75000"/>
                    <a:lumOff val="25000"/>
                  </a:schemeClr>
                </a:solidFill>
              </a:rPr>
              <a:t>Xgboost</a:t>
            </a:r>
            <a:r>
              <a:rPr lang="en-US" sz="1400" dirty="0">
                <a:solidFill>
                  <a:schemeClr val="tx1">
                    <a:lumMod val="75000"/>
                    <a:lumOff val="25000"/>
                  </a:schemeClr>
                </a:solidFill>
              </a:rPr>
              <a:t> Model: A function named </a:t>
            </a:r>
            <a:r>
              <a:rPr lang="en-US" sz="1400" dirty="0" err="1">
                <a:solidFill>
                  <a:schemeClr val="tx1">
                    <a:lumMod val="75000"/>
                    <a:lumOff val="25000"/>
                  </a:schemeClr>
                </a:solidFill>
              </a:rPr>
              <a:t>xgboost</a:t>
            </a:r>
            <a:r>
              <a:rPr lang="en-US" sz="1400" dirty="0">
                <a:solidFill>
                  <a:schemeClr val="tx1">
                    <a:lumMod val="75000"/>
                    <a:lumOff val="25000"/>
                  </a:schemeClr>
                </a:solidFill>
              </a:rPr>
              <a:t> is created and train and test data are passed as the parameters. Inside the function, </a:t>
            </a:r>
            <a:r>
              <a:rPr lang="en-US" sz="1400" dirty="0" err="1">
                <a:solidFill>
                  <a:schemeClr val="tx1">
                    <a:lumMod val="75000"/>
                    <a:lumOff val="25000"/>
                  </a:schemeClr>
                </a:solidFill>
              </a:rPr>
              <a:t>GradientBoostingClassifier</a:t>
            </a:r>
            <a:r>
              <a:rPr lang="en-US" sz="1400" dirty="0">
                <a:solidFill>
                  <a:schemeClr val="tx1">
                    <a:lumMod val="75000"/>
                    <a:lumOff val="25000"/>
                  </a:schemeClr>
                </a:solidFill>
              </a:rPr>
              <a:t> algorithm is </a:t>
            </a:r>
            <a:r>
              <a:rPr lang="en-US" sz="1400" dirty="0" err="1">
                <a:solidFill>
                  <a:schemeClr val="tx1">
                    <a:lumMod val="75000"/>
                    <a:lumOff val="25000"/>
                  </a:schemeClr>
                </a:solidFill>
              </a:rPr>
              <a:t>initialised</a:t>
            </a:r>
            <a:r>
              <a:rPr lang="en-US" sz="1400" dirty="0">
                <a:solidFill>
                  <a:schemeClr val="tx1">
                    <a:lumMod val="75000"/>
                    <a:lumOff val="25000"/>
                  </a:schemeClr>
                </a:solidFill>
              </a:rPr>
              <a:t> and training data is passed to the model with .fit() function. Test data is predicted with .predict() function and saved in new variable. For evaluating the model, confusion matrix and classification report is done.</a:t>
            </a:r>
            <a:br>
              <a:rPr lang="en-US" sz="1400" dirty="0">
                <a:solidFill>
                  <a:schemeClr val="tx1">
                    <a:lumMod val="75000"/>
                    <a:lumOff val="25000"/>
                  </a:schemeClr>
                </a:solidFill>
              </a:rPr>
            </a:br>
            <a:r>
              <a:rPr lang="en-US" sz="1400" dirty="0">
                <a:solidFill>
                  <a:schemeClr val="tx1">
                    <a:lumMod val="75000"/>
                    <a:lumOff val="25000"/>
                  </a:schemeClr>
                </a:solidFill>
              </a:rPr>
              <a:t/>
            </a:r>
            <a:br>
              <a:rPr lang="en-US" sz="1400" dirty="0">
                <a:solidFill>
                  <a:schemeClr val="tx1">
                    <a:lumMod val="75000"/>
                    <a:lumOff val="25000"/>
                  </a:schemeClr>
                </a:solidFill>
              </a:rPr>
            </a:br>
            <a:r>
              <a:rPr lang="en-US" sz="1400" dirty="0">
                <a:solidFill>
                  <a:schemeClr val="tx1">
                    <a:lumMod val="75000"/>
                    <a:lumOff val="25000"/>
                  </a:schemeClr>
                </a:solidFill>
              </a:rPr>
              <a:t>ANN Model: Building and training an Artificial Neural Network (ANN) using the </a:t>
            </a:r>
            <a:r>
              <a:rPr lang="en-US" sz="1400" dirty="0" err="1">
                <a:solidFill>
                  <a:schemeClr val="tx1">
                    <a:lumMod val="75000"/>
                    <a:lumOff val="25000"/>
                  </a:schemeClr>
                </a:solidFill>
              </a:rPr>
              <a:t>Keras</a:t>
            </a:r>
            <a:r>
              <a:rPr lang="en-US" sz="1400" dirty="0">
                <a:solidFill>
                  <a:schemeClr val="tx1">
                    <a:lumMod val="75000"/>
                    <a:lumOff val="25000"/>
                  </a:schemeClr>
                </a:solidFill>
              </a:rPr>
              <a:t> library with </a:t>
            </a:r>
            <a:r>
              <a:rPr lang="en-US" sz="1400" dirty="0" err="1">
                <a:solidFill>
                  <a:schemeClr val="tx1">
                    <a:lumMod val="75000"/>
                    <a:lumOff val="25000"/>
                  </a:schemeClr>
                </a:solidFill>
              </a:rPr>
              <a:t>TensorFlow</a:t>
            </a:r>
            <a:r>
              <a:rPr lang="en-US" sz="1400" dirty="0">
                <a:solidFill>
                  <a:schemeClr val="tx1">
                    <a:lumMod val="75000"/>
                    <a:lumOff val="25000"/>
                  </a:schemeClr>
                </a:solidFill>
              </a:rPr>
              <a:t> as the backend. The ANN is </a:t>
            </a:r>
            <a:r>
              <a:rPr lang="en-US" sz="1400" dirty="0" err="1">
                <a:solidFill>
                  <a:schemeClr val="tx1">
                    <a:lumMod val="75000"/>
                    <a:lumOff val="25000"/>
                  </a:schemeClr>
                </a:solidFill>
              </a:rPr>
              <a:t>initialised</a:t>
            </a:r>
            <a:r>
              <a:rPr lang="en-US" sz="1400" dirty="0">
                <a:solidFill>
                  <a:schemeClr val="tx1">
                    <a:lumMod val="75000"/>
                    <a:lumOff val="25000"/>
                  </a:schemeClr>
                </a:solidFill>
              </a:rPr>
              <a:t> as an instance of the Sequential class, which is a linear stack of layers. Then, the input layer and two hidden layers are added to the model using the Dense class, where the number of units and activation function are specified</a:t>
            </a:r>
            <a:r>
              <a:rPr lang="en-US" sz="1400" dirty="0">
                <a:solidFill>
                  <a:schemeClr val="tx1">
                    <a:lumMod val="75000"/>
                    <a:lumOff val="25000"/>
                  </a:schemeClr>
                </a:solidFill>
                <a:latin typeface="Montserrat"/>
              </a:rPr>
              <a:t/>
            </a:r>
            <a:br>
              <a:rPr lang="en-US" sz="1400" dirty="0">
                <a:solidFill>
                  <a:schemeClr val="tx1">
                    <a:lumMod val="75000"/>
                    <a:lumOff val="25000"/>
                  </a:schemeClr>
                </a:solidFill>
                <a:latin typeface="Montserrat"/>
              </a:rPr>
            </a:br>
            <a:endParaRPr lang="en-IN" sz="1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851" y="3825025"/>
            <a:ext cx="11475076" cy="2872223"/>
          </a:xfrm>
        </p:spPr>
      </p:pic>
    </p:spTree>
    <p:extLst>
      <p:ext uri="{BB962C8B-B14F-4D97-AF65-F5344CB8AC3E}">
        <p14:creationId xmlns:p14="http://schemas.microsoft.com/office/powerpoint/2010/main" val="162800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02" y="439929"/>
            <a:ext cx="4894578" cy="561205"/>
          </a:xfrm>
        </p:spPr>
        <p:txBody>
          <a:bodyPr/>
          <a:lstStyle/>
          <a:p>
            <a:r>
              <a:rPr lang="en-IN" dirty="0"/>
              <a:t>Model Evaluation</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3356" r="13356"/>
          <a:stretch>
            <a:fillRect/>
          </a:stretch>
        </p:blipFill>
        <p:spPr>
          <a:xfrm>
            <a:off x="7778839" y="246746"/>
            <a:ext cx="4134120" cy="6205569"/>
          </a:xfrm>
        </p:spPr>
      </p:pic>
      <p:sp>
        <p:nvSpPr>
          <p:cNvPr id="4" name="Text Placeholder 3"/>
          <p:cNvSpPr>
            <a:spLocks noGrp="1"/>
          </p:cNvSpPr>
          <p:nvPr>
            <p:ph type="body" sz="half" idx="2"/>
          </p:nvPr>
        </p:nvSpPr>
        <p:spPr>
          <a:xfrm>
            <a:off x="141062" y="1464971"/>
            <a:ext cx="7418837" cy="4768403"/>
          </a:xfrm>
        </p:spPr>
        <p:txBody>
          <a:bodyPr/>
          <a:lstStyle/>
          <a:p>
            <a:r>
              <a:rPr lang="en-US" sz="2800" dirty="0">
                <a:solidFill>
                  <a:schemeClr val="tx1">
                    <a:lumMod val="75000"/>
                    <a:lumOff val="25000"/>
                  </a:schemeClr>
                </a:solidFill>
                <a:latin typeface="Montserrat"/>
              </a:rPr>
              <a:t>Multiple evaluation metrics means evaluating the model's performance on a test set using different performance measures. This can provide a more comprehensive understanding of the model's strengths and weaknesses. We are using evaluation metrics for classification tasks including accuracy, precision, recall, support and F1-score.</a:t>
            </a:r>
          </a:p>
          <a:p>
            <a:endParaRPr lang="en-IN" dirty="0"/>
          </a:p>
        </p:txBody>
      </p:sp>
    </p:spTree>
    <p:extLst>
      <p:ext uri="{BB962C8B-B14F-4D97-AF65-F5344CB8AC3E}">
        <p14:creationId xmlns:p14="http://schemas.microsoft.com/office/powerpoint/2010/main" val="3698431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233" y="592428"/>
            <a:ext cx="2629001" cy="528034"/>
          </a:xfrm>
        </p:spPr>
        <p:txBody>
          <a:bodyPr>
            <a:normAutofit fontScale="90000"/>
          </a:bodyPr>
          <a:lstStyle/>
          <a:p>
            <a:r>
              <a:rPr lang="en-US" sz="2700" dirty="0" smtClean="0"/>
              <a:t>Conclusion</a:t>
            </a:r>
            <a:r>
              <a:rPr lang="en-US" dirty="0" smtClean="0"/>
              <a:t> </a:t>
            </a:r>
            <a:endParaRPr lang="en-IN" dirty="0"/>
          </a:p>
        </p:txBody>
      </p:sp>
      <p:sp>
        <p:nvSpPr>
          <p:cNvPr id="3" name="Subtitle 2"/>
          <p:cNvSpPr>
            <a:spLocks noGrp="1"/>
          </p:cNvSpPr>
          <p:nvPr>
            <p:ph type="subTitle" idx="1"/>
          </p:nvPr>
        </p:nvSpPr>
        <p:spPr>
          <a:xfrm>
            <a:off x="642233" y="1773238"/>
            <a:ext cx="11167694" cy="4588926"/>
          </a:xfrm>
        </p:spPr>
        <p:txBody>
          <a:bodyPr>
            <a:normAutofit/>
          </a:bodyPr>
          <a:lstStyle/>
          <a:p>
            <a:pPr algn="just"/>
            <a:r>
              <a:rPr lang="en-US" sz="1800" dirty="0"/>
              <a:t>In this project, we explored the use of machine learning for predicting personal loan default. We used a dataset of historical loan data and borrower characteristics to train a machine learning model, and evaluated its performance using various metrics.</a:t>
            </a:r>
          </a:p>
          <a:p>
            <a:pPr algn="just"/>
            <a:r>
              <a:rPr lang="en-US" sz="1800" dirty="0"/>
              <a:t>	Our results show that machine learning can be a powerful tool for predicting loan default, with high accuracy rates achieved by the models. By identifying important features such as income, credit score, and loan amount, the model can help lenders to make informed decisions about loan approval and interest rates, while minimizing risk.</a:t>
            </a:r>
          </a:p>
          <a:p>
            <a:pPr algn="just"/>
            <a:r>
              <a:rPr lang="en-US" sz="1800" dirty="0"/>
              <a:t>	However, it is important to note that there are limitations to the use of machine learning in predicting personal loan default. For example, our model was trained on a specific dataset, and may not generalize well to other datasets or populations. Additionally, the model may not account for factors such as changes in economic conditions or unexpected life events that could impact borrower behavior.</a:t>
            </a:r>
          </a:p>
          <a:p>
            <a:pPr algn="just"/>
            <a:endParaRPr lang="en-IN" sz="1400" dirty="0"/>
          </a:p>
        </p:txBody>
      </p:sp>
    </p:spTree>
    <p:extLst>
      <p:ext uri="{BB962C8B-B14F-4D97-AF65-F5344CB8AC3E}">
        <p14:creationId xmlns:p14="http://schemas.microsoft.com/office/powerpoint/2010/main" val="3053843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823" y="1047482"/>
            <a:ext cx="10353761" cy="1326321"/>
          </a:xfrm>
        </p:spPr>
        <p:txBody>
          <a:bodyPr/>
          <a:lstStyle/>
          <a:p>
            <a:r>
              <a:rPr lang="en-US" dirty="0" smtClean="0"/>
              <a:t>Team Members</a:t>
            </a:r>
            <a:endParaRPr lang="en-IN" dirty="0"/>
          </a:p>
        </p:txBody>
      </p:sp>
      <p:sp>
        <p:nvSpPr>
          <p:cNvPr id="3" name="Content Placeholder 2"/>
          <p:cNvSpPr>
            <a:spLocks noGrp="1"/>
          </p:cNvSpPr>
          <p:nvPr>
            <p:ph idx="1"/>
          </p:nvPr>
        </p:nvSpPr>
        <p:spPr>
          <a:xfrm>
            <a:off x="913794" y="3280920"/>
            <a:ext cx="10353762" cy="3695136"/>
          </a:xfrm>
        </p:spPr>
        <p:txBody>
          <a:bodyPr/>
          <a:lstStyle/>
          <a:p>
            <a:pPr>
              <a:buFont typeface="Wingdings" panose="05000000000000000000" pitchFamily="2" charset="2"/>
              <a:buChar char="v"/>
            </a:pPr>
            <a:r>
              <a:rPr lang="en-US" dirty="0" err="1" smtClean="0"/>
              <a:t>Sarathy.K</a:t>
            </a:r>
            <a:endParaRPr lang="en-US" dirty="0" smtClean="0"/>
          </a:p>
          <a:p>
            <a:pPr>
              <a:buFont typeface="Wingdings" panose="05000000000000000000" pitchFamily="2" charset="2"/>
              <a:buChar char="v"/>
            </a:pPr>
            <a:r>
              <a:rPr lang="en-US" dirty="0" err="1" smtClean="0"/>
              <a:t>Aravind</a:t>
            </a:r>
            <a:r>
              <a:rPr lang="en-US" dirty="0" smtClean="0"/>
              <a:t> </a:t>
            </a:r>
            <a:r>
              <a:rPr lang="en-US" dirty="0" err="1" smtClean="0"/>
              <a:t>Kumar.P</a:t>
            </a:r>
            <a:endParaRPr lang="en-US" dirty="0" smtClean="0"/>
          </a:p>
          <a:p>
            <a:pPr>
              <a:buFont typeface="Wingdings" panose="05000000000000000000" pitchFamily="2" charset="2"/>
              <a:buChar char="v"/>
            </a:pPr>
            <a:r>
              <a:rPr lang="en-US" dirty="0" err="1" smtClean="0"/>
              <a:t>Jebastin.J</a:t>
            </a:r>
            <a:endParaRPr lang="en-US" dirty="0" smtClean="0"/>
          </a:p>
          <a:p>
            <a:pPr>
              <a:buFont typeface="Wingdings" panose="05000000000000000000" pitchFamily="2" charset="2"/>
              <a:buChar char="v"/>
            </a:pPr>
            <a:r>
              <a:rPr lang="en-US" dirty="0" err="1" smtClean="0"/>
              <a:t>Logeshwaran.T</a:t>
            </a:r>
            <a:endParaRPr lang="en-IN" dirty="0"/>
          </a:p>
        </p:txBody>
      </p:sp>
    </p:spTree>
    <p:extLst>
      <p:ext uri="{BB962C8B-B14F-4D97-AF65-F5344CB8AC3E}">
        <p14:creationId xmlns:p14="http://schemas.microsoft.com/office/powerpoint/2010/main" val="97915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19718" y="540912"/>
            <a:ext cx="5393666" cy="882673"/>
          </a:xfrm>
        </p:spPr>
        <p:txBody>
          <a:bodyPr/>
          <a:lstStyle/>
          <a:p>
            <a:r>
              <a:rPr lang="en-US" sz="4300" dirty="0" smtClean="0">
                <a:latin typeface="+mn-lt"/>
              </a:rPr>
              <a:t>Introduction</a:t>
            </a:r>
            <a:r>
              <a:rPr lang="en-US" dirty="0" smtClean="0"/>
              <a:t> </a:t>
            </a:r>
            <a:endParaRPr lang="en-IN" dirty="0"/>
          </a:p>
        </p:txBody>
      </p:sp>
      <p:sp>
        <p:nvSpPr>
          <p:cNvPr id="3" name="Subtitle 2"/>
          <p:cNvSpPr>
            <a:spLocks noGrp="1"/>
          </p:cNvSpPr>
          <p:nvPr>
            <p:ph type="subTitle" idx="1"/>
          </p:nvPr>
        </p:nvSpPr>
        <p:spPr>
          <a:xfrm>
            <a:off x="796778" y="1605813"/>
            <a:ext cx="9001462" cy="4344226"/>
          </a:xfrm>
        </p:spPr>
        <p:txBody>
          <a:bodyPr>
            <a:normAutofit/>
          </a:bodyPr>
          <a:lstStyle/>
          <a:p>
            <a:pPr marL="285750" indent="-285750" algn="just">
              <a:buFont typeface="Wingdings" panose="05000000000000000000" pitchFamily="2" charset="2"/>
              <a:buChar char="Ø"/>
            </a:pPr>
            <a:r>
              <a:rPr lang="en-US" sz="1800" dirty="0" smtClean="0">
                <a:effectLst/>
              </a:rPr>
              <a:t>Now a days the</a:t>
            </a:r>
            <a:r>
              <a:rPr lang="en-US" sz="1800" dirty="0">
                <a:effectLst/>
              </a:rPr>
              <a:t> number of educational institutes </a:t>
            </a:r>
            <a:r>
              <a:rPr lang="en-US" sz="1800" dirty="0" err="1">
                <a:effectLst/>
              </a:rPr>
              <a:t>isgrowing</a:t>
            </a:r>
            <a:r>
              <a:rPr lang="en-US" sz="1800" dirty="0">
                <a:effectLst/>
              </a:rPr>
              <a:t> day by day. The aim of each higher </a:t>
            </a:r>
            <a:r>
              <a:rPr lang="en-US" sz="1800" dirty="0" err="1">
                <a:effectLst/>
              </a:rPr>
              <a:t>educationalinstitute</a:t>
            </a:r>
            <a:r>
              <a:rPr lang="en-US" sz="1800" dirty="0">
                <a:effectLst/>
              </a:rPr>
              <a:t> is to help their students to get a well-paid job </a:t>
            </a:r>
            <a:r>
              <a:rPr lang="en-US" sz="1800" dirty="0" err="1">
                <a:effectLst/>
              </a:rPr>
              <a:t>throughtheir</a:t>
            </a:r>
            <a:r>
              <a:rPr lang="en-US" sz="1800" dirty="0">
                <a:effectLst/>
              </a:rPr>
              <a:t> placement cell. One of the biggest challenges that </a:t>
            </a:r>
            <a:r>
              <a:rPr lang="en-US" sz="1800" dirty="0" err="1">
                <a:effectLst/>
              </a:rPr>
              <a:t>higherlearning</a:t>
            </a:r>
            <a:r>
              <a:rPr lang="en-US" sz="1800" dirty="0">
                <a:effectLst/>
              </a:rPr>
              <a:t> institutes face these days is to uplift the placement performance of scholars</a:t>
            </a:r>
            <a:r>
              <a:rPr lang="en-US" sz="1800" dirty="0" smtClean="0">
                <a:effectLst/>
              </a:rPr>
              <a:t>.</a:t>
            </a:r>
          </a:p>
          <a:p>
            <a:pPr marL="285750" indent="-285750" algn="just">
              <a:buFont typeface="Wingdings" panose="05000000000000000000" pitchFamily="2" charset="2"/>
              <a:buChar char="Ø"/>
            </a:pPr>
            <a:endParaRPr lang="en-US" sz="1800" dirty="0">
              <a:effectLst/>
            </a:endParaRPr>
          </a:p>
          <a:p>
            <a:pPr marL="285750" indent="-285750" algn="just">
              <a:buFont typeface="Wingdings" panose="05000000000000000000" pitchFamily="2" charset="2"/>
              <a:buChar char="Ø"/>
            </a:pPr>
            <a:r>
              <a:rPr lang="en-US" sz="1800" dirty="0" smtClean="0">
                <a:effectLst/>
              </a:rPr>
              <a:t>The goal </a:t>
            </a:r>
            <a:r>
              <a:rPr lang="en-US" sz="1800" dirty="0">
                <a:effectLst/>
              </a:rPr>
              <a:t>of this system is to predict whether the </a:t>
            </a:r>
            <a:r>
              <a:rPr lang="en-US" sz="1800" dirty="0" err="1">
                <a:effectLst/>
              </a:rPr>
              <a:t>studentwill</a:t>
            </a:r>
            <a:r>
              <a:rPr lang="en-US" sz="1800" dirty="0">
                <a:effectLst/>
              </a:rPr>
              <a:t> get a campus placement or not based on various parameters such as gender, SSC percentage, HSC </a:t>
            </a:r>
            <a:r>
              <a:rPr lang="en-US" sz="1800" dirty="0" err="1">
                <a:effectLst/>
              </a:rPr>
              <a:t>percentage,HSC</a:t>
            </a:r>
            <a:r>
              <a:rPr lang="en-US" sz="1800" dirty="0">
                <a:effectLst/>
              </a:rPr>
              <a:t> stream, degree percentage, degree type, work experience&amp; e-test percentage.</a:t>
            </a:r>
            <a:endParaRPr lang="en-US" sz="1800" dirty="0" smtClean="0">
              <a:effectLst/>
            </a:endParaRPr>
          </a:p>
          <a:p>
            <a:endParaRPr lang="en-US" sz="1800" dirty="0">
              <a:effectLst/>
            </a:endParaRPr>
          </a:p>
          <a:p>
            <a:endParaRPr lang="en-US" sz="1800" dirty="0" smtClean="0">
              <a:effectLst/>
            </a:endParaRPr>
          </a:p>
          <a:p>
            <a:endParaRPr lang="en-IN" sz="1800" dirty="0"/>
          </a:p>
        </p:txBody>
      </p:sp>
    </p:spTree>
    <p:extLst>
      <p:ext uri="{BB962C8B-B14F-4D97-AF65-F5344CB8AC3E}">
        <p14:creationId xmlns:p14="http://schemas.microsoft.com/office/powerpoint/2010/main" val="86215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15"/>
          </p:nvPr>
        </p:nvSpPr>
        <p:spPr/>
        <p:txBody>
          <a:bodyPr>
            <a:normAutofit/>
          </a:bodyPr>
          <a:lstStyle/>
          <a:p>
            <a:r>
              <a:rPr lang="en-US" sz="2500" b="1" dirty="0" smtClean="0"/>
              <a:t>Machine Learning</a:t>
            </a:r>
            <a:endParaRPr lang="en-IN" sz="2500" b="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766" y="280829"/>
            <a:ext cx="6117465" cy="6388029"/>
          </a:xfrm>
          <a:prstGeom prst="rect">
            <a:avLst/>
          </a:prstGeom>
        </p:spPr>
      </p:pic>
    </p:spTree>
    <p:extLst>
      <p:ext uri="{BB962C8B-B14F-4D97-AF65-F5344CB8AC3E}">
        <p14:creationId xmlns:p14="http://schemas.microsoft.com/office/powerpoint/2010/main" val="1266486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44700"/>
            <a:ext cx="10353761" cy="1751526"/>
          </a:xfrm>
        </p:spPr>
        <p:txBody>
          <a:bodyPr>
            <a:normAutofit fontScale="90000"/>
          </a:bodyPr>
          <a:lstStyle/>
          <a:p>
            <a:pPr algn="l"/>
            <a:r>
              <a:rPr lang="en-US" dirty="0" smtClean="0"/>
              <a:t>Dataset:</a:t>
            </a:r>
            <a:br>
              <a:rPr lang="en-US" dirty="0" smtClean="0"/>
            </a:br>
            <a:r>
              <a:rPr lang="en-US" dirty="0" smtClean="0"/>
              <a:t/>
            </a:r>
            <a:br>
              <a:rPr lang="en-US" dirty="0" smtClean="0"/>
            </a:br>
            <a:r>
              <a:rPr lang="en-US" sz="2000" b="0" dirty="0" smtClean="0">
                <a:solidFill>
                  <a:schemeClr val="tx1">
                    <a:lumMod val="75000"/>
                    <a:lumOff val="25000"/>
                  </a:schemeClr>
                </a:solidFill>
                <a:effectLst/>
              </a:rPr>
              <a:t>In </a:t>
            </a:r>
            <a:r>
              <a:rPr lang="en-US" sz="2000" b="0" dirty="0">
                <a:solidFill>
                  <a:schemeClr val="tx1">
                    <a:lumMod val="75000"/>
                    <a:lumOff val="25000"/>
                  </a:schemeClr>
                </a:solidFill>
                <a:effectLst/>
              </a:rPr>
              <a:t>this project we have used .csv data. This data is downloaded from kaggle.com. Please refer to the link given below to download the dataset.</a:t>
            </a:r>
            <a:r>
              <a:rPr lang="en-US" dirty="0">
                <a:solidFill>
                  <a:schemeClr val="tx1">
                    <a:lumMod val="75000"/>
                    <a:lumOff val="25000"/>
                  </a:schemeClr>
                </a:solidFill>
              </a:rPr>
              <a:t/>
            </a:r>
            <a:br>
              <a:rPr lang="en-US" dirty="0">
                <a:solidFill>
                  <a:schemeClr val="tx1">
                    <a:lumMod val="75000"/>
                    <a:lumOff val="25000"/>
                  </a:schemeClr>
                </a:solidFill>
              </a:rPr>
            </a:br>
            <a:endParaRPr lang="en-IN"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7138" y="1996226"/>
            <a:ext cx="5831538" cy="3088150"/>
          </a:xfrm>
        </p:spPr>
      </p:pic>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23528" y="3309870"/>
            <a:ext cx="5678644" cy="3549012"/>
          </a:xfrm>
        </p:spPr>
      </p:pic>
    </p:spTree>
    <p:extLst>
      <p:ext uri="{BB962C8B-B14F-4D97-AF65-F5344CB8AC3E}">
        <p14:creationId xmlns:p14="http://schemas.microsoft.com/office/powerpoint/2010/main" val="204817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0304" y="237507"/>
            <a:ext cx="5834130" cy="328009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2209" y="3416985"/>
            <a:ext cx="5835719" cy="3280989"/>
          </a:xfrm>
        </p:spPr>
      </p:pic>
    </p:spTree>
    <p:extLst>
      <p:ext uri="{BB962C8B-B14F-4D97-AF65-F5344CB8AC3E}">
        <p14:creationId xmlns:p14="http://schemas.microsoft.com/office/powerpoint/2010/main" val="3392087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8" y="609600"/>
            <a:ext cx="4591888" cy="639651"/>
          </a:xfrm>
        </p:spPr>
        <p:txBody>
          <a:bodyPr/>
          <a:lstStyle/>
          <a:p>
            <a:r>
              <a:rPr lang="en-IN" dirty="0"/>
              <a:t>Data </a:t>
            </a:r>
            <a:r>
              <a:rPr lang="en-IN" dirty="0" err="1"/>
              <a:t>Preprocessing</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7915" y="159356"/>
            <a:ext cx="6490953" cy="6579537"/>
          </a:xfrm>
        </p:spPr>
      </p:pic>
      <p:sp>
        <p:nvSpPr>
          <p:cNvPr id="4" name="Text Placeholder 3"/>
          <p:cNvSpPr>
            <a:spLocks noGrp="1"/>
          </p:cNvSpPr>
          <p:nvPr>
            <p:ph type="body" sz="half" idx="2"/>
          </p:nvPr>
        </p:nvSpPr>
        <p:spPr>
          <a:xfrm>
            <a:off x="257579" y="1619518"/>
            <a:ext cx="4591888" cy="4330521"/>
          </a:xfrm>
        </p:spPr>
        <p:txBody>
          <a:bodyPr>
            <a:normAutofit lnSpcReduction="10000"/>
          </a:bodyPr>
          <a:lstStyle/>
          <a:p>
            <a:pPr algn="just"/>
            <a:r>
              <a:rPr lang="en-US" dirty="0">
                <a:solidFill>
                  <a:schemeClr val="tx1">
                    <a:lumMod val="85000"/>
                    <a:lumOff val="15000"/>
                  </a:schemeClr>
                </a:solidFill>
              </a:rPr>
              <a:t>As we have understood how the data is, let's pre-process the collected data.</a:t>
            </a:r>
          </a:p>
          <a:p>
            <a:pPr algn="just"/>
            <a:endParaRPr lang="en-US" dirty="0">
              <a:solidFill>
                <a:schemeClr val="tx1">
                  <a:lumMod val="85000"/>
                  <a:lumOff val="15000"/>
                </a:schemeClr>
              </a:solidFill>
            </a:endParaRPr>
          </a:p>
          <a:p>
            <a:pPr algn="just"/>
            <a:r>
              <a:rPr lang="en-US" dirty="0">
                <a:solidFill>
                  <a:schemeClr val="tx1">
                    <a:lumMod val="85000"/>
                    <a:lumOff val="15000"/>
                  </a:schemeClr>
                </a:solidFill>
              </a:rPr>
              <a:t>The download data set is not suitable for training the machine learning model as it might have so much randomness so we need to clean the dataset properly in order to fetch good results. This activity includes the following steps.</a:t>
            </a:r>
          </a:p>
          <a:p>
            <a:pPr algn="just"/>
            <a:endParaRPr lang="en-US" dirty="0">
              <a:solidFill>
                <a:schemeClr val="tx1">
                  <a:lumMod val="85000"/>
                  <a:lumOff val="15000"/>
                </a:schemeClr>
              </a:solidFill>
            </a:endParaRPr>
          </a:p>
          <a:p>
            <a:pPr marL="1200150" lvl="2" indent="-285750" algn="just">
              <a:lnSpc>
                <a:spcPct val="150000"/>
              </a:lnSpc>
              <a:buFont typeface="Wingdings"/>
              <a:buChar char="§"/>
            </a:pPr>
            <a:r>
              <a:rPr lang="en-US" dirty="0">
                <a:solidFill>
                  <a:schemeClr val="tx1">
                    <a:lumMod val="85000"/>
                    <a:lumOff val="15000"/>
                  </a:schemeClr>
                </a:solidFill>
              </a:rPr>
              <a:t>Handling missing values</a:t>
            </a:r>
          </a:p>
          <a:p>
            <a:pPr marL="1200150" lvl="2" indent="-285750" algn="just">
              <a:lnSpc>
                <a:spcPct val="150000"/>
              </a:lnSpc>
              <a:buFont typeface="Wingdings"/>
              <a:buChar char="§"/>
            </a:pPr>
            <a:r>
              <a:rPr lang="en-US" dirty="0">
                <a:solidFill>
                  <a:schemeClr val="tx1">
                    <a:lumMod val="85000"/>
                    <a:lumOff val="15000"/>
                  </a:schemeClr>
                </a:solidFill>
              </a:rPr>
              <a:t>Handling categorical data</a:t>
            </a:r>
          </a:p>
          <a:p>
            <a:pPr marL="1200150" lvl="2" indent="-285750" algn="just">
              <a:lnSpc>
                <a:spcPct val="150000"/>
              </a:lnSpc>
              <a:buFont typeface="Wingdings"/>
              <a:buChar char="§"/>
            </a:pPr>
            <a:r>
              <a:rPr lang="en-US" dirty="0">
                <a:solidFill>
                  <a:schemeClr val="tx1">
                    <a:lumMod val="85000"/>
                    <a:lumOff val="15000"/>
                  </a:schemeClr>
                </a:solidFill>
              </a:rPr>
              <a:t>Handling Imbalance Data</a:t>
            </a:r>
          </a:p>
          <a:p>
            <a:endParaRPr lang="en-IN" dirty="0"/>
          </a:p>
        </p:txBody>
      </p:sp>
    </p:spTree>
    <p:extLst>
      <p:ext uri="{BB962C8B-B14F-4D97-AF65-F5344CB8AC3E}">
        <p14:creationId xmlns:p14="http://schemas.microsoft.com/office/powerpoint/2010/main" val="102302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7" y="193183"/>
            <a:ext cx="7160653" cy="550572"/>
          </a:xfrm>
        </p:spPr>
        <p:txBody>
          <a:bodyPr/>
          <a:lstStyle/>
          <a:p>
            <a:r>
              <a:rPr lang="en-IN" dirty="0"/>
              <a:t>Exploratory Data Analysis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7109" b="7109"/>
          <a:stretch>
            <a:fillRect/>
          </a:stretch>
        </p:blipFill>
        <p:spPr>
          <a:xfrm>
            <a:off x="7972023" y="296214"/>
            <a:ext cx="3892993" cy="5847009"/>
          </a:xfrm>
        </p:spPr>
      </p:pic>
      <p:sp>
        <p:nvSpPr>
          <p:cNvPr id="4" name="Text Placeholder 3"/>
          <p:cNvSpPr>
            <a:spLocks noGrp="1"/>
          </p:cNvSpPr>
          <p:nvPr>
            <p:ph type="body" sz="half" idx="2"/>
          </p:nvPr>
        </p:nvSpPr>
        <p:spPr>
          <a:xfrm>
            <a:off x="257577" y="1323304"/>
            <a:ext cx="7547020" cy="4987344"/>
          </a:xfrm>
        </p:spPr>
        <p:txBody>
          <a:bodyPr>
            <a:normAutofit/>
          </a:bodyPr>
          <a:lstStyle/>
          <a:p>
            <a:pPr algn="just"/>
            <a:r>
              <a:rPr lang="en-US" sz="1400" b="1" dirty="0">
                <a:latin typeface="Montserrat"/>
              </a:rPr>
              <a:t>Descriptive Statistical</a:t>
            </a:r>
            <a:r>
              <a:rPr lang="en-US" sz="1400" b="1" dirty="0"/>
              <a:t>: </a:t>
            </a:r>
            <a:r>
              <a:rPr lang="en-US" sz="1400" dirty="0">
                <a:latin typeface="Montserrat"/>
              </a:rPr>
              <a:t>Descriptive analysis is to study the basic features of data with the statistical process. Here pandas has a worthy function called describe. With this describe function we can understand the unique, top and frequent values of categorical features. And we can find mean, </a:t>
            </a:r>
            <a:r>
              <a:rPr lang="en-US" sz="1400" dirty="0" err="1">
                <a:latin typeface="Montserrat"/>
              </a:rPr>
              <a:t>std</a:t>
            </a:r>
            <a:r>
              <a:rPr lang="en-US" sz="1400" dirty="0">
                <a:latin typeface="Montserrat"/>
              </a:rPr>
              <a:t>, min, max and percentile values of continuous features.</a:t>
            </a:r>
          </a:p>
          <a:p>
            <a:pPr algn="just"/>
            <a:r>
              <a:rPr lang="en-US" sz="1400" b="1" dirty="0">
                <a:latin typeface="Montserrat"/>
              </a:rPr>
              <a:t>Visual Analysis: </a:t>
            </a:r>
            <a:r>
              <a:rPr lang="en-US" sz="1400" dirty="0">
                <a:latin typeface="Montserrat"/>
              </a:rPr>
              <a:t>Visual analysis is the process of using visual representations, such as charts, plots, and graphs, to explore and understand data. It is a way to quickly identify patterns, trends, and outliers in the data, which can help to gain insights and make informed decisions.</a:t>
            </a:r>
          </a:p>
          <a:p>
            <a:pPr algn="just"/>
            <a:r>
              <a:rPr lang="en-US" sz="1400" b="1" dirty="0" err="1">
                <a:latin typeface="Montserrat"/>
              </a:rPr>
              <a:t>Univariate</a:t>
            </a:r>
            <a:r>
              <a:rPr lang="en-US" sz="1400" b="1" dirty="0">
                <a:latin typeface="Montserrat"/>
              </a:rPr>
              <a:t> Analysis: </a:t>
            </a:r>
            <a:r>
              <a:rPr lang="en-US" sz="1400" dirty="0">
                <a:latin typeface="Montserrat"/>
              </a:rPr>
              <a:t>In simple words, </a:t>
            </a:r>
            <a:r>
              <a:rPr lang="en-US" sz="1400" dirty="0" err="1">
                <a:latin typeface="Montserrat"/>
              </a:rPr>
              <a:t>univariate</a:t>
            </a:r>
            <a:r>
              <a:rPr lang="en-US" sz="1400" dirty="0">
                <a:latin typeface="Montserrat"/>
              </a:rPr>
              <a:t> analysis is understanding the data with a single feature. Here we have displayed two different graphs such as </a:t>
            </a:r>
            <a:r>
              <a:rPr lang="en-US" sz="1400" dirty="0" err="1">
                <a:latin typeface="Montserrat"/>
              </a:rPr>
              <a:t>distplot</a:t>
            </a:r>
            <a:r>
              <a:rPr lang="en-US" sz="1400" dirty="0">
                <a:latin typeface="Montserrat"/>
              </a:rPr>
              <a:t> and </a:t>
            </a:r>
            <a:r>
              <a:rPr lang="en-US" sz="1400" dirty="0" err="1">
                <a:latin typeface="Montserrat"/>
              </a:rPr>
              <a:t>countplot</a:t>
            </a:r>
            <a:r>
              <a:rPr lang="en-US" sz="1400" dirty="0">
                <a:latin typeface="Montserrat"/>
              </a:rPr>
              <a:t>.</a:t>
            </a:r>
          </a:p>
          <a:p>
            <a:pPr algn="just"/>
            <a:r>
              <a:rPr lang="en-US" sz="1400" b="1" dirty="0">
                <a:latin typeface="Montserrat"/>
              </a:rPr>
              <a:t>Bivariate analysis: </a:t>
            </a:r>
            <a:r>
              <a:rPr lang="en-US" sz="1400" dirty="0">
                <a:latin typeface="Montserrat"/>
              </a:rPr>
              <a:t>Bivariate analysis is a statistical method that involves the analysis of the relationship between two variables. In other words, it is the study of the relationship between two variables to determine whether there is a correlation between them or not.</a:t>
            </a:r>
          </a:p>
          <a:p>
            <a:pPr algn="just"/>
            <a:r>
              <a:rPr lang="en-US" sz="1400" b="1" dirty="0">
                <a:latin typeface="Montserrat"/>
              </a:rPr>
              <a:t>Multivariate Analysis: </a:t>
            </a:r>
            <a:r>
              <a:rPr lang="en-US" sz="1400" dirty="0">
                <a:latin typeface="Montserrat"/>
              </a:rPr>
              <a:t>In simple words, multivariate analysis is to find the relation between multiple features. Here we have used a swarm plot from the </a:t>
            </a:r>
            <a:r>
              <a:rPr lang="en-US" sz="1400" dirty="0" err="1">
                <a:latin typeface="Montserrat"/>
              </a:rPr>
              <a:t>seaborn</a:t>
            </a:r>
            <a:r>
              <a:rPr lang="en-US" sz="1400" dirty="0">
                <a:latin typeface="Montserrat"/>
              </a:rPr>
              <a:t> package.</a:t>
            </a:r>
          </a:p>
          <a:p>
            <a:pPr algn="just"/>
            <a:endParaRPr lang="en-IN" sz="1100" dirty="0"/>
          </a:p>
        </p:txBody>
      </p:sp>
    </p:spTree>
    <p:extLst>
      <p:ext uri="{BB962C8B-B14F-4D97-AF65-F5344CB8AC3E}">
        <p14:creationId xmlns:p14="http://schemas.microsoft.com/office/powerpoint/2010/main" val="111476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883" y="128789"/>
            <a:ext cx="11578106" cy="3477295"/>
          </a:xfrm>
        </p:spPr>
        <p:txBody>
          <a:bodyPr>
            <a:normAutofit/>
          </a:bodyPr>
          <a:lstStyle/>
          <a:p>
            <a:pPr marL="0" indent="0" algn="just"/>
            <a:r>
              <a:rPr lang="en-US" sz="1800" dirty="0" smtClean="0">
                <a:latin typeface="+mn-lt"/>
              </a:rPr>
              <a:t>MODELSELECTION</a:t>
            </a:r>
            <a:r>
              <a:rPr lang="en-US" sz="1400" dirty="0" smtClean="0">
                <a:latin typeface="+mn-lt"/>
              </a:rPr>
              <a:t> </a:t>
            </a:r>
            <a:r>
              <a:rPr lang="en-US" sz="1400" b="0" dirty="0" smtClean="0">
                <a:latin typeface="+mn-lt"/>
              </a:rPr>
              <a:t/>
            </a:r>
            <a:br>
              <a:rPr lang="en-US" sz="1400" b="0" dirty="0" smtClean="0">
                <a:latin typeface="+mn-lt"/>
              </a:rPr>
            </a:br>
            <a:r>
              <a:rPr lang="en-US" sz="1400" b="0" dirty="0" smtClean="0">
                <a:latin typeface="+mn-lt"/>
              </a:rPr>
              <a:t/>
            </a:r>
            <a:br>
              <a:rPr lang="en-US" sz="1400" b="0" dirty="0" smtClean="0">
                <a:latin typeface="+mn-lt"/>
              </a:rPr>
            </a:br>
            <a:r>
              <a:rPr lang="en-US" sz="1400" b="0" dirty="0" smtClean="0">
                <a:latin typeface="+mn-lt"/>
              </a:rPr>
              <a:t>Decision </a:t>
            </a:r>
            <a:r>
              <a:rPr lang="en-US" sz="1400" b="0" dirty="0">
                <a:latin typeface="+mn-lt"/>
              </a:rPr>
              <a:t>Tree Model: A function named </a:t>
            </a:r>
            <a:r>
              <a:rPr lang="en-US" sz="1400" b="0" dirty="0" err="1">
                <a:latin typeface="+mn-lt"/>
              </a:rPr>
              <a:t>decisionTree</a:t>
            </a:r>
            <a:r>
              <a:rPr lang="en-US" sz="1400" b="0" dirty="0">
                <a:latin typeface="+mn-lt"/>
              </a:rPr>
              <a:t> is created and train and test data are passed as the parameters. Inside the function, </a:t>
            </a:r>
            <a:r>
              <a:rPr lang="en-US" sz="1400" b="0" dirty="0" err="1">
                <a:latin typeface="+mn-lt"/>
              </a:rPr>
              <a:t>DecisionTreeClassifier</a:t>
            </a:r>
            <a:r>
              <a:rPr lang="en-US" sz="1400" b="0" dirty="0">
                <a:latin typeface="+mn-lt"/>
              </a:rPr>
              <a:t> algorithm is </a:t>
            </a:r>
            <a:r>
              <a:rPr lang="en-US" sz="1400" b="0" dirty="0" err="1">
                <a:latin typeface="+mn-lt"/>
              </a:rPr>
              <a:t>initialised</a:t>
            </a:r>
            <a:r>
              <a:rPr lang="en-US" sz="1400" b="0" dirty="0">
                <a:latin typeface="+mn-lt"/>
              </a:rPr>
              <a:t> and training data is passed to the model with the .fit() function. Test data is predicted with .predict() function and saved in a new variable. For evaluating the model, a confusion matrix and classification report is done.</a:t>
            </a:r>
            <a:br>
              <a:rPr lang="en-US" sz="1400" b="0" dirty="0">
                <a:latin typeface="+mn-lt"/>
              </a:rPr>
            </a:br>
            <a:r>
              <a:rPr lang="en-US" sz="1400" b="0" dirty="0" smtClean="0">
                <a:latin typeface="+mn-lt"/>
              </a:rPr>
              <a:t/>
            </a:r>
            <a:br>
              <a:rPr lang="en-US" sz="1400" b="0" dirty="0" smtClean="0">
                <a:latin typeface="+mn-lt"/>
              </a:rPr>
            </a:br>
            <a:r>
              <a:rPr lang="en-US" sz="1400" b="0" dirty="0">
                <a:latin typeface="+mn-lt"/>
              </a:rPr>
              <a:t/>
            </a:r>
            <a:br>
              <a:rPr lang="en-US" sz="1400" b="0" dirty="0">
                <a:latin typeface="+mn-lt"/>
              </a:rPr>
            </a:br>
            <a:r>
              <a:rPr lang="en-US" sz="1400" b="0" dirty="0" smtClean="0">
                <a:latin typeface="+mn-lt"/>
              </a:rPr>
              <a:t>Random </a:t>
            </a:r>
            <a:r>
              <a:rPr lang="en-US" sz="1400" b="0" dirty="0">
                <a:latin typeface="+mn-lt"/>
              </a:rPr>
              <a:t>Forest Model: A function named </a:t>
            </a:r>
            <a:r>
              <a:rPr lang="en-US" sz="1400" b="0" dirty="0" err="1">
                <a:latin typeface="+mn-lt"/>
              </a:rPr>
              <a:t>randomForest</a:t>
            </a:r>
            <a:r>
              <a:rPr lang="en-US" sz="1400" b="0" dirty="0">
                <a:latin typeface="+mn-lt"/>
              </a:rPr>
              <a:t> is created and train and test data are passed as the parameters. Inside the function, </a:t>
            </a:r>
            <a:r>
              <a:rPr lang="en-US" sz="1400" b="0" dirty="0" err="1">
                <a:latin typeface="+mn-lt"/>
              </a:rPr>
              <a:t>RandomForestClassifier</a:t>
            </a:r>
            <a:r>
              <a:rPr lang="en-US" sz="1400" b="0" dirty="0">
                <a:latin typeface="+mn-lt"/>
              </a:rPr>
              <a:t> algorithm is </a:t>
            </a:r>
            <a:r>
              <a:rPr lang="en-US" sz="1400" b="0" dirty="0" err="1">
                <a:latin typeface="+mn-lt"/>
              </a:rPr>
              <a:t>initialised</a:t>
            </a:r>
            <a:r>
              <a:rPr lang="en-US" sz="1400" b="0" dirty="0">
                <a:latin typeface="+mn-lt"/>
              </a:rPr>
              <a:t> and training data is passed to the model with .fit() function. Test data is predicted with .predict() function and saved in a new variable. For </a:t>
            </a:r>
            <a:r>
              <a:rPr lang="en-US" sz="1400" b="0" dirty="0" smtClean="0">
                <a:latin typeface="+mn-lt"/>
              </a:rPr>
              <a:t>evaluating the </a:t>
            </a:r>
            <a:r>
              <a:rPr lang="en-US" sz="1400" b="0" dirty="0">
                <a:latin typeface="+mn-lt"/>
              </a:rPr>
              <a:t>model, a confusion matrix and classification report is done.</a:t>
            </a:r>
            <a:br>
              <a:rPr lang="en-US" sz="1400" b="0" dirty="0">
                <a:latin typeface="+mn-lt"/>
              </a:rPr>
            </a:br>
            <a:endParaRPr lang="en-IN" sz="1400" b="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5611" y="3799268"/>
            <a:ext cx="10354614" cy="2744844"/>
          </a:xfrm>
        </p:spPr>
      </p:pic>
    </p:spTree>
    <p:extLst>
      <p:ext uri="{BB962C8B-B14F-4D97-AF65-F5344CB8AC3E}">
        <p14:creationId xmlns:p14="http://schemas.microsoft.com/office/powerpoint/2010/main" val="3797354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86</TotalTime>
  <Words>491</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Montserrat</vt:lpstr>
      <vt:lpstr>Rockwell</vt:lpstr>
      <vt:lpstr>Wingdings</vt:lpstr>
      <vt:lpstr>Damask</vt:lpstr>
      <vt:lpstr>identifying patterns and trends in campus placement data using machine learning</vt:lpstr>
      <vt:lpstr>Team Members</vt:lpstr>
      <vt:lpstr>Introduction </vt:lpstr>
      <vt:lpstr>PowerPoint Presentation</vt:lpstr>
      <vt:lpstr>Dataset:  In this project we have used .csv data. This data is downloaded from kaggle.com. Please refer to the link given below to download the dataset. </vt:lpstr>
      <vt:lpstr>PowerPoint Presentation</vt:lpstr>
      <vt:lpstr>Data Preprocessing</vt:lpstr>
      <vt:lpstr>Exploratory Data Analysis</vt:lpstr>
      <vt:lpstr>MODELSELECTION   Decision Tree Model: A function named decisionTree is created and train and test data are passed as the parameters. Inside the function, DecisionTreeClassifier algorithm is initialised and training data is passed to the model with the .fit() function. Test data is predicted with .predict() function and saved in a new variable. For evaluating the model, a confusion matrix and classification report is done.   Random Forest Model: A function named randomForest is created and train and test data are passed as the parameters. Inside the function, RandomForestClassifier algorithm is initialised and training data is passed to the model with .fit() function. Test data is predicted with .predict() function and saved in a new variable. For evaluating the model, a confusion matrix and classification report is done. </vt:lpstr>
      <vt:lpstr>KNN Model: A function named KNN is created and train and test data are passed as the parameters. Inside the function, KNeighborsClassifier algorithm is initialised and training data is passed to the model with .fit() function. Test data is predicted with .predict() function and saved in new variable. For evaluating the model, confusion matrix and classification report is done.  Xgboost Model: A function named xgboost is created and train and test data are passed as the parameters. Inside the function, GradientBoostingClassifier algorithm is initialised and training data is passed to the model with .fit() function. Test data is predicted with .predict() function and saved in new variable. For evaluating the model, confusion matrix and classification report is done.  ANN Model: Building and training an Artificial Neural Network (ANN) using the Keras library with TensorFlow as the backend. The ANN is initialised as an instance of the Sequential class, which is a linear stack of layers. Then, the input layer and two hidden layers are added to the model using the Dense class, where the number of units and activation function are specified </vt:lpstr>
      <vt:lpstr>Model Evaluation</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patterns and trends in campus placement data using machine learning</dc:title>
  <dc:creator>admin</dc:creator>
  <cp:lastModifiedBy>admin</cp:lastModifiedBy>
  <cp:revision>7</cp:revision>
  <dcterms:created xsi:type="dcterms:W3CDTF">2023-04-25T12:50:18Z</dcterms:created>
  <dcterms:modified xsi:type="dcterms:W3CDTF">2023-04-25T14:16:51Z</dcterms:modified>
</cp:coreProperties>
</file>