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60" r:id="rId4"/>
    <p:sldId id="266" r:id="rId5"/>
    <p:sldId id="267" r:id="rId6"/>
    <p:sldId id="296" r:id="rId7"/>
    <p:sldId id="301" r:id="rId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S</a:t>
            </a:r>
            <a:r>
              <a:rPr altLang="zh-CN" lang="en-US"/>
              <a:t>m</a:t>
            </a:r>
            <a:r>
              <a:rPr altLang="zh-CN" lang="en-US"/>
              <a:t>a</a:t>
            </a:r>
            <a:r>
              <a:rPr altLang="zh-CN" lang="en-US"/>
              <a:t>r</a:t>
            </a:r>
            <a:r>
              <a:rPr altLang="zh-CN" lang="en-US"/>
              <a:t>t</a:t>
            </a:r>
            <a:r>
              <a:rPr altLang="zh-CN" lang="en-US"/>
              <a:t> </a:t>
            </a:r>
            <a:r>
              <a:rPr altLang="zh-CN" lang="en-US"/>
              <a:t>w</a:t>
            </a:r>
            <a:r>
              <a:rPr altLang="zh-CN" lang="en-US"/>
              <a:t>a</a:t>
            </a:r>
            <a:r>
              <a:rPr altLang="zh-CN" lang="en-US"/>
              <a:t>t</a:t>
            </a:r>
            <a:r>
              <a:rPr altLang="zh-CN" lang="en-US"/>
              <a:t>e</a:t>
            </a:r>
            <a:r>
              <a:rPr altLang="zh-CN" lang="en-US"/>
              <a:t>r</a:t>
            </a:r>
            <a:r>
              <a:rPr altLang="zh-CN" lang="en-US"/>
              <a:t> </a:t>
            </a:r>
            <a:r>
              <a:rPr altLang="zh-CN" lang="en-US"/>
              <a:t>f</a:t>
            </a:r>
            <a:r>
              <a:rPr altLang="zh-CN" lang="en-US"/>
              <a:t>o</a:t>
            </a:r>
            <a:r>
              <a:rPr altLang="zh-CN" lang="en-US"/>
              <a:t>u</a:t>
            </a:r>
            <a:r>
              <a:rPr altLang="zh-CN" lang="en-US"/>
              <a:t>ntai</a:t>
            </a:r>
            <a:r>
              <a:rPr altLang="zh-CN" lang="en-US"/>
              <a:t>n</a:t>
            </a:r>
            <a:r>
              <a:rPr altLang="zh-CN" lang="en-US"/>
              <a:t>s</a:t>
            </a:r>
            <a:endParaRPr altLang="zh-CN" lang="en-US"/>
          </a:p>
        </p:txBody>
      </p:sp>
      <p:sp>
        <p:nvSpPr>
          <p:cNvPr id="1048648" name="Subtitle 2"/>
          <p:cNvSpPr>
            <a:spLocks noGrp="1"/>
          </p:cNvSpPr>
          <p:nvPr/>
        </p:nvSpPr>
        <p:spPr>
          <a:xfrm>
            <a:off x="1142999" y="4216645"/>
            <a:ext cx="6858000" cy="1655762"/>
          </a:xfrm>
          <a:prstGeom prst="rect"/>
        </p:spPr>
        <p:txBody>
          <a:bodyPr bIns="45720" lIns="91440" rIns="91440" rtlCol="0" tIns="45720" vert="horz">
            <a:norm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r>
              <a:rPr altLang="zh-CN" b="1" sz="3600" lang="en-US">
                <a:latin typeface="Arial"/>
              </a:rPr>
              <a:t>P</a:t>
            </a:r>
            <a:r>
              <a:rPr altLang="zh-CN" b="1" sz="3600" lang="en-US">
                <a:latin typeface="Arial"/>
              </a:rPr>
              <a:t>h</a:t>
            </a:r>
            <a:r>
              <a:rPr altLang="zh-CN" b="1" sz="3600" lang="en-US">
                <a:latin typeface="Arial"/>
              </a:rPr>
              <a:t>a</a:t>
            </a:r>
            <a:r>
              <a:rPr altLang="zh-CN" b="1" sz="3600" lang="en-US">
                <a:latin typeface="Arial"/>
              </a:rPr>
              <a:t>s</a:t>
            </a:r>
            <a:r>
              <a:rPr altLang="zh-CN" b="1" sz="3600" lang="en-US">
                <a:latin typeface="Arial"/>
              </a:rPr>
              <a:t>e</a:t>
            </a:r>
            <a:r>
              <a:rPr altLang="zh-CN" b="1" sz="3600" lang="en-US">
                <a:latin typeface="Arial"/>
              </a:rPr>
              <a:t> </a:t>
            </a:r>
            <a:r>
              <a:rPr altLang="zh-CN" b="1" sz="3600" lang="en-US">
                <a:latin typeface="Arial"/>
              </a:rPr>
              <a:t>4</a:t>
            </a:r>
            <a:r>
              <a:rPr altLang="zh-CN" b="1" sz="3600" lang="en-US">
                <a:latin typeface="Arial"/>
              </a:rPr>
              <a:t>:</a:t>
            </a:r>
            <a:r>
              <a:rPr altLang="zh-CN" b="1" sz="3600" lang="en-US">
                <a:latin typeface="Arial"/>
              </a:rPr>
              <a:t>d</a:t>
            </a:r>
            <a:r>
              <a:rPr altLang="zh-CN" b="1" sz="3600" lang="en-US">
                <a:latin typeface="Arial"/>
              </a:rPr>
              <a:t>e</a:t>
            </a:r>
            <a:r>
              <a:rPr altLang="zh-CN" b="1" sz="3600" lang="en-US">
                <a:latin typeface="Arial"/>
              </a:rPr>
              <a:t>v</a:t>
            </a:r>
            <a:r>
              <a:rPr altLang="zh-CN" b="1" sz="3600" lang="en-US">
                <a:latin typeface="Arial"/>
              </a:rPr>
              <a:t>e</a:t>
            </a:r>
            <a:r>
              <a:rPr altLang="zh-CN" b="1" sz="3600" lang="en-US">
                <a:latin typeface="Arial"/>
              </a:rPr>
              <a:t>l</a:t>
            </a:r>
            <a:r>
              <a:rPr altLang="zh-CN" b="1" sz="3600" lang="en-US">
                <a:latin typeface="Arial"/>
              </a:rPr>
              <a:t>o</a:t>
            </a:r>
            <a:r>
              <a:rPr altLang="zh-CN" b="1" sz="3600" lang="en-US">
                <a:latin typeface="Arial"/>
              </a:rPr>
              <a:t>p</a:t>
            </a:r>
            <a:r>
              <a:rPr altLang="zh-CN" b="1" sz="3600" lang="en-US">
                <a:latin typeface="Arial"/>
              </a:rPr>
              <a:t>m</a:t>
            </a:r>
            <a:r>
              <a:rPr altLang="zh-CN" b="1" sz="3600" lang="en-US">
                <a:latin typeface="Arial"/>
              </a:rPr>
              <a:t>e</a:t>
            </a:r>
            <a:r>
              <a:rPr altLang="zh-CN" b="1" sz="3600" lang="en-US">
                <a:latin typeface="Arial"/>
              </a:rPr>
              <a:t>n</a:t>
            </a:r>
            <a:r>
              <a:rPr altLang="zh-CN" b="1" sz="3600" lang="en-US">
                <a:latin typeface="Arial"/>
              </a:rPr>
              <a:t>t</a:t>
            </a:r>
            <a:r>
              <a:rPr altLang="zh-CN" b="1" sz="3600" lang="en-US">
                <a:latin typeface="Arial"/>
              </a:rPr>
              <a:t> </a:t>
            </a:r>
            <a:r>
              <a:rPr altLang="zh-CN" b="1" sz="3600" lang="en-US">
                <a:latin typeface="Arial"/>
              </a:rPr>
              <a:t>p</a:t>
            </a:r>
            <a:r>
              <a:rPr altLang="zh-CN" b="1" sz="3600" lang="en-US">
                <a:latin typeface="Arial"/>
              </a:rPr>
              <a:t>a</a:t>
            </a:r>
            <a:r>
              <a:rPr altLang="zh-CN" b="1" sz="3600" lang="en-US">
                <a:latin typeface="Arial"/>
              </a:rPr>
              <a:t>r</a:t>
            </a:r>
            <a:r>
              <a:rPr altLang="zh-CN" b="1" sz="3600" lang="en-US">
                <a:latin typeface="Arial"/>
              </a:rPr>
              <a:t>t</a:t>
            </a:r>
            <a:r>
              <a:rPr altLang="zh-CN" b="1" sz="3600" lang="en-US">
                <a:latin typeface="Arial"/>
              </a:rPr>
              <a:t> </a:t>
            </a:r>
            <a:r>
              <a:rPr altLang="zh-CN" b="1" sz="3600" lang="en-US">
                <a:latin typeface="Arial"/>
              </a:rPr>
              <a:t>2</a:t>
            </a:r>
            <a:endParaRPr altLang="zh-CN"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9" name=""/>
          <p:cNvSpPr>
            <a:spLocks noGrp="1"/>
          </p:cNvSpPr>
          <p:nvPr>
            <p:ph type="title"/>
          </p:nvPr>
        </p:nvSpPr>
        <p:spPr>
          <a:xfrm rot="3532">
            <a:off x="0" y="-745545"/>
            <a:ext cx="7886700" cy="2537790"/>
          </a:xfrm>
        </p:spPr>
        <p:txBody>
          <a:bodyPr/>
          <a:p>
            <a:r>
              <a:rPr sz="7200" lang="en-US"/>
              <a:t>I</a:t>
            </a:r>
            <a:r>
              <a:rPr sz="7200" lang="en-US"/>
              <a:t>n</a:t>
            </a:r>
            <a:r>
              <a:rPr sz="7200" lang="en-US"/>
              <a:t>t</a:t>
            </a:r>
            <a:r>
              <a:rPr sz="7200" lang="en-US"/>
              <a:t>r</a:t>
            </a:r>
            <a:r>
              <a:rPr sz="7200" lang="en-US"/>
              <a:t>o</a:t>
            </a:r>
            <a:r>
              <a:rPr sz="7200" lang="en-US"/>
              <a:t>d</a:t>
            </a:r>
            <a:r>
              <a:rPr sz="7200" lang="en-US"/>
              <a:t>u</a:t>
            </a:r>
            <a:r>
              <a:rPr sz="7200" lang="en-US"/>
              <a:t>c</a:t>
            </a:r>
            <a:r>
              <a:rPr sz="7200" lang="en-US"/>
              <a:t>t</a:t>
            </a:r>
            <a:r>
              <a:rPr sz="7200" lang="en-US"/>
              <a:t>ion</a:t>
            </a:r>
            <a:r>
              <a:rPr sz="7200" lang="en-US"/>
              <a:t>:</a:t>
            </a:r>
            <a:endParaRPr sz="7200" lang="en-IN"/>
          </a:p>
        </p:txBody>
      </p:sp>
      <p:sp>
        <p:nvSpPr>
          <p:cNvPr id="1048653" name="Subtitle 2"/>
          <p:cNvSpPr>
            <a:spLocks noGrp="1"/>
          </p:cNvSpPr>
          <p:nvPr/>
        </p:nvSpPr>
        <p:spPr>
          <a:xfrm>
            <a:off x="987389" y="2213641"/>
            <a:ext cx="7693802" cy="4644359"/>
          </a:xfrm>
          <a:prstGeom prst="rect"/>
        </p:spPr>
        <p:txBody>
          <a:bodyPr bIns="45720" lIns="91440" rIns="91440" rtlCol="0" tIns="45720" vert="horz">
            <a:norm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pPr indent="-457200" marL="457200">
              <a:buFont typeface="Wingdings" charset="2"/>
              <a:buChar char="n"/>
            </a:pPr>
            <a:r>
              <a:rPr altLang="zh-CN" b="1" sz="2800" lang="en-US">
                <a:latin typeface="Arial"/>
              </a:rPr>
              <a:t>A water fountain or drinking fountain i</a:t>
            </a:r>
            <a:r>
              <a:rPr altLang="zh-CN" b="1" sz="2800" lang="en-US">
                <a:latin typeface="Arial"/>
              </a:rPr>
              <a:t>s</a:t>
            </a:r>
            <a:r>
              <a:rPr altLang="zh-CN" b="1" sz="2800" lang="en-US">
                <a:latin typeface="Arial"/>
              </a:rPr>
              <a:t> </a:t>
            </a:r>
            <a:r>
              <a:rPr altLang="zh-CN" b="1" sz="2800" lang="en-US">
                <a:latin typeface="Arial"/>
              </a:rPr>
              <a:t>designed to provide drinking water and has a basin arrangement with either continuously running water or a tap. </a:t>
            </a:r>
            <a:endParaRPr altLang="zh-CN" b="1" lang="en-US"/>
          </a:p>
          <a:p>
            <a:pPr indent="-457200" marL="457200">
              <a:buFont typeface="Wingdings" charset="2"/>
              <a:buChar char="n"/>
            </a:pPr>
            <a:r>
              <a:rPr altLang="zh-CN" b="1" sz="2800" lang="en-US">
                <a:latin typeface="Arial"/>
              </a:rPr>
              <a:t>The drinker bends down to the stream of water and swallows water directly from the stream.</a:t>
            </a:r>
            <a:endParaRPr altLang="zh-CN" b="1"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
          <p:cNvSpPr>
            <a:spLocks noGrp="1"/>
          </p:cNvSpPr>
          <p:nvPr>
            <p:ph type="title"/>
          </p:nvPr>
        </p:nvSpPr>
        <p:spPr>
          <a:xfrm>
            <a:off x="0" y="-1222224"/>
            <a:ext cx="7886700" cy="2852737"/>
          </a:xfrm>
        </p:spPr>
        <p:txBody>
          <a:bodyPr/>
          <a:p>
            <a:r>
              <a:rPr lang="en-US"/>
              <a:t>T</a:t>
            </a:r>
            <a:r>
              <a:rPr lang="en-US"/>
              <a:t>y</a:t>
            </a:r>
            <a:r>
              <a:rPr lang="en-US"/>
              <a:t>p</a:t>
            </a:r>
            <a:r>
              <a:rPr lang="en-US"/>
              <a:t>e</a:t>
            </a:r>
            <a:r>
              <a:rPr lang="en-US"/>
              <a:t>s</a:t>
            </a:r>
            <a:endParaRPr lang="en-IN"/>
          </a:p>
        </p:txBody>
      </p:sp>
      <p:sp>
        <p:nvSpPr>
          <p:cNvPr id="1048658" name=""/>
          <p:cNvSpPr>
            <a:spLocks noGrp="1"/>
          </p:cNvSpPr>
          <p:nvPr>
            <p:ph type="body" idx="1"/>
          </p:nvPr>
        </p:nvSpPr>
        <p:spPr>
          <a:xfrm>
            <a:off x="623888" y="2061393"/>
            <a:ext cx="7886700" cy="4028258"/>
          </a:xfrm>
        </p:spPr>
        <p:txBody>
          <a:bodyPr/>
          <a:p>
            <a:pPr indent="-571500" marL="571500">
              <a:buFont typeface="Wingdings" charset="2"/>
              <a:buChar char="n"/>
            </a:pPr>
            <a:r>
              <a:rPr b="1" sz="4000" lang="en-IN"/>
              <a:t>floor</a:t>
            </a:r>
            <a:endParaRPr b="1" lang="en-IN"/>
          </a:p>
          <a:p>
            <a:pPr indent="-571500" marL="571500">
              <a:buFont typeface="Wingdings" charset="2"/>
              <a:buChar char="n"/>
            </a:pPr>
            <a:r>
              <a:rPr b="1" sz="4000" lang="en-IN"/>
              <a:t> tabletop</a:t>
            </a:r>
            <a:endParaRPr b="1" lang="en-IN"/>
          </a:p>
          <a:p>
            <a:pPr indent="-571500" marL="571500">
              <a:buFont typeface="Wingdings" charset="2"/>
              <a:buChar char="n"/>
            </a:pPr>
            <a:r>
              <a:rPr b="1" sz="4000" lang="en-IN"/>
              <a:t>pool/pond</a:t>
            </a:r>
            <a:endParaRPr b="1" lang="en-IN"/>
          </a:p>
          <a:p>
            <a:pPr indent="-571500" marL="571500">
              <a:buFont typeface="Wingdings" charset="2"/>
              <a:buChar char="n"/>
            </a:pPr>
            <a:r>
              <a:rPr b="1" sz="4000" lang="en-IN"/>
              <a:t>wall fountains.</a:t>
            </a:r>
            <a:endParaRPr b="1"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9" name=""/>
          <p:cNvSpPr>
            <a:spLocks noGrp="1"/>
          </p:cNvSpPr>
          <p:nvPr>
            <p:ph type="title"/>
          </p:nvPr>
        </p:nvSpPr>
        <p:spPr>
          <a:xfrm>
            <a:off x="0" y="-1426368"/>
            <a:ext cx="7886700" cy="2852737"/>
          </a:xfrm>
        </p:spPr>
        <p:txBody>
          <a:bodyPr/>
          <a:p>
            <a:r>
              <a:rPr lang="en-US"/>
              <a:t>C</a:t>
            </a:r>
            <a:r>
              <a:rPr lang="en-US"/>
              <a:t>o</a:t>
            </a:r>
            <a:r>
              <a:rPr lang="en-US"/>
              <a:t>d</a:t>
            </a:r>
            <a:r>
              <a:rPr lang="en-US"/>
              <a:t>e</a:t>
            </a:r>
            <a:r>
              <a:rPr lang="en-US"/>
              <a:t>:</a:t>
            </a:r>
            <a:endParaRPr lang="en-IN"/>
          </a:p>
        </p:txBody>
      </p:sp>
      <p:sp>
        <p:nvSpPr>
          <p:cNvPr id="1048662" name=""/>
          <p:cNvSpPr>
            <a:spLocks noGrp="1"/>
          </p:cNvSpPr>
          <p:nvPr/>
        </p:nvSpPr>
        <p:spPr>
          <a:xfrm>
            <a:off x="933523" y="1234121"/>
            <a:ext cx="10355344" cy="5466594"/>
          </a:xfrm>
          <a:prstGeom prst="rect"/>
        </p:spPr>
        <p:txBody>
          <a:bodyPr bIns="45720" lIns="91440" rIns="91440" rtlCol="0" tIns="45720" vert="horz">
            <a:noAutofit/>
          </a:bodyPr>
          <a:lstStyle>
            <a:lvl1pPr algn="l" defTabSz="914400" indent="0" marL="0">
              <a:lnSpc>
                <a:spcPct val="90000"/>
              </a:lnSpc>
              <a:spcBef>
                <a:spcPts val="1000"/>
              </a:spcBef>
              <a:buNone/>
              <a:defRPr sz="2400" kern="1200">
                <a:solidFill>
                  <a:srgbClr val="000000"/>
                </a:solidFill>
                <a:latin typeface="+mn-lt"/>
                <a:ea typeface="+mn-ea"/>
                <a:cs typeface="+mn-cs"/>
              </a:defRPr>
            </a:lvl1pPr>
            <a:lvl2pPr algn="l" defTabSz="914400" indent="0" marL="457200">
              <a:lnSpc>
                <a:spcPct val="90000"/>
              </a:lnSpc>
              <a:spcBef>
                <a:spcPts val="500"/>
              </a:spcBef>
              <a:buNone/>
              <a:defRPr sz="2000" kern="1200">
                <a:solidFill>
                  <a:srgbClr val="898989"/>
                </a:solidFill>
                <a:latin typeface="+mn-lt"/>
                <a:ea typeface="+mn-ea"/>
                <a:cs typeface="+mn-cs"/>
              </a:defRPr>
            </a:lvl2pPr>
            <a:lvl3pPr algn="l" defTabSz="914400" indent="0" marL="914400">
              <a:lnSpc>
                <a:spcPct val="90000"/>
              </a:lnSpc>
              <a:spcBef>
                <a:spcPts val="500"/>
              </a:spcBef>
              <a:buNone/>
              <a:defRPr sz="1800" kern="1200">
                <a:solidFill>
                  <a:srgbClr val="898989"/>
                </a:solidFill>
                <a:latin typeface="+mn-lt"/>
                <a:ea typeface="+mn-ea"/>
                <a:cs typeface="+mn-cs"/>
              </a:defRPr>
            </a:lvl3pPr>
            <a:lvl4pPr algn="l" defTabSz="914400" indent="0" marL="1371600">
              <a:lnSpc>
                <a:spcPct val="90000"/>
              </a:lnSpc>
              <a:spcBef>
                <a:spcPts val="500"/>
              </a:spcBef>
              <a:buNone/>
              <a:defRPr sz="1600" kern="1200">
                <a:solidFill>
                  <a:srgbClr val="898989"/>
                </a:solidFill>
                <a:latin typeface="+mn-lt"/>
                <a:ea typeface="+mn-ea"/>
                <a:cs typeface="+mn-cs"/>
              </a:defRPr>
            </a:lvl4pPr>
            <a:lvl5pPr algn="l" defTabSz="914400" indent="0" marL="1828800">
              <a:lnSpc>
                <a:spcPct val="90000"/>
              </a:lnSpc>
              <a:spcBef>
                <a:spcPts val="500"/>
              </a:spcBef>
              <a:buNone/>
              <a:defRPr sz="1600" kern="1200">
                <a:solidFill>
                  <a:srgbClr val="898989"/>
                </a:solidFill>
                <a:latin typeface="+mn-lt"/>
                <a:ea typeface="+mn-ea"/>
                <a:cs typeface="+mn-cs"/>
              </a:defRPr>
            </a:lvl5pPr>
            <a:lvl6pPr algn="l" defTabSz="914400" indent="0" marL="2286000">
              <a:lnSpc>
                <a:spcPct val="90000"/>
              </a:lnSpc>
              <a:spcBef>
                <a:spcPts val="500"/>
              </a:spcBef>
              <a:buNone/>
              <a:defRPr sz="1600" kern="1200">
                <a:solidFill>
                  <a:srgbClr val="898989"/>
                </a:solidFill>
                <a:latin typeface="+mn-lt"/>
                <a:ea typeface="+mn-ea"/>
                <a:cs typeface="+mn-cs"/>
              </a:defRPr>
            </a:lvl6pPr>
            <a:lvl7pPr algn="l" defTabSz="914400" indent="0" marL="2743200">
              <a:lnSpc>
                <a:spcPct val="90000"/>
              </a:lnSpc>
              <a:spcBef>
                <a:spcPts val="500"/>
              </a:spcBef>
              <a:buNone/>
              <a:defRPr sz="1600" kern="1200">
                <a:solidFill>
                  <a:srgbClr val="898989"/>
                </a:solidFill>
                <a:latin typeface="+mn-lt"/>
                <a:ea typeface="+mn-ea"/>
                <a:cs typeface="+mn-cs"/>
              </a:defRPr>
            </a:lvl7pPr>
            <a:lvl8pPr algn="l" defTabSz="914400" indent="0" marL="3200400">
              <a:lnSpc>
                <a:spcPct val="90000"/>
              </a:lnSpc>
              <a:spcBef>
                <a:spcPts val="500"/>
              </a:spcBef>
              <a:buNone/>
              <a:defRPr sz="1600" kern="1200">
                <a:solidFill>
                  <a:srgbClr val="898989"/>
                </a:solidFill>
                <a:latin typeface="+mn-lt"/>
                <a:ea typeface="+mn-ea"/>
                <a:cs typeface="+mn-cs"/>
              </a:defRPr>
            </a:lvl8pPr>
            <a:lvl9pPr algn="l" defTabSz="914400" indent="0" marL="3657600">
              <a:lnSpc>
                <a:spcPct val="90000"/>
              </a:lnSpc>
              <a:spcBef>
                <a:spcPts val="500"/>
              </a:spcBef>
              <a:buNone/>
              <a:defRPr sz="1600" kern="1200">
                <a:solidFill>
                  <a:srgbClr val="898989"/>
                </a:solidFill>
                <a:latin typeface="+mn-lt"/>
                <a:ea typeface="+mn-ea"/>
                <a:cs typeface="+mn-cs"/>
              </a:defRPr>
            </a:lvl9pPr>
          </a:lstStyle>
          <a:p>
            <a:endParaRPr b="0" sz="2000" lang="en-IN"/>
          </a:p>
          <a:p>
            <a:r>
              <a:rPr b="0" sz="2000" lang="en-IN"/>
              <a:t>def activate_fountains(fountains):</a:t>
            </a:r>
            <a:endParaRPr b="0" sz="2000" lang="en-IN"/>
          </a:p>
          <a:p>
            <a:r>
              <a:rPr b="0" sz="2000" lang="en-IN"/>
              <a:t>    n = len(fountains)</a:t>
            </a:r>
            <a:endParaRPr b="0" sz="2000" lang="en-IN"/>
          </a:p>
          <a:p>
            <a:r>
              <a:rPr b="0" sz="2000" lang="en-IN"/>
              <a:t>    min_fountains = float('inf')</a:t>
            </a:r>
            <a:endParaRPr b="0" sz="2000" lang="en-IN"/>
          </a:p>
          <a:p>
            <a:r>
              <a:rPr b="0" sz="2000" lang="en-IN"/>
              <a:t>    for i in range(1, 2**n):</a:t>
            </a:r>
            <a:endParaRPr b="0" sz="2000" lang="en-IN"/>
          </a:p>
          <a:p>
            <a:r>
              <a:rPr b="0" sz="2000" lang="en-IN"/>
              <a:t>        activated = []</a:t>
            </a:r>
            <a:endParaRPr b="0" sz="2000" lang="en-IN"/>
          </a:p>
          <a:p>
            <a:r>
              <a:rPr b="0" sz="2000" lang="en-IN"/>
              <a:t>        for j in range(n):</a:t>
            </a:r>
            <a:endParaRPr b="0" sz="2000" lang="en-IN"/>
          </a:p>
          <a:p>
            <a:r>
              <a:rPr b="0" sz="2000" lang="en-IN"/>
              <a:t>            if (i &gt;&gt; j) &amp; 1:</a:t>
            </a:r>
            <a:endParaRPr b="0" sz="2000" lang="en-IN"/>
          </a:p>
          <a:p>
            <a:r>
              <a:rPr b="0" sz="2000" lang="en-IN"/>
              <a:t>                activated.append(j)</a:t>
            </a:r>
            <a:endParaRPr b="0" sz="2000" lang="en-IN"/>
          </a:p>
          <a:p>
            <a:r>
              <a:rPr b="0" sz="2000" lang="en-IN"/>
              <a:t>        if is_covered(activated, fountains):</a:t>
            </a:r>
            <a:endParaRPr b="0" sz="2000" lang="en-IN"/>
          </a:p>
          <a:p>
            <a:r>
              <a:rPr b="0" sz="2000" lang="en-IN"/>
              <a:t>            min_fountains = min(min_fountains, len(activated))</a:t>
            </a:r>
            <a:endParaRPr b="0" sz="2000" lang="en-IN"/>
          </a:p>
          <a:p>
            <a:r>
              <a:rPr b="0" sz="2000" lang="en-IN"/>
              <a:t>    return min_fountains</a:t>
            </a:r>
            <a:endParaRPr b="0" sz="2000" lang="en-IN"/>
          </a:p>
          <a:p>
            <a:r>
              <a:rPr b="0" sz="2000" lang="en-IN"/>
              <a:t> </a:t>
            </a:r>
            <a:endParaRPr b="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7" name=""/>
          <p:cNvSpPr txBox="1"/>
          <p:nvPr/>
        </p:nvSpPr>
        <p:spPr>
          <a:xfrm>
            <a:off x="858856" y="-5781040"/>
            <a:ext cx="18326966" cy="126390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1600" lang="en-IN">
                <a:solidFill>
                  <a:srgbClr val="000000"/>
                </a:solidFill>
                <a:latin typeface="Calibri"/>
              </a:rPr>
              <a:t>
def activate_fountains(fountains):
    n = len(fountains)
    min_fountains = float('inf')
    for i in range(1, 2**n):
        activated = []
        for j in range(n):
            if (i &gt;&gt; j) &amp; 1:
                activated.append(j)
        if is_covered(activated, fountains):
            min_fountains = min(min_fountains, len(activated))
    return min_fountains
def is_covered(activated, fountains):
    n = len(fountains)
    coverage = [0] * n
    for i in activated:
        left = max(0, i - fountains[i])
        right = min(n - 1, i + fountains[i])
        for j in range(left, right + 1):
            coverage[j] = 1
    return all(coverage)
# example usage
a1 = [1, 2, 1]
a2 = [2, 1, 1, 2, 1]
print(activate_fountains(a1)) 
print(activate_fountains(a2))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68" name=""/>
          <p:cNvSpPr txBox="1"/>
          <p:nvPr/>
        </p:nvSpPr>
        <p:spPr>
          <a:xfrm>
            <a:off x="345226" y="279305"/>
            <a:ext cx="4572000" cy="1767840"/>
          </a:xfrm>
          <a:prstGeom prst="rect"/>
        </p:spPr>
        <p:txBody>
          <a:bodyPr rtlCol="0" wrap="square">
            <a:spAutoFit/>
          </a:bodyPr>
          <a:p>
            <a:r>
              <a:rPr sz="2800" lang="en-IN">
                <a:solidFill>
                  <a:srgbClr val="000000"/>
                </a:solidFill>
              </a:rPr>
              <a:t>Output
1
2
</a:t>
            </a:r>
            <a:endParaRPr sz="2800" lang="en-IN">
              <a:solidFill>
                <a:srgbClr val="000000"/>
              </a:solidFill>
            </a:endParaRPr>
          </a:p>
        </p:txBody>
      </p:sp>
      <p:sp>
        <p:nvSpPr>
          <p:cNvPr id="1048669" name=""/>
          <p:cNvSpPr txBox="1"/>
          <p:nvPr/>
        </p:nvSpPr>
        <p:spPr>
          <a:xfrm>
            <a:off x="702938" y="3128174"/>
            <a:ext cx="7544314" cy="3025140"/>
          </a:xfrm>
          <a:prstGeom prst="rect"/>
        </p:spPr>
        <p:txBody>
          <a:bodyPr rtlCol="0" wrap="square">
            <a:spAutoFit/>
          </a:bodyPr>
          <a:p>
            <a:r>
              <a:rPr sz="2800" lang="en-IN">
                <a:solidFill>
                  <a:srgbClr val="000000"/>
                </a:solidFill>
              </a:rPr>
              <a:t>We get the conclusion from the observation that a fountain of water is created at the leaking joint of pipes of the main water supply line that the pressure exerted on the small hole of the pipe of main water supply that makes the water move out of the pipe through the pressure and hence form a fountain.</a:t>
            </a:r>
            <a:endParaRPr sz="2800" lang="en-IN">
              <a:solidFill>
                <a:srgbClr val="000000"/>
              </a:solidFill>
            </a:endParaRPr>
          </a:p>
        </p:txBody>
      </p:sp>
      <p:sp>
        <p:nvSpPr>
          <p:cNvPr id="1048670" name=""/>
          <p:cNvSpPr txBox="1"/>
          <p:nvPr/>
        </p:nvSpPr>
        <p:spPr>
          <a:xfrm>
            <a:off x="345227" y="2290526"/>
            <a:ext cx="4572000" cy="688340"/>
          </a:xfrm>
          <a:prstGeom prst="rect"/>
        </p:spPr>
        <p:txBody>
          <a:bodyPr rtlCol="0" wrap="square">
            <a:spAutoFit/>
          </a:bodyPr>
          <a:p>
            <a:r>
              <a:rPr sz="4000" lang="en-IN">
                <a:solidFill>
                  <a:srgbClr val="000000"/>
                </a:solidFill>
              </a:rPr>
              <a:t>conclusion</a:t>
            </a:r>
            <a:r>
              <a:rPr sz="4000" lang="en-US">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220333QBI</dc:creator>
  <dcterms:created xsi:type="dcterms:W3CDTF">2015-05-11T22:30:45Z</dcterms:created>
  <dcterms:modified xsi:type="dcterms:W3CDTF">2023-10-31T15:22:12Z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a616ccb190d548af969440ff66af3bb5</vt:lpwstr>
  </property>
</Properties>
</file>