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9" r:id="rId3"/>
    <p:sldId id="271" r:id="rId4"/>
    <p:sldId id="317" r:id="rId5"/>
    <p:sldId id="318" r:id="rId6"/>
    <p:sldId id="319" r:id="rId7"/>
    <p:sldId id="320" r:id="rId8"/>
    <p:sldId id="321" r:id="rId9"/>
    <p:sldId id="322" r:id="rId10"/>
    <p:sldId id="323" r:id="rId11"/>
    <p:sldId id="324"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a:xfrm>
            <a:off x="244187" y="0"/>
            <a:ext cx="8655627" cy="2387600"/>
          </a:xfrm>
        </p:spPr>
        <p:txBody>
          <a:bodyPr/>
          <a:p>
            <a:r>
              <a:rPr altLang="zh-CN" b="1" lang="en-US"/>
              <a:t>Smart Water Fountains</a:t>
            </a:r>
            <a:endParaRPr altLang="zh-CN" b="1" lang="en-US"/>
          </a:p>
        </p:txBody>
      </p:sp>
      <p:sp>
        <p:nvSpPr>
          <p:cNvPr id="1048587" name="Subtitle 2"/>
          <p:cNvSpPr>
            <a:spLocks noGrp="1"/>
          </p:cNvSpPr>
          <p:nvPr>
            <p:ph type="subTitle" idx="1"/>
          </p:nvPr>
        </p:nvSpPr>
        <p:spPr/>
        <p:txBody>
          <a:bodyPr/>
          <a:p>
            <a:r>
              <a:rPr altLang="zh-CN" b="1" sz="2800" lang="en-US"/>
              <a:t>P</a:t>
            </a:r>
            <a:r>
              <a:rPr altLang="zh-CN" b="1" sz="2800" lang="en-US"/>
              <a:t>h</a:t>
            </a:r>
            <a:r>
              <a:rPr altLang="zh-CN" b="1" sz="2800" lang="en-US"/>
              <a:t>a</a:t>
            </a:r>
            <a:r>
              <a:rPr altLang="zh-CN" b="1" sz="2800" lang="en-US"/>
              <a:t>s</a:t>
            </a:r>
            <a:r>
              <a:rPr altLang="zh-CN" b="1" sz="2800" lang="en-US"/>
              <a:t>e</a:t>
            </a:r>
            <a:r>
              <a:rPr altLang="zh-CN" b="1" sz="2800" lang="en-US"/>
              <a:t> </a:t>
            </a:r>
            <a:r>
              <a:rPr altLang="zh-CN" b="1" sz="2800" lang="en-US"/>
              <a:t>5</a:t>
            </a:r>
            <a:r>
              <a:rPr altLang="zh-CN" b="1" sz="2800" lang="en-US"/>
              <a:t>:</a:t>
            </a:r>
            <a:r>
              <a:rPr altLang="zh-CN" b="1" sz="2800" lang="en-US"/>
              <a:t> </a:t>
            </a:r>
            <a:r>
              <a:rPr altLang="zh-CN" b="1" sz="2800" lang="en-US"/>
              <a:t>P</a:t>
            </a:r>
            <a:r>
              <a:rPr altLang="zh-CN" b="1" sz="2800" lang="en-US"/>
              <a:t>r</a:t>
            </a:r>
            <a:r>
              <a:rPr altLang="zh-CN" b="1" sz="2800" lang="en-US"/>
              <a:t>o</a:t>
            </a:r>
            <a:r>
              <a:rPr altLang="zh-CN" b="1" sz="2800" lang="en-US"/>
              <a:t>j</a:t>
            </a:r>
            <a:r>
              <a:rPr altLang="zh-CN" b="1" sz="2800" lang="en-US"/>
              <a:t>ect</a:t>
            </a:r>
            <a:r>
              <a:rPr altLang="zh-CN" b="1" sz="2800" lang="en-US"/>
              <a:t> </a:t>
            </a:r>
            <a:r>
              <a:rPr altLang="zh-CN" b="1" sz="2800" lang="en-US"/>
              <a:t>D</a:t>
            </a:r>
            <a:r>
              <a:rPr altLang="zh-CN" b="1" sz="2800" lang="en-US"/>
              <a:t>o</a:t>
            </a:r>
            <a:r>
              <a:rPr altLang="zh-CN" b="1" sz="2800" lang="en-US"/>
              <a:t>c</a:t>
            </a:r>
            <a:r>
              <a:rPr altLang="zh-CN" b="1" sz="2800" lang="en-US"/>
              <a:t>u</a:t>
            </a:r>
            <a:r>
              <a:rPr altLang="zh-CN" b="1" sz="2800" lang="en-US"/>
              <a:t>m</a:t>
            </a:r>
            <a:r>
              <a:rPr altLang="zh-CN" b="1" sz="2800" lang="en-US"/>
              <a:t>e</a:t>
            </a:r>
            <a:r>
              <a:rPr altLang="zh-CN" b="1" sz="2800" lang="en-US"/>
              <a:t>n</a:t>
            </a:r>
            <a:r>
              <a:rPr altLang="zh-CN" b="1" sz="2800" lang="en-US"/>
              <a:t>t</a:t>
            </a:r>
            <a:r>
              <a:rPr altLang="zh-CN" b="1" sz="2800" lang="en-US"/>
              <a:t>a</a:t>
            </a:r>
            <a:r>
              <a:rPr altLang="zh-CN" b="1" sz="2800" lang="en-US"/>
              <a:t>t</a:t>
            </a:r>
            <a:r>
              <a:rPr altLang="zh-CN" b="1" sz="2800" lang="en-US"/>
              <a:t>ion</a:t>
            </a:r>
            <a:r>
              <a:rPr altLang="zh-CN" b="1" sz="2800" lang="en-US"/>
              <a:t> </a:t>
            </a:r>
            <a:r>
              <a:rPr altLang="zh-CN" b="1" sz="2800" lang="en-US"/>
              <a:t>&amp;</a:t>
            </a:r>
            <a:r>
              <a:rPr altLang="zh-CN" b="1" sz="2800" lang="en-US"/>
              <a:t> </a:t>
            </a:r>
            <a:r>
              <a:rPr altLang="zh-CN" b="1" sz="2800" lang="en-US"/>
              <a:t>S</a:t>
            </a:r>
            <a:r>
              <a:rPr altLang="zh-CN" b="1" sz="2800" lang="en-US"/>
              <a:t>u</a:t>
            </a:r>
            <a:r>
              <a:rPr altLang="zh-CN" b="1" sz="2800" lang="en-US"/>
              <a:t>b</a:t>
            </a:r>
            <a:r>
              <a:rPr altLang="zh-CN" b="1" sz="2800" lang="en-US"/>
              <a:t>m</a:t>
            </a:r>
            <a:r>
              <a:rPr altLang="zh-CN" b="1" sz="2800" lang="en-US"/>
              <a:t>i</a:t>
            </a:r>
            <a:r>
              <a:rPr altLang="zh-CN" b="1" sz="2800" lang="en-US"/>
              <a:t>s</a:t>
            </a:r>
            <a:r>
              <a:rPr altLang="zh-CN" b="1" sz="2800" lang="en-US"/>
              <a:t>s</a:t>
            </a:r>
            <a:r>
              <a:rPr altLang="zh-CN" b="1" sz="2800" lang="en-US"/>
              <a:t>ion</a:t>
            </a:r>
            <a:endParaRPr altLang="zh-CN" b="1"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84" name=""/>
          <p:cNvSpPr txBox="1"/>
          <p:nvPr/>
        </p:nvSpPr>
        <p:spPr>
          <a:xfrm>
            <a:off x="2572000" y="3219450"/>
            <a:ext cx="4000000" cy="1069341"/>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6600" lang="en-US">
                <a:solidFill>
                  <a:srgbClr val="000000"/>
                </a:solidFill>
              </a:rPr>
              <a:t>T</a:t>
            </a:r>
            <a:r>
              <a:rPr b="1" sz="6600" lang="en-US">
                <a:solidFill>
                  <a:srgbClr val="000000"/>
                </a:solidFill>
              </a:rPr>
              <a:t>h</a:t>
            </a:r>
            <a:r>
              <a:rPr b="1" sz="6600" lang="en-US">
                <a:solidFill>
                  <a:srgbClr val="000000"/>
                </a:solidFill>
              </a:rPr>
              <a:t>a</a:t>
            </a:r>
            <a:r>
              <a:rPr b="1" sz="6600" lang="en-US">
                <a:solidFill>
                  <a:srgbClr val="000000"/>
                </a:solidFill>
              </a:rPr>
              <a:t>n</a:t>
            </a:r>
            <a:r>
              <a:rPr b="1" sz="6600" lang="en-US">
                <a:solidFill>
                  <a:srgbClr val="000000"/>
                </a:solidFill>
              </a:rPr>
              <a:t>k</a:t>
            </a:r>
            <a:r>
              <a:rPr b="1" sz="6600" lang="en-US">
                <a:solidFill>
                  <a:srgbClr val="000000"/>
                </a:solidFill>
              </a:rPr>
              <a:t> </a:t>
            </a:r>
            <a:r>
              <a:rPr b="1" sz="6600" lang="en-US">
                <a:solidFill>
                  <a:srgbClr val="000000"/>
                </a:solidFill>
              </a:rPr>
              <a:t>y</a:t>
            </a:r>
            <a:r>
              <a:rPr b="1" sz="6600" lang="en-US">
                <a:solidFill>
                  <a:srgbClr val="000000"/>
                </a:solidFill>
              </a:rPr>
              <a:t>ou</a:t>
            </a:r>
            <a:endParaRPr b="1" sz="44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a:xfrm>
            <a:off x="239088" y="-1426368"/>
            <a:ext cx="7886700" cy="2852737"/>
          </a:xfrm>
        </p:spPr>
        <p:txBody>
          <a:bodyPr/>
          <a:p>
            <a:r>
              <a:rPr b="1" lang="en-US"/>
              <a:t>Introduction</a:t>
            </a:r>
            <a:r>
              <a:rPr b="1" lang="en-US"/>
              <a:t>:</a:t>
            </a:r>
            <a:endParaRPr b="1" lang="en-IN"/>
          </a:p>
        </p:txBody>
      </p:sp>
      <p:sp>
        <p:nvSpPr>
          <p:cNvPr id="1048655" name=""/>
          <p:cNvSpPr>
            <a:spLocks noGrp="1"/>
          </p:cNvSpPr>
          <p:nvPr/>
        </p:nvSpPr>
        <p:spPr>
          <a:xfrm>
            <a:off x="940156" y="1976673"/>
            <a:ext cx="7886700" cy="6801459"/>
          </a:xfrm>
          <a:prstGeom prst="rect"/>
          <a:ln>
            <a:noFill/>
            <a:prstDash val="solid"/>
          </a:ln>
        </p:spPr>
        <p:txBody>
          <a:bodyPr anchor="t" anchorCtr="1" bIns="45720" lIns="91440" rIns="91440" rtlCol="0" tIns="45720" vert="horz">
            <a:noAutofit/>
          </a:bodyPr>
          <a:lstStyle>
            <a:lvl1pPr algn="l" defTabSz="914400" indent="0" marL="0">
              <a:lnSpc>
                <a:spcPct val="90000"/>
              </a:lnSpc>
              <a:spcBef>
                <a:spcPts val="1000"/>
              </a:spcBef>
              <a:buNone/>
              <a:defRPr sz="2400" kern="1200">
                <a:solidFill>
                  <a:srgbClr val="000000"/>
                </a:solidFill>
                <a:latin typeface="+mn-lt"/>
                <a:ea typeface="+mn-ea"/>
                <a:cs typeface="+mn-cs"/>
              </a:defRPr>
            </a:lvl1pPr>
            <a:lvl2pPr algn="l" defTabSz="914400" indent="0" marL="457200">
              <a:lnSpc>
                <a:spcPct val="90000"/>
              </a:lnSpc>
              <a:spcBef>
                <a:spcPts val="500"/>
              </a:spcBef>
              <a:buNone/>
              <a:defRPr sz="2000" kern="1200">
                <a:solidFill>
                  <a:srgbClr val="898989"/>
                </a:solidFill>
                <a:latin typeface="+mn-lt"/>
                <a:ea typeface="+mn-ea"/>
                <a:cs typeface="+mn-cs"/>
              </a:defRPr>
            </a:lvl2pPr>
            <a:lvl3pPr algn="l" defTabSz="914400" indent="0" marL="914400">
              <a:lnSpc>
                <a:spcPct val="90000"/>
              </a:lnSpc>
              <a:spcBef>
                <a:spcPts val="500"/>
              </a:spcBef>
              <a:buNone/>
              <a:defRPr sz="1800" kern="1200">
                <a:solidFill>
                  <a:srgbClr val="898989"/>
                </a:solidFill>
                <a:latin typeface="+mn-lt"/>
                <a:ea typeface="+mn-ea"/>
                <a:cs typeface="+mn-cs"/>
              </a:defRPr>
            </a:lvl3pPr>
            <a:lvl4pPr algn="l" defTabSz="914400" indent="0" marL="1371600">
              <a:lnSpc>
                <a:spcPct val="90000"/>
              </a:lnSpc>
              <a:spcBef>
                <a:spcPts val="500"/>
              </a:spcBef>
              <a:buNone/>
              <a:defRPr sz="1600" kern="1200">
                <a:solidFill>
                  <a:srgbClr val="898989"/>
                </a:solidFill>
                <a:latin typeface="+mn-lt"/>
                <a:ea typeface="+mn-ea"/>
                <a:cs typeface="+mn-cs"/>
              </a:defRPr>
            </a:lvl4pPr>
            <a:lvl5pPr algn="l" defTabSz="914400" indent="0" marL="1828800">
              <a:lnSpc>
                <a:spcPct val="90000"/>
              </a:lnSpc>
              <a:spcBef>
                <a:spcPts val="500"/>
              </a:spcBef>
              <a:buNone/>
              <a:defRPr sz="1600" kern="1200">
                <a:solidFill>
                  <a:srgbClr val="898989"/>
                </a:solidFill>
                <a:latin typeface="+mn-lt"/>
                <a:ea typeface="+mn-ea"/>
                <a:cs typeface="+mn-cs"/>
              </a:defRPr>
            </a:lvl5pPr>
            <a:lvl6pPr algn="l" defTabSz="914400" indent="0" marL="2286000">
              <a:lnSpc>
                <a:spcPct val="90000"/>
              </a:lnSpc>
              <a:spcBef>
                <a:spcPts val="500"/>
              </a:spcBef>
              <a:buNone/>
              <a:defRPr sz="1600" kern="1200">
                <a:solidFill>
                  <a:srgbClr val="898989"/>
                </a:solidFill>
                <a:latin typeface="+mn-lt"/>
                <a:ea typeface="+mn-ea"/>
                <a:cs typeface="+mn-cs"/>
              </a:defRPr>
            </a:lvl6pPr>
            <a:lvl7pPr algn="l" defTabSz="914400" indent="0" marL="2743200">
              <a:lnSpc>
                <a:spcPct val="90000"/>
              </a:lnSpc>
              <a:spcBef>
                <a:spcPts val="500"/>
              </a:spcBef>
              <a:buNone/>
              <a:defRPr sz="1600" kern="1200">
                <a:solidFill>
                  <a:srgbClr val="898989"/>
                </a:solidFill>
                <a:latin typeface="+mn-lt"/>
                <a:ea typeface="+mn-ea"/>
                <a:cs typeface="+mn-cs"/>
              </a:defRPr>
            </a:lvl7pPr>
            <a:lvl8pPr algn="l" defTabSz="914400" indent="0" marL="3200400">
              <a:lnSpc>
                <a:spcPct val="90000"/>
              </a:lnSpc>
              <a:spcBef>
                <a:spcPts val="500"/>
              </a:spcBef>
              <a:buNone/>
              <a:defRPr sz="1600" kern="1200">
                <a:solidFill>
                  <a:srgbClr val="898989"/>
                </a:solidFill>
                <a:latin typeface="+mn-lt"/>
                <a:ea typeface="+mn-ea"/>
                <a:cs typeface="+mn-cs"/>
              </a:defRPr>
            </a:lvl8pPr>
            <a:lvl9pPr algn="l" defTabSz="914400" indent="0" marL="3657600">
              <a:lnSpc>
                <a:spcPct val="90000"/>
              </a:lnSpc>
              <a:spcBef>
                <a:spcPts val="500"/>
              </a:spcBef>
              <a:buNone/>
              <a:defRPr sz="1600" kern="1200">
                <a:solidFill>
                  <a:srgbClr val="898989"/>
                </a:solidFill>
                <a:latin typeface="+mn-lt"/>
                <a:ea typeface="+mn-ea"/>
                <a:cs typeface="+mn-cs"/>
              </a:defRPr>
            </a:lvl9pPr>
          </a:lstStyle>
          <a:p>
            <a:pPr algn="l" indent="-285750" marL="285750">
              <a:buFont typeface="Arial"/>
              <a:buChar char="•"/>
            </a:pPr>
            <a:r>
              <a:rPr sz="2000" lang="en-IN">
                <a:latin typeface="Calibri"/>
              </a:rPr>
              <a:t>In last years, people’s needs in the fields of </a:t>
            </a:r>
            <a:endParaRPr sz="2400" lang="en-IN"/>
          </a:p>
          <a:p>
            <a:pPr algn="l" indent="-285750" marL="285750">
              <a:buFont typeface="Arial"/>
              <a:buChar char="•"/>
            </a:pPr>
            <a:r>
              <a:rPr sz="2000" lang="en-IN">
                <a:latin typeface="Calibri"/>
              </a:rPr>
              <a:t>aesthetic taste, comfort and attention to details have </a:t>
            </a:r>
            <a:endParaRPr sz="2400" lang="en-IN"/>
          </a:p>
          <a:p>
            <a:pPr algn="l" indent="-285750" marL="285750">
              <a:buFont typeface="Arial"/>
              <a:buChar char="•"/>
            </a:pPr>
            <a:r>
              <a:rPr sz="2000" lang="en-IN">
                <a:latin typeface="Calibri"/>
              </a:rPr>
              <a:t>considerably changed. In outdoor furniture field, more and </a:t>
            </a:r>
            <a:endParaRPr sz="2400" lang="en-IN"/>
          </a:p>
          <a:p>
            <a:pPr algn="l" indent="-285750" marL="285750">
              <a:buFont typeface="Arial"/>
              <a:buChar char="•"/>
            </a:pPr>
            <a:r>
              <a:rPr sz="2000" lang="en-IN">
                <a:latin typeface="Calibri"/>
              </a:rPr>
              <a:t>more people requires particular features to make their </a:t>
            </a:r>
            <a:endParaRPr sz="2400" lang="en-IN"/>
          </a:p>
          <a:p>
            <a:pPr algn="l" indent="-285750" marL="285750">
              <a:buFont typeface="Arial"/>
              <a:buChar char="•"/>
            </a:pPr>
            <a:r>
              <a:rPr sz="2000" lang="en-IN">
                <a:latin typeface="Calibri"/>
              </a:rPr>
              <a:t>spaces cozy, liveable and original. This trend has also </a:t>
            </a:r>
            <a:endParaRPr sz="2400" lang="en-IN"/>
          </a:p>
          <a:p>
            <a:pPr algn="l" indent="-285750" marL="285750">
              <a:buFont typeface="Arial"/>
              <a:buChar char="•"/>
            </a:pPr>
            <a:r>
              <a:rPr sz="2000" lang="en-IN">
                <a:latin typeface="Calibri"/>
              </a:rPr>
              <a:t>affected a classical element of outdoor furnishings: the </a:t>
            </a:r>
            <a:endParaRPr sz="2400" lang="en-IN"/>
          </a:p>
          <a:p>
            <a:pPr algn="l" indent="-285750" marL="285750">
              <a:buFont typeface="Arial"/>
              <a:buChar char="•"/>
            </a:pPr>
            <a:r>
              <a:rPr sz="2000" lang="en-IN">
                <a:latin typeface="Calibri"/>
              </a:rPr>
              <a:t>fountains. The simple gush of a fountain now is not </a:t>
            </a:r>
            <a:endParaRPr sz="2400" lang="en-IN"/>
          </a:p>
          <a:p>
            <a:pPr algn="l" indent="-285750" marL="285750">
              <a:buFont typeface="Arial"/>
              <a:buChar char="•"/>
            </a:pPr>
            <a:r>
              <a:rPr sz="2000" lang="en-IN">
                <a:latin typeface="Calibri"/>
              </a:rPr>
              <a:t>enough, people wants and tries a greater visual impact. In </a:t>
            </a:r>
            <a:endParaRPr sz="2400" lang="en-IN"/>
          </a:p>
          <a:p>
            <a:pPr algn="l" indent="-285750" marL="285750">
              <a:buFont typeface="Arial"/>
              <a:buChar char="•"/>
            </a:pPr>
            <a:r>
              <a:rPr sz="2000" lang="en-IN">
                <a:latin typeface="Calibri"/>
              </a:rPr>
              <a:t>order to meet this demand, specialized designers have </a:t>
            </a:r>
            <a:endParaRPr sz="2400" lang="en-IN"/>
          </a:p>
          <a:p>
            <a:pPr algn="l" indent="-285750" marL="285750">
              <a:buFont typeface="Arial"/>
              <a:buChar char="•"/>
            </a:pPr>
            <a:r>
              <a:rPr sz="2000" lang="en-IN">
                <a:latin typeface="Calibri"/>
              </a:rPr>
              <a:t>created the dancing fountains (or musical fountains), </a:t>
            </a:r>
            <a:endParaRPr sz="2400" lang="en-IN"/>
          </a:p>
          <a:p>
            <a:pPr algn="l" indent="-285750" marL="285750">
              <a:lnSpc>
                <a:spcPct val="50000"/>
              </a:lnSpc>
              <a:buFont typeface="Arial"/>
              <a:buChar char="•"/>
            </a:pPr>
            <a:r>
              <a:rPr sz="2000" lang="en-IN">
                <a:latin typeface="Calibri"/>
              </a:rPr>
              <a:t>which combine water and light plays on the basis of a </a:t>
            </a:r>
            <a:endParaRPr sz="2400" lang="en-IN"/>
          </a:p>
          <a:p>
            <a:pPr algn="l" indent="-285750" lvl="0" marL="285750">
              <a:buFont typeface="Arial"/>
              <a:buChar char="•"/>
            </a:pPr>
            <a:r>
              <a:rPr sz="2000" lang="en-IN">
                <a:latin typeface="Calibri"/>
              </a:rPr>
              <a:t>reproduced music track. </a:t>
            </a:r>
            <a:endParaRPr sz="22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6" name=""/>
          <p:cNvSpPr>
            <a:spLocks noGrp="1"/>
          </p:cNvSpPr>
          <p:nvPr>
            <p:ph type="title"/>
          </p:nvPr>
        </p:nvSpPr>
        <p:spPr>
          <a:xfrm>
            <a:off x="0" y="-1398853"/>
            <a:ext cx="7886700" cy="2797706"/>
          </a:xfrm>
        </p:spPr>
        <p:txBody>
          <a:bodyPr/>
          <a:p>
            <a:r>
              <a:rPr lang="en-US"/>
              <a:t>S</a:t>
            </a:r>
            <a:r>
              <a:rPr lang="en-US"/>
              <a:t>m</a:t>
            </a:r>
            <a:r>
              <a:rPr lang="en-US"/>
              <a:t>a</a:t>
            </a:r>
            <a:r>
              <a:rPr lang="en-US"/>
              <a:t>r</a:t>
            </a:r>
            <a:r>
              <a:rPr lang="en-US"/>
              <a:t>t</a:t>
            </a:r>
            <a:r>
              <a:rPr lang="en-US"/>
              <a:t> </a:t>
            </a:r>
            <a:r>
              <a:rPr lang="en-US"/>
              <a:t>water</a:t>
            </a:r>
            <a:r>
              <a:rPr lang="en-US"/>
              <a:t> </a:t>
            </a:r>
            <a:r>
              <a:rPr lang="en-US"/>
              <a:t>f</a:t>
            </a:r>
            <a:r>
              <a:rPr lang="en-US"/>
              <a:t>o</a:t>
            </a:r>
            <a:r>
              <a:rPr lang="en-US"/>
              <a:t>u</a:t>
            </a:r>
            <a:r>
              <a:rPr lang="en-US"/>
              <a:t>n</a:t>
            </a:r>
            <a:r>
              <a:rPr lang="en-US"/>
              <a:t>t</a:t>
            </a:r>
            <a:r>
              <a:rPr lang="en-US"/>
              <a:t>ains</a:t>
            </a:r>
            <a:r>
              <a:rPr lang="en-US"/>
              <a:t>:</a:t>
            </a:r>
            <a:endParaRPr lang="en-IN"/>
          </a:p>
        </p:txBody>
      </p:sp>
      <p:sp>
        <p:nvSpPr>
          <p:cNvPr id="1048657" name=""/>
          <p:cNvSpPr>
            <a:spLocks noGrp="1"/>
          </p:cNvSpPr>
          <p:nvPr>
            <p:ph type="body" idx="1"/>
          </p:nvPr>
        </p:nvSpPr>
        <p:spPr>
          <a:xfrm rot="11669">
            <a:off x="592667" y="1730802"/>
            <a:ext cx="3217100" cy="4984895"/>
          </a:xfrm>
        </p:spPr>
        <p:txBody>
          <a:bodyPr/>
          <a:p>
            <a:r>
              <a:rPr sz="2400" lang="en-IN"/>
              <a:t>A water fountain or drinking fountain is designed to provide drinking water and has a basin arrangement with either continuously running water or a tap. The drinker bends down to the stream of water and swallows water directly from the stream.</a:t>
            </a:r>
            <a:endParaRPr lang="en-IN"/>
          </a:p>
        </p:txBody>
      </p:sp>
      <p:pic>
        <p:nvPicPr>
          <p:cNvPr id="2097152" name=""/>
          <p:cNvPicPr>
            <a:picLocks/>
          </p:cNvPicPr>
          <p:nvPr/>
        </p:nvPicPr>
        <p:blipFill>
          <a:blip xmlns:r="http://schemas.openxmlformats.org/officeDocument/2006/relationships" r:embed="rId1"/>
          <a:stretch>
            <a:fillRect/>
          </a:stretch>
        </p:blipFill>
        <p:spPr>
          <a:xfrm rot="21567910">
            <a:off x="4590469" y="1743455"/>
            <a:ext cx="3896590" cy="397553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2" name=""/>
          <p:cNvSpPr>
            <a:spLocks noGrp="1"/>
          </p:cNvSpPr>
          <p:nvPr>
            <p:ph type="title"/>
          </p:nvPr>
        </p:nvSpPr>
        <p:spPr>
          <a:xfrm>
            <a:off x="0" y="0"/>
            <a:ext cx="7886700" cy="1325563"/>
          </a:xfrm>
        </p:spPr>
        <p:txBody>
          <a:bodyPr/>
          <a:p>
            <a:r>
              <a:rPr b="1" lang="en-IN"/>
              <a:t>objective of water fountain</a:t>
            </a:r>
            <a:r>
              <a:rPr b="1" lang="en-US"/>
              <a:t>:</a:t>
            </a:r>
            <a:endParaRPr b="1" lang="en-IN"/>
          </a:p>
        </p:txBody>
      </p:sp>
      <p:sp>
        <p:nvSpPr>
          <p:cNvPr id="1048663" name=""/>
          <p:cNvSpPr txBox="1"/>
          <p:nvPr/>
        </p:nvSpPr>
        <p:spPr>
          <a:xfrm>
            <a:off x="232403" y="1325563"/>
            <a:ext cx="4572000" cy="4701540"/>
          </a:xfrm>
          <a:prstGeom prst="rect"/>
        </p:spPr>
        <p:txBody>
          <a:bodyPr rtlCol="0" wrap="square">
            <a:spAutoFit/>
          </a:bodyPr>
          <a:p>
            <a:r>
              <a:rPr sz="2800" lang="en-IN">
                <a:solidFill>
                  <a:srgbClr val="000000"/>
                </a:solidFill>
              </a:rPr>
              <a:t>A well-designed fountain adds freshness to any public space, boosting it both socially and economically by attracting more tourists and also local residents. In this way, people from near and far will have a place for leisure, fun, or just simple relaxation.</a:t>
            </a:r>
            <a:endParaRPr sz="2800" lang="en-IN">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5638137" y="1325563"/>
            <a:ext cx="3051318" cy="5062044"/>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64" name=""/>
          <p:cNvSpPr>
            <a:spLocks noGrp="1"/>
          </p:cNvSpPr>
          <p:nvPr>
            <p:ph type="title"/>
          </p:nvPr>
        </p:nvSpPr>
        <p:spPr>
          <a:xfrm>
            <a:off x="0" y="-904211"/>
            <a:ext cx="7886700" cy="2852737"/>
          </a:xfrm>
        </p:spPr>
        <p:txBody>
          <a:bodyPr/>
          <a:p>
            <a:r>
              <a:rPr b="1" lang="en-IN"/>
              <a:t>principle of water fountain</a:t>
            </a:r>
            <a:r>
              <a:rPr b="1" lang="en-US"/>
              <a:t>:</a:t>
            </a:r>
            <a:endParaRPr b="1" lang="en-IN"/>
          </a:p>
        </p:txBody>
      </p:sp>
      <p:sp>
        <p:nvSpPr>
          <p:cNvPr id="1048665" name=""/>
          <p:cNvSpPr>
            <a:spLocks noGrp="1"/>
          </p:cNvSpPr>
          <p:nvPr>
            <p:ph type="body" idx="1"/>
          </p:nvPr>
        </p:nvSpPr>
        <p:spPr>
          <a:xfrm>
            <a:off x="1008688" y="2186465"/>
            <a:ext cx="7886700" cy="4325087"/>
          </a:xfrm>
        </p:spPr>
        <p:txBody>
          <a:bodyPr/>
          <a:p>
            <a:pPr indent="-342900" marL="342900">
              <a:buFont typeface="Arial"/>
              <a:buChar char="•"/>
            </a:pPr>
            <a:r>
              <a:rPr sz="2800" lang="en-IN"/>
              <a:t>The pump forces water upwards to create a falling effect into a lower basin.</a:t>
            </a:r>
            <a:endParaRPr sz="3200" lang="en-IN"/>
          </a:p>
          <a:p>
            <a:pPr indent="-342900" marL="342900">
              <a:buFont typeface="Arial"/>
              <a:buChar char="•"/>
            </a:pPr>
            <a:r>
              <a:rPr sz="2800" lang="en-IN"/>
              <a:t> The pump uses water pressure and tubes to force the water back into the reservoir to start the cycle over again. </a:t>
            </a:r>
            <a:endParaRPr sz="3200" lang="en-IN"/>
          </a:p>
          <a:p>
            <a:pPr indent="-342900" marL="342900">
              <a:buFont typeface="Arial"/>
              <a:buChar char="•"/>
            </a:pPr>
            <a:r>
              <a:rPr sz="2800" lang="en-IN"/>
              <a:t>The number of reservoirs and pumps in a fountain can vary, with large outdoor fountains commonly having multiple basins.</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66" name=""/>
          <p:cNvSpPr>
            <a:spLocks noGrp="1"/>
          </p:cNvSpPr>
          <p:nvPr>
            <p:ph type="title"/>
          </p:nvPr>
        </p:nvSpPr>
        <p:spPr>
          <a:xfrm>
            <a:off x="629841" y="457200"/>
            <a:ext cx="6339092" cy="1416765"/>
          </a:xfrm>
        </p:spPr>
        <p:txBody>
          <a:bodyPr/>
          <a:p>
            <a:r>
              <a:rPr b="1" sz="4000" lang="en-US"/>
              <a:t>H</a:t>
            </a:r>
            <a:r>
              <a:rPr b="1" sz="4000" lang="en-IN"/>
              <a:t>istory of the water fountain</a:t>
            </a:r>
            <a:r>
              <a:rPr b="1" sz="4000" lang="en-US"/>
              <a:t>:</a:t>
            </a:r>
            <a:endParaRPr b="1" lang="en-IN"/>
          </a:p>
        </p:txBody>
      </p:sp>
      <p:sp>
        <p:nvSpPr>
          <p:cNvPr id="1048669" name=""/>
          <p:cNvSpPr txBox="1"/>
          <p:nvPr/>
        </p:nvSpPr>
        <p:spPr>
          <a:xfrm>
            <a:off x="1154502" y="2223964"/>
            <a:ext cx="6834997" cy="3444240"/>
          </a:xfrm>
          <a:prstGeom prst="rect"/>
        </p:spPr>
        <p:txBody>
          <a:bodyPr rtlCol="0" wrap="square">
            <a:spAutoFit/>
          </a:bodyPr>
          <a:p>
            <a:r>
              <a:rPr sz="2800" lang="en-IN">
                <a:solidFill>
                  <a:srgbClr val="000000"/>
                </a:solidFill>
              </a:rPr>
              <a:t>AN EARLY example of a fountain, found in Mesopotamia, dates from around 3000 BC. It consisted of a series of basins which made use of a natural spring. A similar system is found in Greek and Roman remains. Mechanically-operated fountains became familiar during the 15th century in Italy.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72" name=""/>
          <p:cNvSpPr>
            <a:spLocks noGrp="1"/>
          </p:cNvSpPr>
          <p:nvPr>
            <p:ph type="title"/>
          </p:nvPr>
        </p:nvSpPr>
        <p:spPr>
          <a:xfrm>
            <a:off x="272526" y="0"/>
            <a:ext cx="7886700" cy="1325563"/>
          </a:xfrm>
        </p:spPr>
        <p:txBody>
          <a:bodyPr/>
          <a:p>
            <a:r>
              <a:rPr b="1" lang="en-US"/>
              <a:t>A</a:t>
            </a:r>
            <a:r>
              <a:rPr b="1" lang="en-US"/>
              <a:t>d</a:t>
            </a:r>
            <a:r>
              <a:rPr b="1" lang="en-US"/>
              <a:t>v</a:t>
            </a:r>
            <a:r>
              <a:rPr b="1" lang="en-US"/>
              <a:t>a</a:t>
            </a:r>
            <a:r>
              <a:rPr b="1" lang="en-US"/>
              <a:t>n</a:t>
            </a:r>
            <a:r>
              <a:rPr b="1" lang="en-US"/>
              <a:t>t</a:t>
            </a:r>
            <a:r>
              <a:rPr b="1" lang="en-US"/>
              <a:t>age</a:t>
            </a:r>
            <a:r>
              <a:rPr b="1" lang="en-US"/>
              <a:t> </a:t>
            </a:r>
            <a:r>
              <a:rPr b="1" lang="en-US"/>
              <a:t>&amp;</a:t>
            </a:r>
            <a:r>
              <a:rPr b="1" lang="en-US"/>
              <a:t> </a:t>
            </a:r>
            <a:r>
              <a:rPr b="1" lang="en-US"/>
              <a:t>D</a:t>
            </a:r>
            <a:r>
              <a:rPr b="1" lang="en-US"/>
              <a:t>i</a:t>
            </a:r>
            <a:r>
              <a:rPr b="1" lang="en-US"/>
              <a:t>s</a:t>
            </a:r>
            <a:r>
              <a:rPr b="1" lang="en-US"/>
              <a:t>a</a:t>
            </a:r>
            <a:r>
              <a:rPr b="1" lang="en-US"/>
              <a:t>d</a:t>
            </a:r>
            <a:r>
              <a:rPr b="1" lang="en-US"/>
              <a:t>vantage</a:t>
            </a:r>
            <a:endParaRPr b="1" lang="en-IN"/>
          </a:p>
        </p:txBody>
      </p:sp>
      <p:sp>
        <p:nvSpPr>
          <p:cNvPr id="1048673" name=""/>
          <p:cNvSpPr>
            <a:spLocks noGrp="1"/>
          </p:cNvSpPr>
          <p:nvPr>
            <p:ph type="body" idx="1"/>
          </p:nvPr>
        </p:nvSpPr>
        <p:spPr>
          <a:xfrm>
            <a:off x="347536" y="913607"/>
            <a:ext cx="3868340" cy="823912"/>
          </a:xfrm>
        </p:spPr>
        <p:txBody>
          <a:bodyPr/>
          <a:p>
            <a:r>
              <a:rPr b="1" sz="3200" lang="en-US"/>
              <a:t>A</a:t>
            </a:r>
            <a:r>
              <a:rPr b="1" sz="3200" lang="en-US"/>
              <a:t>d</a:t>
            </a:r>
            <a:r>
              <a:rPr b="1" sz="3200" lang="en-US"/>
              <a:t>v</a:t>
            </a:r>
            <a:r>
              <a:rPr b="1" sz="3200" lang="en-US"/>
              <a:t>a</a:t>
            </a:r>
            <a:r>
              <a:rPr b="1" sz="3200" lang="en-US"/>
              <a:t>n</a:t>
            </a:r>
            <a:r>
              <a:rPr b="1" sz="3200" lang="en-US"/>
              <a:t>t</a:t>
            </a:r>
            <a:r>
              <a:rPr b="1" sz="3200" lang="en-US"/>
              <a:t>age</a:t>
            </a:r>
            <a:r>
              <a:rPr b="1" sz="3200" lang="en-US"/>
              <a:t>:</a:t>
            </a:r>
            <a:endParaRPr b="1" lang="en-IN"/>
          </a:p>
        </p:txBody>
      </p:sp>
      <p:sp>
        <p:nvSpPr>
          <p:cNvPr id="1048674" name=""/>
          <p:cNvSpPr>
            <a:spLocks noGrp="1"/>
          </p:cNvSpPr>
          <p:nvPr>
            <p:ph sz="half" idx="2"/>
          </p:nvPr>
        </p:nvSpPr>
        <p:spPr>
          <a:xfrm>
            <a:off x="703660" y="1737517"/>
            <a:ext cx="3868340" cy="3684588"/>
          </a:xfrm>
        </p:spPr>
        <p:txBody>
          <a:bodyPr/>
          <a:p>
            <a:pPr/>
            <a:r>
              <a:rPr sz="2400" lang="en-IN"/>
              <a:t>Indoor water fountains can improve the air in your home with negative ions, reducing the air pollution. </a:t>
            </a:r>
            <a:endParaRPr lang="en-IN"/>
          </a:p>
          <a:p>
            <a:pPr/>
            <a:r>
              <a:rPr sz="2400" lang="en-IN"/>
              <a:t>Dust is attracted by the negative ions so your water fountain is actively working to purify the air</a:t>
            </a:r>
            <a:endParaRPr lang="en-IN"/>
          </a:p>
        </p:txBody>
      </p:sp>
      <p:sp>
        <p:nvSpPr>
          <p:cNvPr id="1048675" name=""/>
          <p:cNvSpPr>
            <a:spLocks noGrp="1"/>
          </p:cNvSpPr>
          <p:nvPr>
            <p:ph type="body" sz="quarter" idx="3"/>
          </p:nvPr>
        </p:nvSpPr>
        <p:spPr>
          <a:xfrm>
            <a:off x="4904008" y="913607"/>
            <a:ext cx="3887391" cy="823912"/>
          </a:xfrm>
        </p:spPr>
        <p:txBody>
          <a:bodyPr/>
          <a:p>
            <a:r>
              <a:rPr b="1" sz="3200" lang="en-US"/>
              <a:t>D</a:t>
            </a:r>
            <a:r>
              <a:rPr b="1" sz="3200" lang="en-US"/>
              <a:t>i</a:t>
            </a:r>
            <a:r>
              <a:rPr b="1" sz="3200" lang="en-US"/>
              <a:t>s</a:t>
            </a:r>
            <a:r>
              <a:rPr b="1" sz="3200" lang="en-US"/>
              <a:t>advantage</a:t>
            </a:r>
            <a:endParaRPr b="1" lang="en-IN"/>
          </a:p>
        </p:txBody>
      </p:sp>
      <p:sp>
        <p:nvSpPr>
          <p:cNvPr id="1048676" name=""/>
          <p:cNvSpPr>
            <a:spLocks noGrp="1"/>
          </p:cNvSpPr>
          <p:nvPr>
            <p:ph sz="quarter" idx="4"/>
          </p:nvPr>
        </p:nvSpPr>
        <p:spPr>
          <a:xfrm>
            <a:off x="4559940" y="1737518"/>
            <a:ext cx="3887391" cy="3684588"/>
          </a:xfrm>
        </p:spPr>
        <p:txBody>
          <a:bodyPr>
            <a:noAutofit/>
          </a:bodyPr>
          <a:p>
            <a:r>
              <a:rPr sz="2400" lang="en-IN"/>
              <a:t>You may have less flexibility in where you can place a drinking fountain because they must be near a mains water supply, whereas a water dispenser with a bottled water source can be placed anywhere and can change location. Drinking fountains also can't provide a hot water supply</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77" name=""/>
          <p:cNvSpPr>
            <a:spLocks noGrp="1"/>
          </p:cNvSpPr>
          <p:nvPr>
            <p:ph type="ctrTitle"/>
          </p:nvPr>
        </p:nvSpPr>
        <p:spPr>
          <a:xfrm>
            <a:off x="-1586359" y="-1193800"/>
            <a:ext cx="7772400" cy="2387600"/>
          </a:xfrm>
        </p:spPr>
        <p:txBody>
          <a:bodyPr/>
          <a:p>
            <a:r>
              <a:rPr b="1" sz="6600" lang="en-US"/>
              <a:t>Benefits</a:t>
            </a:r>
            <a:r>
              <a:rPr b="1" sz="6600" lang="en-US"/>
              <a:t>:</a:t>
            </a:r>
            <a:endParaRPr b="1" sz="6600" lang="en-IN"/>
          </a:p>
        </p:txBody>
      </p:sp>
      <p:sp>
        <p:nvSpPr>
          <p:cNvPr id="1048678" name=""/>
          <p:cNvSpPr>
            <a:spLocks noGrp="1"/>
          </p:cNvSpPr>
          <p:nvPr>
            <p:ph type="subTitle" idx="1"/>
          </p:nvPr>
        </p:nvSpPr>
        <p:spPr>
          <a:xfrm>
            <a:off x="1143000" y="1400817"/>
            <a:ext cx="6858000" cy="3856983"/>
          </a:xfrm>
        </p:spPr>
        <p:txBody>
          <a:bodyPr/>
          <a:p>
            <a:pPr algn="l" indent="-342900" marL="342900">
              <a:buFont typeface="Arial"/>
              <a:buChar char="•"/>
            </a:pPr>
            <a:r>
              <a:rPr lang="en-IN"/>
              <a:t>Relaxing Ambience. The calming sound of water trickling in an indoor fountain can create a relaxing ambience for any room</a:t>
            </a:r>
            <a:endParaRPr lang="en-IN"/>
          </a:p>
          <a:p>
            <a:pPr algn="l" indent="-342900" marL="342900">
              <a:buFont typeface="Arial"/>
              <a:buChar char="•"/>
            </a:pPr>
            <a:r>
              <a:rPr lang="en-IN"/>
              <a:t>Aesthetic, Beautiful Appeal</a:t>
            </a:r>
            <a:endParaRPr lang="en-IN"/>
          </a:p>
          <a:p>
            <a:pPr algn="l" indent="-342900" marL="342900">
              <a:buFont typeface="Arial"/>
              <a:buChar char="•"/>
            </a:pPr>
            <a:r>
              <a:rPr lang="en-IN"/>
              <a:t>Improves Air Quality</a:t>
            </a:r>
            <a:endParaRPr lang="en-IN"/>
          </a:p>
          <a:p>
            <a:pPr algn="l" indent="-342900" marL="342900">
              <a:buFont typeface="Arial"/>
              <a:buChar char="•"/>
            </a:pPr>
            <a:r>
              <a:rPr lang="en-IN"/>
              <a:t>Doubles as a Humidifier</a:t>
            </a:r>
            <a:endParaRPr lang="en-IN"/>
          </a:p>
          <a:p>
            <a:pPr algn="l" indent="-342900" marL="342900">
              <a:buFont typeface="Arial"/>
              <a:buChar char="•"/>
            </a:pPr>
            <a:r>
              <a:rPr lang="en-IN"/>
              <a:t>Improves Quality of Life</a:t>
            </a:r>
            <a:endParaRPr lang="en-IN"/>
          </a:p>
          <a:p>
            <a:pPr algn="l" indent="-342900" marL="342900">
              <a:buFont typeface="Arial"/>
              <a:buChar char="•"/>
            </a:pPr>
            <a:r>
              <a:rPr lang="en-IN"/>
              <a:t>Low Maintenance</a:t>
            </a:r>
            <a:endParaRPr lang="en-IN"/>
          </a:p>
          <a:p>
            <a:pPr algn="l"/>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79" name=""/>
          <p:cNvSpPr>
            <a:spLocks noGrp="1"/>
          </p:cNvSpPr>
          <p:nvPr>
            <p:ph type="title"/>
          </p:nvPr>
        </p:nvSpPr>
        <p:spPr>
          <a:xfrm>
            <a:off x="219887" y="-1426368"/>
            <a:ext cx="7886700" cy="2852737"/>
          </a:xfrm>
        </p:spPr>
        <p:txBody>
          <a:bodyPr/>
          <a:p>
            <a:r>
              <a:rPr b="1" sz="6600" lang="en-US"/>
              <a:t>Conclusion</a:t>
            </a:r>
            <a:r>
              <a:rPr b="1" sz="6600" lang="en-US"/>
              <a:t>:</a:t>
            </a:r>
            <a:endParaRPr b="1" sz="6600" lang="en-IN"/>
          </a:p>
        </p:txBody>
      </p:sp>
      <p:sp>
        <p:nvSpPr>
          <p:cNvPr id="1048680" name=""/>
          <p:cNvSpPr>
            <a:spLocks noGrp="1"/>
          </p:cNvSpPr>
          <p:nvPr>
            <p:ph type="body" idx="1"/>
          </p:nvPr>
        </p:nvSpPr>
        <p:spPr>
          <a:xfrm>
            <a:off x="1257300" y="1426369"/>
            <a:ext cx="7886700" cy="4398461"/>
          </a:xfrm>
        </p:spPr>
        <p:txBody>
          <a:bodyPr/>
          <a:p>
            <a:r>
              <a:rPr sz="2800" lang="en-IN"/>
              <a:t>We get the conclusion from the observation that a fountain of water is created at the leaking joint of pipes of the main water supply line that the pressure exerted on the small hole of the pipe of main water supply that makes the water move out of the pipe through the pressure and hence form a fountain.</a:t>
            </a: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220333QBI</dc:creator>
  <dcterms:created xsi:type="dcterms:W3CDTF">2015-05-11T22:30:45Z</dcterms:created>
  <dcterms:modified xsi:type="dcterms:W3CDTF">2023-11-01T12:57:10Z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702db4b74a13404cbb9bec42f18f4023</vt:lpwstr>
  </property>
</Properties>
</file>