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92" r:id="rId5"/>
    <p:sldId id="275" r:id="rId6"/>
    <p:sldId id="276" r:id="rId7"/>
    <p:sldId id="294" r:id="rId8"/>
    <p:sldId id="285" r:id="rId9"/>
    <p:sldId id="295" r:id="rId10"/>
    <p:sldId id="296" r:id="rId11"/>
    <p:sldId id="300" r:id="rId12"/>
    <p:sldId id="298" r:id="rId13"/>
    <p:sldId id="299" r:id="rId14"/>
    <p:sldId id="301" r:id="rId15"/>
    <p:sldId id="28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ABE79"/>
    <a:srgbClr val="F8F6F5"/>
    <a:srgbClr val="446992"/>
    <a:srgbClr val="AEC2D8"/>
    <a:srgbClr val="98432A"/>
    <a:srgbClr val="D84400"/>
    <a:srgbClr val="44678D"/>
    <a:srgbClr val="263E5A"/>
    <a:srgbClr val="D6E0EB"/>
    <a:srgbClr val="728D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29" autoAdjust="0"/>
    <p:restoredTop sz="95033" autoAdjust="0"/>
  </p:normalViewPr>
  <p:slideViewPr>
    <p:cSldViewPr snapToGrid="0" showGuides="1">
      <p:cViewPr varScale="1">
        <p:scale>
          <a:sx n="82" d="100"/>
          <a:sy n="82" d="100"/>
        </p:scale>
        <p:origin x="965" y="7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10/15/2025</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10/15/2025</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1CEDC-D9FD-6AB0-9C2C-6EB4F3D533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389F53-A979-6691-E6A3-526DD9BDFC8D}"/>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3A4191CA-6DDF-EA09-57E9-04394CA03328}"/>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F432D76D-DD53-A7C6-BAF3-FA984E59FB4F}"/>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3546477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668261-0511-4D1B-3114-6F54DBC551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BD36C7-64E1-359E-C999-EF9E0D92AE98}"/>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CFB09C47-FF7E-14EE-7FC9-6B1AF5B542DC}"/>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8E96B754-8C01-3D30-04EC-1F6D2AB7BBAE}"/>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11</a:t>
            </a:fld>
            <a:endParaRPr lang="en-US" altLang="zh-CN" noProof="0" dirty="0"/>
          </a:p>
        </p:txBody>
      </p:sp>
    </p:spTree>
    <p:extLst>
      <p:ext uri="{BB962C8B-B14F-4D97-AF65-F5344CB8AC3E}">
        <p14:creationId xmlns:p14="http://schemas.microsoft.com/office/powerpoint/2010/main" val="2652130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12</a:t>
            </a:fld>
            <a:endParaRPr lang="en-US" altLang="zh-CN" noProof="0" dirty="0"/>
          </a:p>
        </p:txBody>
      </p:sp>
    </p:spTree>
    <p:extLst>
      <p:ext uri="{BB962C8B-B14F-4D97-AF65-F5344CB8AC3E}">
        <p14:creationId xmlns:p14="http://schemas.microsoft.com/office/powerpoint/2010/main" val="3077670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91437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799336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4245785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68C39-A865-A82B-35DA-8278811C51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9E921E-4287-A512-FF8C-F4F20F447BA5}"/>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EDAC0C32-125D-646A-D6F9-2F9FAC983EC8}"/>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9C9968A1-D0DB-7C48-9E22-16A053445D84}"/>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6</a:t>
            </a:fld>
            <a:endParaRPr lang="en-US" altLang="zh-CN" noProof="0" dirty="0"/>
          </a:p>
        </p:txBody>
      </p:sp>
    </p:spTree>
    <p:extLst>
      <p:ext uri="{BB962C8B-B14F-4D97-AF65-F5344CB8AC3E}">
        <p14:creationId xmlns:p14="http://schemas.microsoft.com/office/powerpoint/2010/main" val="428026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A61B9-AAFC-3808-DF09-B390209085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E65718-9C90-1A8E-E65E-EC1F736CEB77}"/>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B14ECF0A-D4B6-D41C-6E68-EBE1C655F6DB}"/>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76CAA803-17C2-5A03-0F5A-A4A82966D468}"/>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83776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2C810-1BBF-067B-BA2D-E9DA2D1F49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77A0AA-26C0-9E53-31EF-0BC7F6249AE9}"/>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B641B1CF-4A1E-6BFF-898A-E00F2183925E}"/>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7E721B6B-3CAC-D01D-AD2A-0DFC0DE36BBD}"/>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8</a:t>
            </a:fld>
            <a:endParaRPr lang="en-US" altLang="zh-CN" noProof="0" dirty="0"/>
          </a:p>
        </p:txBody>
      </p:sp>
    </p:spTree>
    <p:extLst>
      <p:ext uri="{BB962C8B-B14F-4D97-AF65-F5344CB8AC3E}">
        <p14:creationId xmlns:p14="http://schemas.microsoft.com/office/powerpoint/2010/main" val="2192551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67724-6B94-C9D9-C103-887296E8FC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F41A0B-90C7-A347-3E41-F0B8B343F7C7}"/>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4B85817D-053A-9D60-7007-3E171CD13E1F}"/>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008FE7B1-DBE6-EF4E-CD0C-6751FFF54AE8}"/>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3916277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16.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256854" y="1371559"/>
            <a:ext cx="6485703" cy="2057441"/>
          </a:xfrm>
        </p:spPr>
        <p:txBody>
          <a:bodyPr/>
          <a:lstStyle/>
          <a:p>
            <a:pPr hangingPunct="0"/>
            <a:r>
              <a:rPr lang="en-US" sz="3200" dirty="0">
                <a:latin typeface="Times New Roman" panose="02020603050405020304" pitchFamily="18" charset="0"/>
                <a:cs typeface="Times New Roman" panose="02020603050405020304" pitchFamily="18" charset="0"/>
              </a:rPr>
              <a:t>PREDICTIVE MAINTANANCE &amp; ANOMALY DETECTION FOR</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SINGLE STAGE SCREW AIR COMPRESSORS</a:t>
            </a:r>
            <a:br>
              <a:rPr lang="en-US" sz="3200" dirty="0">
                <a:latin typeface="Times New Roman" panose="02020603050405020304" pitchFamily="18" charset="0"/>
                <a:cs typeface="Times New Roman" panose="02020603050405020304" pitchFamily="18" charset="0"/>
              </a:rPr>
            </a:br>
            <a:br>
              <a:rPr lang="en-US" altLang="zh-CN"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256854" y="3808990"/>
            <a:ext cx="5634899" cy="1148171"/>
          </a:xfrm>
          <a:solidFill>
            <a:srgbClr val="F8F6F5"/>
          </a:solidFill>
        </p:spPr>
        <p:txBody>
          <a:bodyPr/>
          <a:lstStyle/>
          <a:p>
            <a:r>
              <a:rPr lang="en-US" dirty="0">
                <a:solidFill>
                  <a:schemeClr val="accent6">
                    <a:lumMod val="90000"/>
                    <a:lumOff val="10000"/>
                  </a:schemeClr>
                </a:solidFill>
                <a:latin typeface="Times New Roman" panose="02020603050405020304" pitchFamily="18" charset="0"/>
                <a:cs typeface="Times New Roman" panose="02020603050405020304" pitchFamily="18" charset="0"/>
              </a:rPr>
              <a:t>Sarat Shankar</a:t>
            </a:r>
          </a:p>
          <a:p>
            <a:r>
              <a:rPr lang="en-US" dirty="0">
                <a:solidFill>
                  <a:schemeClr val="accent6">
                    <a:lumMod val="90000"/>
                    <a:lumOff val="10000"/>
                  </a:schemeClr>
                </a:solidFill>
                <a:latin typeface="Times New Roman" panose="02020603050405020304" pitchFamily="18" charset="0"/>
                <a:cs typeface="Times New Roman" panose="02020603050405020304" pitchFamily="18" charset="0"/>
              </a:rPr>
              <a:t>Student ID: 1175510 </a:t>
            </a:r>
            <a:r>
              <a:rPr lang="en-US" dirty="0">
                <a:latin typeface="Times New Roman" panose="02020603050405020304" pitchFamily="18" charset="0"/>
                <a:cs typeface="Times New Roman" panose="02020603050405020304" pitchFamily="18" charset="0"/>
              </a:rPr>
              <a:t>  </a:t>
            </a:r>
            <a:endParaRPr lang="en-US" dirty="0">
              <a:solidFill>
                <a:schemeClr val="accent6">
                  <a:lumMod val="90000"/>
                  <a:lumOff val="10000"/>
                </a:schemeClr>
              </a:solidFill>
              <a:latin typeface="Times New Roman" panose="02020603050405020304" pitchFamily="18" charset="0"/>
              <a:cs typeface="Times New Roman" panose="02020603050405020304" pitchFamily="18" charset="0"/>
            </a:endParaRPr>
          </a:p>
          <a:p>
            <a:r>
              <a:rPr lang="en-US" dirty="0">
                <a:solidFill>
                  <a:schemeClr val="accent6">
                    <a:lumMod val="90000"/>
                    <a:lumOff val="10000"/>
                  </a:schemeClr>
                </a:solidFill>
                <a:latin typeface="Times New Roman" panose="02020603050405020304" pitchFamily="18" charset="0"/>
                <a:cs typeface="Times New Roman" panose="02020603050405020304" pitchFamily="18" charset="0"/>
              </a:rPr>
              <a:t>Thesis Supervisor: Mr. Nirav Bhatt</a:t>
            </a:r>
          </a:p>
        </p:txBody>
      </p:sp>
      <p:pic>
        <p:nvPicPr>
          <p:cNvPr id="30" name="Picture placeholder 29" descr="People in an office discussing work over a laptop&#10;">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rotWithShape="1">
          <a:blip r:embed="rId3">
            <a:extLst>
              <a:ext uri="{28A0092B-C50C-407E-A947-70E740481C1C}">
                <a14:useLocalDpi xmlns:a14="http://schemas.microsoft.com/office/drawing/2010/main"/>
              </a:ext>
            </a:extLst>
          </a:blip>
          <a:srcRect t="1875" r="1875"/>
          <a:stretch/>
        </p:blipFill>
        <p:spPr>
          <a:xfrm>
            <a:off x="6742557" y="821836"/>
            <a:ext cx="4405503" cy="5066346"/>
          </a:xfrm>
        </p:spPr>
      </p:pic>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2" name="Text Placeholder 8">
            <a:extLst>
              <a:ext uri="{FF2B5EF4-FFF2-40B4-BE49-F238E27FC236}">
                <a16:creationId xmlns:a16="http://schemas.microsoft.com/office/drawing/2014/main" id="{7067B966-E00A-CB96-F432-DF7331D43F46}"/>
              </a:ext>
            </a:extLst>
          </p:cNvPr>
          <p:cNvSpPr txBox="1">
            <a:spLocks/>
          </p:cNvSpPr>
          <p:nvPr/>
        </p:nvSpPr>
        <p:spPr>
          <a:xfrm>
            <a:off x="256791" y="5337151"/>
            <a:ext cx="5634962" cy="1148171"/>
          </a:xfrm>
          <a:prstGeom prst="rect">
            <a:avLst/>
          </a:prstGeom>
          <a:noFill/>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dirty="0">
                <a:solidFill>
                  <a:schemeClr val="accent6">
                    <a:lumMod val="90000"/>
                    <a:lumOff val="10000"/>
                  </a:schemeClr>
                </a:solidFill>
                <a:latin typeface="Times New Roman" panose="02020603050405020304" pitchFamily="18" charset="0"/>
                <a:cs typeface="Times New Roman" panose="02020603050405020304" pitchFamily="18" charset="0"/>
              </a:rPr>
              <a:t>MASTERS IN DATA SCIENCE</a:t>
            </a:r>
          </a:p>
          <a:p>
            <a:pPr algn="ctr"/>
            <a:r>
              <a:rPr lang="en-US" sz="2000" dirty="0">
                <a:solidFill>
                  <a:schemeClr val="accent6">
                    <a:lumMod val="90000"/>
                    <a:lumOff val="10000"/>
                  </a:schemeClr>
                </a:solidFill>
                <a:latin typeface="Times New Roman" panose="02020603050405020304" pitchFamily="18" charset="0"/>
                <a:cs typeface="Times New Roman" panose="02020603050405020304" pitchFamily="18" charset="0"/>
              </a:rPr>
              <a:t>LIVERPOOL JOHN MOORES UNIVERSITY</a:t>
            </a: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4FAEBE-BCD2-3840-0A67-E22B5DFEAB0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3815CEE-54AB-0639-0D7D-3851D0743614}"/>
              </a:ext>
            </a:extLst>
          </p:cNvPr>
          <p:cNvSpPr>
            <a:spLocks noGrp="1"/>
          </p:cNvSpPr>
          <p:nvPr>
            <p:ph type="title"/>
          </p:nvPr>
        </p:nvSpPr>
        <p:spPr>
          <a:xfrm>
            <a:off x="176357" y="80515"/>
            <a:ext cx="10889796" cy="673629"/>
          </a:xfrm>
        </p:spPr>
        <p:txBody>
          <a:bodyPr/>
          <a:lstStyle/>
          <a:p>
            <a:r>
              <a:rPr lang="en-US" dirty="0"/>
              <a:t>Results &amp; Discussions</a:t>
            </a:r>
          </a:p>
        </p:txBody>
      </p:sp>
      <p:sp>
        <p:nvSpPr>
          <p:cNvPr id="7" name="Slide Number Placeholder 6">
            <a:extLst>
              <a:ext uri="{FF2B5EF4-FFF2-40B4-BE49-F238E27FC236}">
                <a16:creationId xmlns:a16="http://schemas.microsoft.com/office/drawing/2014/main" id="{608C839F-1147-68D5-2F15-EA5F4DC69AE1}"/>
              </a:ext>
            </a:extLst>
          </p:cNvPr>
          <p:cNvSpPr>
            <a:spLocks noGrp="1"/>
          </p:cNvSpPr>
          <p:nvPr>
            <p:ph type="sldNum" sz="quarter" idx="29"/>
          </p:nvPr>
        </p:nvSpPr>
        <p:spPr/>
        <p:txBody>
          <a:bodyPr/>
          <a:lstStyle/>
          <a:p>
            <a:fld id="{47FEACEE-25B4-4A2D-B147-27296E36371D}" type="slidenum">
              <a:rPr lang="en-US" altLang="zh-CN" smtClean="0"/>
              <a:pPr/>
              <a:t>10</a:t>
            </a:fld>
            <a:endParaRPr lang="en-US" altLang="zh-CN" dirty="0"/>
          </a:p>
        </p:txBody>
      </p:sp>
      <p:pic>
        <p:nvPicPr>
          <p:cNvPr id="2" name="Picture 1" descr="A screenshot of a computer&#10;&#10;AI-generated content may be incorrect.">
            <a:extLst>
              <a:ext uri="{FF2B5EF4-FFF2-40B4-BE49-F238E27FC236}">
                <a16:creationId xmlns:a16="http://schemas.microsoft.com/office/drawing/2014/main" id="{E8BF9D38-0A6C-9676-02A1-AB6F9D191C97}"/>
              </a:ext>
            </a:extLst>
          </p:cNvPr>
          <p:cNvPicPr>
            <a:picLocks noChangeAspect="1"/>
          </p:cNvPicPr>
          <p:nvPr/>
        </p:nvPicPr>
        <p:blipFill>
          <a:blip r:embed="rId3"/>
          <a:stretch>
            <a:fillRect/>
          </a:stretch>
        </p:blipFill>
        <p:spPr>
          <a:xfrm>
            <a:off x="7579818" y="598992"/>
            <a:ext cx="3263055" cy="2084945"/>
          </a:xfrm>
          <a:prstGeom prst="rect">
            <a:avLst/>
          </a:prstGeom>
          <a:ln>
            <a:solidFill>
              <a:schemeClr val="accent1"/>
            </a:solidFill>
          </a:ln>
        </p:spPr>
      </p:pic>
      <p:grpSp>
        <p:nvGrpSpPr>
          <p:cNvPr id="13" name="Group 12">
            <a:extLst>
              <a:ext uri="{FF2B5EF4-FFF2-40B4-BE49-F238E27FC236}">
                <a16:creationId xmlns:a16="http://schemas.microsoft.com/office/drawing/2014/main" id="{760A1D4A-54CE-ECE2-65A3-B6DCD04967A9}"/>
              </a:ext>
            </a:extLst>
          </p:cNvPr>
          <p:cNvGrpSpPr/>
          <p:nvPr/>
        </p:nvGrpSpPr>
        <p:grpSpPr>
          <a:xfrm>
            <a:off x="7524049" y="2935411"/>
            <a:ext cx="4407760" cy="3465071"/>
            <a:chOff x="5035463" y="2548890"/>
            <a:chExt cx="4407760" cy="3465071"/>
          </a:xfrm>
        </p:grpSpPr>
        <p:pic>
          <p:nvPicPr>
            <p:cNvPr id="3" name="Picture 2" descr="A screenshot of a computer&#10;&#10;AI-generated content may be incorrect.">
              <a:extLst>
                <a:ext uri="{FF2B5EF4-FFF2-40B4-BE49-F238E27FC236}">
                  <a16:creationId xmlns:a16="http://schemas.microsoft.com/office/drawing/2014/main" id="{F231BC9B-C2C5-43CF-CE98-AE026A264135}"/>
                </a:ext>
              </a:extLst>
            </p:cNvPr>
            <p:cNvPicPr>
              <a:picLocks noChangeAspect="1"/>
            </p:cNvPicPr>
            <p:nvPr/>
          </p:nvPicPr>
          <p:blipFill>
            <a:blip r:embed="rId4"/>
            <a:stretch>
              <a:fillRect/>
            </a:stretch>
          </p:blipFill>
          <p:spPr>
            <a:xfrm>
              <a:off x="5035463" y="2548890"/>
              <a:ext cx="2229889" cy="1678320"/>
            </a:xfrm>
            <a:prstGeom prst="rect">
              <a:avLst/>
            </a:prstGeom>
            <a:ln>
              <a:solidFill>
                <a:schemeClr val="accent1"/>
              </a:solidFill>
            </a:ln>
          </p:spPr>
        </p:pic>
        <p:pic>
          <p:nvPicPr>
            <p:cNvPr id="4" name="Picture 3" descr="A screenshot of a computer&#10;&#10;AI-generated content may be incorrect.">
              <a:extLst>
                <a:ext uri="{FF2B5EF4-FFF2-40B4-BE49-F238E27FC236}">
                  <a16:creationId xmlns:a16="http://schemas.microsoft.com/office/drawing/2014/main" id="{6BEDBA45-A5EB-5BF3-C2A1-3A63358EECFA}"/>
                </a:ext>
              </a:extLst>
            </p:cNvPr>
            <p:cNvPicPr>
              <a:picLocks noChangeAspect="1"/>
            </p:cNvPicPr>
            <p:nvPr/>
          </p:nvPicPr>
          <p:blipFill>
            <a:blip r:embed="rId5"/>
            <a:stretch>
              <a:fillRect/>
            </a:stretch>
          </p:blipFill>
          <p:spPr>
            <a:xfrm>
              <a:off x="7265352" y="2548890"/>
              <a:ext cx="2177871" cy="1678320"/>
            </a:xfrm>
            <a:prstGeom prst="rect">
              <a:avLst/>
            </a:prstGeom>
            <a:ln>
              <a:solidFill>
                <a:schemeClr val="accent1"/>
              </a:solidFill>
            </a:ln>
          </p:spPr>
        </p:pic>
        <p:pic>
          <p:nvPicPr>
            <p:cNvPr id="6" name="Picture 5" descr="A screenshot of a computer&#10;&#10;AI-generated content may be incorrect.">
              <a:extLst>
                <a:ext uri="{FF2B5EF4-FFF2-40B4-BE49-F238E27FC236}">
                  <a16:creationId xmlns:a16="http://schemas.microsoft.com/office/drawing/2014/main" id="{701CA94A-33E6-6DBC-577A-C921749F9B70}"/>
                </a:ext>
              </a:extLst>
            </p:cNvPr>
            <p:cNvPicPr>
              <a:picLocks noChangeAspect="1"/>
            </p:cNvPicPr>
            <p:nvPr/>
          </p:nvPicPr>
          <p:blipFill>
            <a:blip r:embed="rId6"/>
            <a:stretch>
              <a:fillRect/>
            </a:stretch>
          </p:blipFill>
          <p:spPr>
            <a:xfrm>
              <a:off x="5035463" y="4227211"/>
              <a:ext cx="2229889" cy="1786750"/>
            </a:xfrm>
            <a:prstGeom prst="rect">
              <a:avLst/>
            </a:prstGeom>
            <a:ln>
              <a:solidFill>
                <a:schemeClr val="accent1"/>
              </a:solidFill>
            </a:ln>
          </p:spPr>
        </p:pic>
        <p:pic>
          <p:nvPicPr>
            <p:cNvPr id="8" name="Picture 7" descr="A screenshot of a test results&#10;&#10;AI-generated content may be incorrect.">
              <a:extLst>
                <a:ext uri="{FF2B5EF4-FFF2-40B4-BE49-F238E27FC236}">
                  <a16:creationId xmlns:a16="http://schemas.microsoft.com/office/drawing/2014/main" id="{2CD82DCA-A9F9-C00D-EE84-3F349A4D9665}"/>
                </a:ext>
              </a:extLst>
            </p:cNvPr>
            <p:cNvPicPr>
              <a:picLocks noChangeAspect="1"/>
            </p:cNvPicPr>
            <p:nvPr/>
          </p:nvPicPr>
          <p:blipFill>
            <a:blip r:embed="rId7"/>
            <a:stretch>
              <a:fillRect/>
            </a:stretch>
          </p:blipFill>
          <p:spPr>
            <a:xfrm>
              <a:off x="7265352" y="4227211"/>
              <a:ext cx="2177871" cy="1771271"/>
            </a:xfrm>
            <a:prstGeom prst="rect">
              <a:avLst/>
            </a:prstGeom>
            <a:ln>
              <a:solidFill>
                <a:schemeClr val="accent1"/>
              </a:solidFill>
            </a:ln>
          </p:spPr>
        </p:pic>
        <p:sp>
          <p:nvSpPr>
            <p:cNvPr id="9" name="TextBox 8">
              <a:extLst>
                <a:ext uri="{FF2B5EF4-FFF2-40B4-BE49-F238E27FC236}">
                  <a16:creationId xmlns:a16="http://schemas.microsoft.com/office/drawing/2014/main" id="{9E39A7DB-4265-B452-C461-C64A2B64443E}"/>
                </a:ext>
              </a:extLst>
            </p:cNvPr>
            <p:cNvSpPr txBox="1"/>
            <p:nvPr/>
          </p:nvSpPr>
          <p:spPr>
            <a:xfrm>
              <a:off x="6576420" y="2586467"/>
              <a:ext cx="688932" cy="253916"/>
            </a:xfrm>
            <a:prstGeom prst="rect">
              <a:avLst/>
            </a:prstGeom>
          </p:spPr>
          <p:txBody>
            <a:bodyPr wrap="square" rtlCol="0">
              <a:spAutoFit/>
            </a:bodyPr>
            <a:lstStyle/>
            <a:p>
              <a:pPr marL="0" indent="0" algn="ctr">
                <a:lnSpc>
                  <a:spcPct val="100000"/>
                </a:lnSpc>
                <a:spcBef>
                  <a:spcPts val="0"/>
                </a:spcBef>
                <a:buFontTx/>
                <a:buNone/>
              </a:pPr>
              <a:r>
                <a:rPr lang="en-US" sz="1050" b="1" dirty="0">
                  <a:solidFill>
                    <a:schemeClr val="accent1">
                      <a:lumMod val="75000"/>
                    </a:schemeClr>
                  </a:solidFill>
                  <a:latin typeface="Posterama" panose="020B0504020200020000" pitchFamily="34" charset="0"/>
                  <a:ea typeface="微软雅黑"/>
                  <a:cs typeface="Posterama" panose="020B0504020200020000" pitchFamily="34" charset="0"/>
                </a:rPr>
                <a:t>Batch 1</a:t>
              </a:r>
            </a:p>
          </p:txBody>
        </p:sp>
        <p:sp>
          <p:nvSpPr>
            <p:cNvPr id="10" name="TextBox 9">
              <a:extLst>
                <a:ext uri="{FF2B5EF4-FFF2-40B4-BE49-F238E27FC236}">
                  <a16:creationId xmlns:a16="http://schemas.microsoft.com/office/drawing/2014/main" id="{B50D5D9C-A20E-9311-5FC8-0C0EBA57FFA6}"/>
                </a:ext>
              </a:extLst>
            </p:cNvPr>
            <p:cNvSpPr txBox="1"/>
            <p:nvPr/>
          </p:nvSpPr>
          <p:spPr>
            <a:xfrm>
              <a:off x="8754291" y="2586467"/>
              <a:ext cx="688932" cy="253916"/>
            </a:xfrm>
            <a:prstGeom prst="rect">
              <a:avLst/>
            </a:prstGeom>
          </p:spPr>
          <p:txBody>
            <a:bodyPr wrap="square" rtlCol="0">
              <a:spAutoFit/>
            </a:bodyPr>
            <a:lstStyle/>
            <a:p>
              <a:pPr marL="0" indent="0" algn="ctr">
                <a:lnSpc>
                  <a:spcPct val="100000"/>
                </a:lnSpc>
                <a:spcBef>
                  <a:spcPts val="0"/>
                </a:spcBef>
                <a:buFontTx/>
                <a:buNone/>
              </a:pPr>
              <a:r>
                <a:rPr lang="en-US" sz="1050" b="1" dirty="0">
                  <a:solidFill>
                    <a:schemeClr val="accent1">
                      <a:lumMod val="75000"/>
                    </a:schemeClr>
                  </a:solidFill>
                  <a:latin typeface="Posterama" panose="020B0504020200020000" pitchFamily="34" charset="0"/>
                  <a:ea typeface="微软雅黑"/>
                  <a:cs typeface="Posterama" panose="020B0504020200020000" pitchFamily="34" charset="0"/>
                </a:rPr>
                <a:t>Batch 2</a:t>
              </a:r>
            </a:p>
          </p:txBody>
        </p:sp>
        <p:sp>
          <p:nvSpPr>
            <p:cNvPr id="11" name="TextBox 10">
              <a:extLst>
                <a:ext uri="{FF2B5EF4-FFF2-40B4-BE49-F238E27FC236}">
                  <a16:creationId xmlns:a16="http://schemas.microsoft.com/office/drawing/2014/main" id="{C814E609-C93B-0243-E200-734D094BB3E8}"/>
                </a:ext>
              </a:extLst>
            </p:cNvPr>
            <p:cNvSpPr txBox="1"/>
            <p:nvPr/>
          </p:nvSpPr>
          <p:spPr>
            <a:xfrm>
              <a:off x="6576420" y="4264787"/>
              <a:ext cx="688932" cy="253916"/>
            </a:xfrm>
            <a:prstGeom prst="rect">
              <a:avLst/>
            </a:prstGeom>
          </p:spPr>
          <p:txBody>
            <a:bodyPr wrap="square" rtlCol="0">
              <a:spAutoFit/>
            </a:bodyPr>
            <a:lstStyle/>
            <a:p>
              <a:pPr marL="0" indent="0" algn="ctr">
                <a:lnSpc>
                  <a:spcPct val="100000"/>
                </a:lnSpc>
                <a:spcBef>
                  <a:spcPts val="0"/>
                </a:spcBef>
                <a:buFontTx/>
                <a:buNone/>
              </a:pPr>
              <a:r>
                <a:rPr lang="en-US" sz="1050" b="1" dirty="0">
                  <a:solidFill>
                    <a:schemeClr val="accent1">
                      <a:lumMod val="75000"/>
                    </a:schemeClr>
                  </a:solidFill>
                  <a:latin typeface="Posterama" panose="020B0504020200020000" pitchFamily="34" charset="0"/>
                  <a:ea typeface="微软雅黑"/>
                  <a:cs typeface="Posterama" panose="020B0504020200020000" pitchFamily="34" charset="0"/>
                </a:rPr>
                <a:t>Batch 3</a:t>
              </a:r>
            </a:p>
          </p:txBody>
        </p:sp>
        <p:sp>
          <p:nvSpPr>
            <p:cNvPr id="12" name="TextBox 11">
              <a:extLst>
                <a:ext uri="{FF2B5EF4-FFF2-40B4-BE49-F238E27FC236}">
                  <a16:creationId xmlns:a16="http://schemas.microsoft.com/office/drawing/2014/main" id="{5CE109FC-88E1-9D38-A51C-09D291352D9F}"/>
                </a:ext>
              </a:extLst>
            </p:cNvPr>
            <p:cNvSpPr txBox="1"/>
            <p:nvPr/>
          </p:nvSpPr>
          <p:spPr>
            <a:xfrm>
              <a:off x="8754291" y="4269797"/>
              <a:ext cx="688932" cy="253916"/>
            </a:xfrm>
            <a:prstGeom prst="rect">
              <a:avLst/>
            </a:prstGeom>
          </p:spPr>
          <p:txBody>
            <a:bodyPr wrap="square" rtlCol="0">
              <a:spAutoFit/>
            </a:bodyPr>
            <a:lstStyle/>
            <a:p>
              <a:pPr marL="0" indent="0" algn="ctr">
                <a:lnSpc>
                  <a:spcPct val="100000"/>
                </a:lnSpc>
                <a:spcBef>
                  <a:spcPts val="0"/>
                </a:spcBef>
                <a:buFontTx/>
                <a:buNone/>
              </a:pPr>
              <a:r>
                <a:rPr lang="en-US" sz="1050" b="1" dirty="0">
                  <a:solidFill>
                    <a:schemeClr val="accent1">
                      <a:lumMod val="75000"/>
                    </a:schemeClr>
                  </a:solidFill>
                  <a:latin typeface="Posterama" panose="020B0504020200020000" pitchFamily="34" charset="0"/>
                  <a:ea typeface="微软雅黑"/>
                  <a:cs typeface="Posterama" panose="020B0504020200020000" pitchFamily="34" charset="0"/>
                </a:rPr>
                <a:t>Batch 4</a:t>
              </a:r>
            </a:p>
          </p:txBody>
        </p:sp>
      </p:grpSp>
      <p:sp>
        <p:nvSpPr>
          <p:cNvPr id="15" name="TextBox 14">
            <a:extLst>
              <a:ext uri="{FF2B5EF4-FFF2-40B4-BE49-F238E27FC236}">
                <a16:creationId xmlns:a16="http://schemas.microsoft.com/office/drawing/2014/main" id="{64F15FE4-AE3F-6FA7-5EB4-D7AA74812A57}"/>
              </a:ext>
            </a:extLst>
          </p:cNvPr>
          <p:cNvSpPr txBox="1"/>
          <p:nvPr/>
        </p:nvSpPr>
        <p:spPr>
          <a:xfrm>
            <a:off x="0" y="1204427"/>
            <a:ext cx="6947431" cy="1768561"/>
          </a:xfrm>
          <a:prstGeom prst="rect">
            <a:avLst/>
          </a:prstGeom>
          <a:noFill/>
        </p:spPr>
        <p:txBody>
          <a:bodyPr wrap="square">
            <a:spAutoFit/>
          </a:bodyPr>
          <a:lstStyle/>
          <a:p>
            <a:pPr marL="457200" marR="0" algn="just" hangingPunct="0">
              <a:lnSpc>
                <a:spcPct val="115000"/>
              </a:lnSpc>
              <a:buNone/>
              <a:tabLst>
                <a:tab pos="457200" algn="l"/>
              </a:tabLst>
            </a:pPr>
            <a:r>
              <a:rPr lang="en-GB" sz="1600" dirty="0">
                <a:effectLst/>
                <a:latin typeface="Times New Roman" panose="02020603050405020304" pitchFamily="18" charset="0"/>
                <a:ea typeface="Times New Roman" panose="02020603050405020304" pitchFamily="18" charset="0"/>
                <a:cs typeface="Times New Roman" panose="02020603050405020304" pitchFamily="18" charset="0"/>
              </a:rPr>
              <a:t> During creation of model for historical data, the Adaptive Random Forest model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shows high precision when evaluated with test set</a:t>
            </a:r>
            <a:r>
              <a:rPr lang="en-GB" sz="1600" dirty="0">
                <a:effectLst/>
                <a:latin typeface="Times New Roman" panose="02020603050405020304" pitchFamily="18" charset="0"/>
                <a:ea typeface="Times New Roman" panose="02020603050405020304" pitchFamily="18" charset="0"/>
                <a:cs typeface="Times New Roman" panose="02020603050405020304" pitchFamily="18" charset="0"/>
              </a:rPr>
              <a:t>, which mean  it rarely raised false alarms. However, its recall is lower, so it may miss some actual faults, which could be risky depending on the actual implementation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algn="just" hangingPunct="0">
              <a:lnSpc>
                <a:spcPct val="115000"/>
              </a:lnSpc>
              <a:buNone/>
              <a:tabLst>
                <a:tab pos="457200" algn="l"/>
              </a:tabLst>
            </a:pPr>
            <a:r>
              <a:rPr lang="en-GB" sz="1600" dirty="0">
                <a:effectLst/>
                <a:latin typeface="Times New Roman" panose="02020603050405020304" pitchFamily="18" charset="0"/>
                <a:ea typeface="Times New Roman" panose="02020603050405020304" pitchFamily="18" charset="0"/>
                <a:cs typeface="Times New Roman" panose="02020603050405020304" pitchFamily="18" charset="0"/>
              </a:rPr>
              <a:t>Detailed tuning should be implied to improve recall without sacrificing precision.</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C9E59F35-CEA5-CE8A-5105-BE121D7F591A}"/>
              </a:ext>
            </a:extLst>
          </p:cNvPr>
          <p:cNvSpPr txBox="1"/>
          <p:nvPr/>
        </p:nvSpPr>
        <p:spPr>
          <a:xfrm>
            <a:off x="404839" y="3181426"/>
            <a:ext cx="6137752" cy="919098"/>
          </a:xfrm>
          <a:prstGeom prst="rect">
            <a:avLst/>
          </a:prstGeom>
          <a:noFill/>
        </p:spPr>
        <p:txBody>
          <a:bodyPr wrap="square">
            <a:spAutoFit/>
          </a:bodyPr>
          <a:lstStyle>
            <a:defPPr>
              <a:defRPr lang="zh-CN"/>
            </a:defPPr>
            <a:lvl1pPr marL="457200" marR="0" algn="just" hangingPunct="0">
              <a:lnSpc>
                <a:spcPct val="115000"/>
              </a:lnSpc>
              <a:buNone/>
              <a:tabLst>
                <a:tab pos="457200" algn="l"/>
              </a:tabLst>
              <a:defRPr sz="1600">
                <a:effectLst/>
                <a:latin typeface="Times New Roman" panose="02020603050405020304" pitchFamily="18" charset="0"/>
                <a:ea typeface="Times New Roman" panose="02020603050405020304" pitchFamily="18" charset="0"/>
                <a:cs typeface="Times New Roman" panose="02020603050405020304" pitchFamily="18" charset="0"/>
              </a:defRPr>
            </a:lvl1pPr>
          </a:lstStyle>
          <a:p>
            <a:pPr marL="0"/>
            <a:r>
              <a:rPr lang="en-GB" dirty="0"/>
              <a:t>The steady improvement in performance metrics indicates that the model is effectively adjusting to live data streams. It's important to maintain ongoing surveillance in further studies for concept drift.</a:t>
            </a:r>
            <a:endParaRPr lang="en-US" dirty="0"/>
          </a:p>
        </p:txBody>
      </p:sp>
      <p:sp>
        <p:nvSpPr>
          <p:cNvPr id="19" name="TextBox 18">
            <a:extLst>
              <a:ext uri="{FF2B5EF4-FFF2-40B4-BE49-F238E27FC236}">
                <a16:creationId xmlns:a16="http://schemas.microsoft.com/office/drawing/2014/main" id="{BDD49D0E-570E-3357-2E8A-529DA642D156}"/>
              </a:ext>
            </a:extLst>
          </p:cNvPr>
          <p:cNvSpPr txBox="1"/>
          <p:nvPr/>
        </p:nvSpPr>
        <p:spPr>
          <a:xfrm>
            <a:off x="-102642" y="4613731"/>
            <a:ext cx="6137752" cy="1201996"/>
          </a:xfrm>
          <a:prstGeom prst="rect">
            <a:avLst/>
          </a:prstGeom>
          <a:noFill/>
        </p:spPr>
        <p:txBody>
          <a:bodyPr wrap="square">
            <a:spAutoFit/>
          </a:bodyPr>
          <a:lstStyle/>
          <a:p>
            <a:pPr marL="457200" marR="0" algn="just" hangingPunct="0">
              <a:lnSpc>
                <a:spcPct val="115000"/>
              </a:lnSpc>
              <a:buNone/>
              <a:tabLst>
                <a:tab pos="457200" algn="l"/>
              </a:tabLst>
            </a:pPr>
            <a:r>
              <a:rPr lang="en-GB" sz="1600" i="1" dirty="0">
                <a:solidFill>
                  <a:schemeClr val="accent1">
                    <a:lumMod val="75000"/>
                  </a:schemeClr>
                </a:solidFill>
                <a:effectLst/>
                <a:latin typeface="Times New Roman" panose="02020603050405020304" pitchFamily="18" charset="0"/>
                <a:ea typeface="Times New Roman" panose="02020603050405020304" pitchFamily="18" charset="0"/>
              </a:rPr>
              <a:t>Considering the positive performance trend, regularly retraining the model with the latest batch data appears to be an effective strategy. Continuing this retraining cycle will help sustain and potentially enhance model accuracy over time.</a:t>
            </a:r>
            <a:endParaRPr lang="en-US" sz="1100" i="1" dirty="0">
              <a:solidFill>
                <a:schemeClr val="accent1">
                  <a:lumMod val="75000"/>
                </a:schemeClr>
              </a:solidFill>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527653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58214-E9F1-3F9E-EBFD-835AFB06DD8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1A1F3BE-693B-42CA-3820-0686BA4AD6D9}"/>
              </a:ext>
            </a:extLst>
          </p:cNvPr>
          <p:cNvSpPr>
            <a:spLocks noGrp="1"/>
          </p:cNvSpPr>
          <p:nvPr>
            <p:ph type="title"/>
          </p:nvPr>
        </p:nvSpPr>
        <p:spPr>
          <a:xfrm>
            <a:off x="171686" y="-127776"/>
            <a:ext cx="10515600" cy="1115434"/>
          </a:xfrm>
        </p:spPr>
        <p:txBody>
          <a:bodyPr/>
          <a:lstStyle/>
          <a:p>
            <a:r>
              <a:rPr lang="en-US" dirty="0"/>
              <a:t>Conclusion &amp; Recommendations</a:t>
            </a:r>
          </a:p>
        </p:txBody>
      </p:sp>
      <p:sp>
        <p:nvSpPr>
          <p:cNvPr id="7" name="Slide Number Placeholder 6">
            <a:extLst>
              <a:ext uri="{FF2B5EF4-FFF2-40B4-BE49-F238E27FC236}">
                <a16:creationId xmlns:a16="http://schemas.microsoft.com/office/drawing/2014/main" id="{B259C891-0F90-559C-ED28-C1223F89542B}"/>
              </a:ext>
            </a:extLst>
          </p:cNvPr>
          <p:cNvSpPr>
            <a:spLocks noGrp="1"/>
          </p:cNvSpPr>
          <p:nvPr>
            <p:ph type="sldNum" sz="quarter" idx="29"/>
          </p:nvPr>
        </p:nvSpPr>
        <p:spPr/>
        <p:txBody>
          <a:bodyPr/>
          <a:lstStyle/>
          <a:p>
            <a:fld id="{47FEACEE-25B4-4A2D-B147-27296E36371D}" type="slidenum">
              <a:rPr lang="en-US" altLang="zh-CN" smtClean="0"/>
              <a:pPr/>
              <a:t>11</a:t>
            </a:fld>
            <a:endParaRPr lang="en-US" altLang="zh-CN" dirty="0"/>
          </a:p>
        </p:txBody>
      </p:sp>
      <p:sp>
        <p:nvSpPr>
          <p:cNvPr id="3" name="TextBox 2">
            <a:extLst>
              <a:ext uri="{FF2B5EF4-FFF2-40B4-BE49-F238E27FC236}">
                <a16:creationId xmlns:a16="http://schemas.microsoft.com/office/drawing/2014/main" id="{7B937EED-86D0-ABB7-7C71-356AA8D28BA8}"/>
              </a:ext>
            </a:extLst>
          </p:cNvPr>
          <p:cNvSpPr txBox="1"/>
          <p:nvPr/>
        </p:nvSpPr>
        <p:spPr>
          <a:xfrm>
            <a:off x="171686" y="879405"/>
            <a:ext cx="11848628" cy="1768561"/>
          </a:xfrm>
          <a:prstGeom prst="rect">
            <a:avLst/>
          </a:prstGeom>
          <a:noFill/>
        </p:spPr>
        <p:txBody>
          <a:bodyPr wrap="square">
            <a:spAutoFit/>
          </a:bodyPr>
          <a:lstStyle>
            <a:defPPr>
              <a:defRPr lang="zh-CN"/>
            </a:defPPr>
            <a:lvl1pPr marR="0" algn="just" hangingPunct="0">
              <a:lnSpc>
                <a:spcPct val="115000"/>
              </a:lnSpc>
              <a:buNone/>
              <a:tabLst>
                <a:tab pos="457200" algn="l"/>
              </a:tabLst>
              <a:defRPr sz="1600">
                <a:effectLst/>
                <a:latin typeface="Times New Roman" panose="02020603050405020304" pitchFamily="18" charset="0"/>
                <a:ea typeface="Times New Roman" panose="02020603050405020304" pitchFamily="18" charset="0"/>
                <a:cs typeface="Times New Roman" panose="02020603050405020304" pitchFamily="18" charset="0"/>
              </a:defRPr>
            </a:lvl1pPr>
          </a:lstStyle>
          <a:p>
            <a:r>
              <a:rPr lang="en-US" dirty="0"/>
              <a:t>This experiment shows how combining machine learning with modern data collection tools and easy-to-use visualizations can improve predictive maintenance with uses Adaptive Random Forest algorithms to detect faults in bearing systems of Industrial Screw Air Compressor by analyzing live data streams in real time. It also explores how LSTM models can be used for time series forecasting to monitor the health of industrial air compressors. By using multiple sensor inputs—like temperature, airflow, RPM, and vibration—the system can continuously track performance, spot unusual behavior, and detect early signs of problems. This contributes to smarter, data-driven maintenance and helps reduce downtime and improve efficiency.</a:t>
            </a:r>
          </a:p>
        </p:txBody>
      </p:sp>
      <p:sp>
        <p:nvSpPr>
          <p:cNvPr id="4" name="TextBox 3">
            <a:extLst>
              <a:ext uri="{FF2B5EF4-FFF2-40B4-BE49-F238E27FC236}">
                <a16:creationId xmlns:a16="http://schemas.microsoft.com/office/drawing/2014/main" id="{7A7F596A-FB7A-3E52-B84D-3273BD7AA26D}"/>
              </a:ext>
            </a:extLst>
          </p:cNvPr>
          <p:cNvSpPr txBox="1"/>
          <p:nvPr/>
        </p:nvSpPr>
        <p:spPr>
          <a:xfrm>
            <a:off x="171686" y="2731162"/>
            <a:ext cx="11848628" cy="4316951"/>
          </a:xfrm>
          <a:prstGeom prst="rect">
            <a:avLst/>
          </a:prstGeom>
          <a:noFill/>
        </p:spPr>
        <p:txBody>
          <a:bodyPr wrap="square">
            <a:spAutoFit/>
          </a:bodyPr>
          <a:lstStyle>
            <a:defPPr>
              <a:defRPr lang="zh-CN"/>
            </a:defPPr>
            <a:lvl1pPr marR="0" algn="just" hangingPunct="0">
              <a:lnSpc>
                <a:spcPct val="115000"/>
              </a:lnSpc>
              <a:buNone/>
              <a:tabLst>
                <a:tab pos="457200" algn="l"/>
              </a:tabLst>
              <a:defRPr>
                <a:effectLst/>
                <a:latin typeface="Times New Roman" panose="02020603050405020304" pitchFamily="18" charset="0"/>
                <a:ea typeface="Times New Roman" panose="02020603050405020304" pitchFamily="18" charset="0"/>
                <a:cs typeface="Times New Roman" panose="02020603050405020304" pitchFamily="18" charset="0"/>
              </a:defRPr>
            </a:lvl1pPr>
          </a:lstStyle>
          <a:p>
            <a:r>
              <a:rPr lang="en-US" sz="1600" b="1" dirty="0"/>
              <a:t>Future Recommendations:</a:t>
            </a:r>
          </a:p>
          <a:p>
            <a:endParaRPr lang="en-US" sz="1600" dirty="0"/>
          </a:p>
          <a:p>
            <a:pPr marL="285750" indent="-285750">
              <a:buFont typeface="Arial" panose="020B0604020202020204" pitchFamily="34" charset="0"/>
              <a:buChar char="•"/>
            </a:pPr>
            <a:r>
              <a:rPr lang="en-GB" sz="1600" dirty="0"/>
              <a:t>Next step should be to conduct this experiment on a physical Industrial Air Compressor where a proof-of-concept visualization can we used by maintenance engineers to provide feedback on models’ performance.</a:t>
            </a:r>
          </a:p>
          <a:p>
            <a:endParaRPr lang="en-GB" sz="1600" dirty="0"/>
          </a:p>
          <a:p>
            <a:pPr marL="285750" indent="-285750">
              <a:buFont typeface="Arial" panose="020B0604020202020204" pitchFamily="34" charset="0"/>
              <a:buChar char="•"/>
            </a:pPr>
            <a:r>
              <a:rPr lang="en-GB" sz="1600" dirty="0"/>
              <a:t>Model should undergo test for Concept Drift; more testing  and parameter tuning is required to improve the robustness and improve recall without sacrificing precision.</a:t>
            </a:r>
          </a:p>
          <a:p>
            <a:endParaRPr lang="en-GB" sz="1600" dirty="0"/>
          </a:p>
          <a:p>
            <a:pPr marL="285750" indent="-285750">
              <a:buFont typeface="Arial" panose="020B0604020202020204" pitchFamily="34" charset="0"/>
              <a:buChar char="•"/>
            </a:pPr>
            <a:r>
              <a:rPr lang="en-GB" sz="1600" dirty="0"/>
              <a:t>Based on fruitfulness of further experiment , we can integrate Alert system with this system where an alert in terms of email or SMS can be sent to user directly.</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This experiment can also be expanded to dynamically assign new labels within the system by tagging specific timeframes when physical failures occur. This approach enables the model to continuously learn from real-world events and improve its ability to predict </a:t>
            </a:r>
          </a:p>
          <a:p>
            <a:r>
              <a:rPr lang="en-GB" sz="1600" dirty="0"/>
              <a:t>      similar failures in the future, enhancing its adaptability and long-term accuracy.</a:t>
            </a:r>
            <a:endParaRPr lang="en-US" sz="1600" dirty="0"/>
          </a:p>
          <a:p>
            <a:endParaRPr lang="en-US" sz="1600" dirty="0"/>
          </a:p>
        </p:txBody>
      </p:sp>
    </p:spTree>
    <p:extLst>
      <p:ext uri="{BB962C8B-B14F-4D97-AF65-F5344CB8AC3E}">
        <p14:creationId xmlns:p14="http://schemas.microsoft.com/office/powerpoint/2010/main" val="2805158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a:xfrm>
            <a:off x="6177023" y="2979290"/>
            <a:ext cx="3034145" cy="335010"/>
          </a:xfrm>
        </p:spPr>
        <p:txBody>
          <a:bodyPr/>
          <a:lstStyle/>
          <a:p>
            <a:r>
              <a:rPr lang="en-US" dirty="0"/>
              <a:t>Sarat Shankar</a:t>
            </a:r>
          </a:p>
        </p:txBody>
      </p:sp>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 Background</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Literature Review</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Problem Statement</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Methodology</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a:xfrm>
            <a:off x="8318097" y="4629745"/>
            <a:ext cx="2019640" cy="1075689"/>
          </a:xfrm>
        </p:spPr>
        <p:txBody>
          <a:bodyPr/>
          <a:lstStyle/>
          <a:p>
            <a:r>
              <a:rPr lang="en-US" dirty="0"/>
              <a:t>Conclusion and Future Recommendations</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8" name="Footer Placeholder 7">
            <a:extLst>
              <a:ext uri="{FF2B5EF4-FFF2-40B4-BE49-F238E27FC236}">
                <a16:creationId xmlns:a16="http://schemas.microsoft.com/office/drawing/2014/main" id="{D36D0CF6-7418-9349-F7A8-045EA96B2D03}"/>
              </a:ext>
            </a:extLst>
          </p:cNvPr>
          <p:cNvSpPr>
            <a:spLocks noGrp="1"/>
          </p:cNvSpPr>
          <p:nvPr>
            <p:ph type="ftr" sz="quarter" idx="33"/>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grpSp>
        <p:nvGrpSpPr>
          <p:cNvPr id="6" name="Group 5">
            <a:extLst>
              <a:ext uri="{FF2B5EF4-FFF2-40B4-BE49-F238E27FC236}">
                <a16:creationId xmlns:a16="http://schemas.microsoft.com/office/drawing/2014/main" id="{A8CCAD9F-9F08-5089-9FF0-24A2BE5518BB}"/>
              </a:ext>
            </a:extLst>
          </p:cNvPr>
          <p:cNvGrpSpPr/>
          <p:nvPr/>
        </p:nvGrpSpPr>
        <p:grpSpPr>
          <a:xfrm>
            <a:off x="6283451" y="4067155"/>
            <a:ext cx="1942194" cy="2139495"/>
            <a:chOff x="6283451" y="4067155"/>
            <a:chExt cx="1942194" cy="2139495"/>
          </a:xfrm>
        </p:grpSpPr>
        <p:sp>
          <p:nvSpPr>
            <p:cNvPr id="2" name="Pentagon 1">
              <a:extLst>
                <a:ext uri="{FF2B5EF4-FFF2-40B4-BE49-F238E27FC236}">
                  <a16:creationId xmlns:a16="http://schemas.microsoft.com/office/drawing/2014/main" id="{AF593445-CA62-4919-D5D9-54103D131C88}"/>
                </a:ext>
              </a:extLst>
            </p:cNvPr>
            <p:cNvSpPr/>
            <p:nvPr/>
          </p:nvSpPr>
          <p:spPr>
            <a:xfrm>
              <a:off x="6283453" y="4067155"/>
              <a:ext cx="1942191" cy="1419243"/>
            </a:xfrm>
            <a:prstGeom prst="pentagon">
              <a:avLst/>
            </a:prstGeom>
            <a:solidFill>
              <a:srgbClr val="FABE7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entagon 2">
              <a:extLst>
                <a:ext uri="{FF2B5EF4-FFF2-40B4-BE49-F238E27FC236}">
                  <a16:creationId xmlns:a16="http://schemas.microsoft.com/office/drawing/2014/main" id="{D0D27069-17C2-5A1D-053C-07EA353483DC}"/>
                </a:ext>
              </a:extLst>
            </p:cNvPr>
            <p:cNvSpPr/>
            <p:nvPr/>
          </p:nvSpPr>
          <p:spPr>
            <a:xfrm rot="10800000">
              <a:off x="6283453" y="4787407"/>
              <a:ext cx="1942192" cy="1419243"/>
            </a:xfrm>
            <a:prstGeom prst="pentagon">
              <a:avLst/>
            </a:prstGeom>
            <a:solidFill>
              <a:srgbClr val="FABE7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AFB51A7-0E53-1E70-237D-40ABA1ACD325}"/>
                </a:ext>
              </a:extLst>
            </p:cNvPr>
            <p:cNvSpPr/>
            <p:nvPr/>
          </p:nvSpPr>
          <p:spPr>
            <a:xfrm>
              <a:off x="6283451" y="4621842"/>
              <a:ext cx="1942190" cy="997792"/>
            </a:xfrm>
            <a:prstGeom prst="rect">
              <a:avLst/>
            </a:prstGeom>
            <a:solidFill>
              <a:srgbClr val="FABE7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 Placeholder 23">
            <a:extLst>
              <a:ext uri="{FF2B5EF4-FFF2-40B4-BE49-F238E27FC236}">
                <a16:creationId xmlns:a16="http://schemas.microsoft.com/office/drawing/2014/main" id="{4AB20505-BCB8-7997-784C-44235430CB14}"/>
              </a:ext>
            </a:extLst>
          </p:cNvPr>
          <p:cNvSpPr txBox="1">
            <a:spLocks/>
          </p:cNvSpPr>
          <p:nvPr/>
        </p:nvSpPr>
        <p:spPr>
          <a:xfrm>
            <a:off x="6283447" y="4613674"/>
            <a:ext cx="1913128" cy="1075689"/>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accent6"/>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Results &amp; Discussion</a:t>
            </a:r>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0" y="-2267"/>
            <a:ext cx="10515600" cy="1115434"/>
          </a:xfrm>
        </p:spPr>
        <p:txBody>
          <a:bodyPr/>
          <a:lstStyle/>
          <a:p>
            <a:r>
              <a:rPr lang="en-US" altLang="zh-CN" dirty="0"/>
              <a:t>Introduction</a:t>
            </a:r>
            <a:endParaRPr lang="en-US" dirty="0"/>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29"/>
          </p:nvPr>
        </p:nvSpPr>
        <p:spPr/>
        <p:txBody>
          <a:bodyPr/>
          <a:lstStyle/>
          <a:p>
            <a:fld id="{47FEACEE-25B4-4A2D-B147-27296E36371D}" type="slidenum">
              <a:rPr lang="en-US" altLang="zh-CN" smtClean="0"/>
              <a:pPr/>
              <a:t>3</a:t>
            </a:fld>
            <a:endParaRPr lang="en-US" altLang="zh-CN" dirty="0"/>
          </a:p>
        </p:txBody>
      </p:sp>
      <p:pic>
        <p:nvPicPr>
          <p:cNvPr id="1026" name="Picture 2" descr="300hp Quincy Rotary Screw Air Compressor 460v 23,000HRS QSI1250 ...">
            <a:extLst>
              <a:ext uri="{FF2B5EF4-FFF2-40B4-BE49-F238E27FC236}">
                <a16:creationId xmlns:a16="http://schemas.microsoft.com/office/drawing/2014/main" id="{D7052397-8BF7-6340-26C9-BDD3C7DCB2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5797" y="332204"/>
            <a:ext cx="3150945" cy="210063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54D1DB1-B70C-A93F-C8DA-1236C356D237}"/>
              </a:ext>
            </a:extLst>
          </p:cNvPr>
          <p:cNvSpPr txBox="1"/>
          <p:nvPr/>
        </p:nvSpPr>
        <p:spPr>
          <a:xfrm>
            <a:off x="8805797" y="2530129"/>
            <a:ext cx="2898190" cy="461665"/>
          </a:xfrm>
          <a:prstGeom prst="rect">
            <a:avLst/>
          </a:prstGeom>
        </p:spPr>
        <p:txBody>
          <a:bodyPr wrap="square" rtlCol="0">
            <a:spAutoFit/>
          </a:bodyPr>
          <a:lstStyle/>
          <a:p>
            <a:pPr marL="0" indent="0" algn="ctr">
              <a:lnSpc>
                <a:spcPct val="100000"/>
              </a:lnSpc>
              <a:spcBef>
                <a:spcPts val="0"/>
              </a:spcBef>
              <a:buFontTx/>
              <a:buNone/>
            </a:pPr>
            <a:r>
              <a:rPr lang="en-US" sz="1200" dirty="0">
                <a:solidFill>
                  <a:schemeClr val="accent6">
                    <a:lumMod val="90000"/>
                    <a:lumOff val="10000"/>
                  </a:schemeClr>
                </a:solidFill>
                <a:latin typeface="Posterama" panose="020B0504020200020000" pitchFamily="34" charset="0"/>
                <a:ea typeface="微软雅黑"/>
                <a:cs typeface="Posterama" panose="020B0504020200020000" pitchFamily="34" charset="0"/>
              </a:rPr>
              <a:t>Industrial Single Stage Air Screw Compressor</a:t>
            </a:r>
          </a:p>
        </p:txBody>
      </p:sp>
      <p:sp>
        <p:nvSpPr>
          <p:cNvPr id="10" name="TextBox 9">
            <a:extLst>
              <a:ext uri="{FF2B5EF4-FFF2-40B4-BE49-F238E27FC236}">
                <a16:creationId xmlns:a16="http://schemas.microsoft.com/office/drawing/2014/main" id="{865DF8E8-A6CC-3FAB-2AAB-49F3F67E1059}"/>
              </a:ext>
            </a:extLst>
          </p:cNvPr>
          <p:cNvSpPr txBox="1"/>
          <p:nvPr/>
        </p:nvSpPr>
        <p:spPr>
          <a:xfrm>
            <a:off x="-226381" y="1382519"/>
            <a:ext cx="8713433" cy="1479379"/>
          </a:xfrm>
          <a:prstGeom prst="rect">
            <a:avLst/>
          </a:prstGeom>
          <a:noFill/>
        </p:spPr>
        <p:txBody>
          <a:bodyPr wrap="square">
            <a:spAutoFit/>
          </a:bodyPr>
          <a:lstStyle/>
          <a:p>
            <a:pPr marL="457200" marR="0" algn="just" hangingPunct="0">
              <a:lnSpc>
                <a:spcPct val="115000"/>
              </a:lnSpc>
              <a:buNone/>
              <a:tabLst>
                <a:tab pos="457200" algn="l"/>
              </a:tabLst>
            </a:pPr>
            <a:r>
              <a:rPr lang="en-US" sz="2000" dirty="0">
                <a:effectLst/>
                <a:latin typeface="Times New Roman" panose="02020603050405020304" pitchFamily="18" charset="0"/>
                <a:ea typeface="Times New Roman" panose="02020603050405020304" pitchFamily="18" charset="0"/>
              </a:rPr>
              <a:t>Air compressor is an important equipment for a variety of industries which uses kinetic energy to create pressurized air</a:t>
            </a:r>
            <a:r>
              <a:rPr lang="en-GB" sz="2000" dirty="0">
                <a:effectLst/>
                <a:latin typeface="Times New Roman" panose="02020603050405020304" pitchFamily="18" charset="0"/>
                <a:ea typeface="Times New Roman" panose="02020603050405020304" pitchFamily="18" charset="0"/>
              </a:rPr>
              <a:t>. This air which is pressurized and stored in a storage air tank is used </a:t>
            </a:r>
            <a:r>
              <a:rPr lang="en-US" sz="2000" dirty="0">
                <a:effectLst/>
                <a:latin typeface="Times New Roman" panose="02020603050405020304" pitchFamily="18" charset="0"/>
                <a:ea typeface="Times New Roman" panose="02020603050405020304" pitchFamily="18" charset="0"/>
              </a:rPr>
              <a:t>to power various industrial tools and processes.</a:t>
            </a:r>
            <a:endParaRPr lang="en-US" sz="2000" dirty="0">
              <a:effectLst/>
              <a:latin typeface="Arial" panose="020B0604020202020204" pitchFamily="34" charset="0"/>
              <a:ea typeface="Times New Roman" panose="02020603050405020304" pitchFamily="18" charset="0"/>
            </a:endParaRPr>
          </a:p>
        </p:txBody>
      </p:sp>
      <p:sp>
        <p:nvSpPr>
          <p:cNvPr id="13" name="TextBox 12">
            <a:extLst>
              <a:ext uri="{FF2B5EF4-FFF2-40B4-BE49-F238E27FC236}">
                <a16:creationId xmlns:a16="http://schemas.microsoft.com/office/drawing/2014/main" id="{0362A965-360D-4809-270B-33B4B6BBCE44}"/>
              </a:ext>
            </a:extLst>
          </p:cNvPr>
          <p:cNvSpPr txBox="1"/>
          <p:nvPr/>
        </p:nvSpPr>
        <p:spPr>
          <a:xfrm>
            <a:off x="184433" y="3131250"/>
            <a:ext cx="8108925" cy="2862322"/>
          </a:xfrm>
          <a:prstGeom prst="rect">
            <a:avLst/>
          </a:prstGeom>
          <a:noFill/>
        </p:spPr>
        <p:txBody>
          <a:bodyPr wrap="square">
            <a:spAutoFit/>
          </a:bodyPr>
          <a:lstStyle/>
          <a:p>
            <a:r>
              <a:rPr lang="en-US" sz="2000" dirty="0">
                <a:latin typeface="Times New Roman" panose="02020603050405020304" pitchFamily="18" charset="0"/>
              </a:rPr>
              <a:t>Industrial maintenance refers to all activities performed to ensure that the equipment, machinery, and infrastructure of a production system operate correctly and without interruptions. </a:t>
            </a:r>
          </a:p>
          <a:p>
            <a:endParaRPr lang="en-US" sz="2000" dirty="0">
              <a:latin typeface="Times New Roman" panose="02020603050405020304" pitchFamily="18" charset="0"/>
            </a:endParaRPr>
          </a:p>
          <a:p>
            <a:r>
              <a:rPr lang="en-US" sz="2000" dirty="0">
                <a:latin typeface="Times New Roman" panose="02020603050405020304" pitchFamily="18" charset="0"/>
              </a:rPr>
              <a:t>Over the period of time, with change in tools, technology and processes , the maintenance practices also changed from reactive to preventive to predictive</a:t>
            </a:r>
          </a:p>
          <a:p>
            <a:endParaRPr lang="en-US" sz="2000" dirty="0">
              <a:latin typeface="Times New Roman" panose="02020603050405020304" pitchFamily="18" charset="0"/>
            </a:endParaRPr>
          </a:p>
          <a:p>
            <a:r>
              <a:rPr lang="en-US" sz="2000" dirty="0">
                <a:latin typeface="Times New Roman" panose="02020603050405020304" pitchFamily="18" charset="0"/>
              </a:rPr>
              <a:t>In this Study I am focusing on Predictive Maintenance and Anomaly detection for Industrial Single stage Air Compressor.</a:t>
            </a:r>
          </a:p>
        </p:txBody>
      </p:sp>
      <p:pic>
        <p:nvPicPr>
          <p:cNvPr id="15" name="Picture 14">
            <a:extLst>
              <a:ext uri="{FF2B5EF4-FFF2-40B4-BE49-F238E27FC236}">
                <a16:creationId xmlns:a16="http://schemas.microsoft.com/office/drawing/2014/main" id="{E46701DE-9C65-E329-9EC2-6642831B7C07}"/>
              </a:ext>
            </a:extLst>
          </p:cNvPr>
          <p:cNvPicPr>
            <a:picLocks noChangeAspect="1"/>
          </p:cNvPicPr>
          <p:nvPr/>
        </p:nvPicPr>
        <p:blipFill>
          <a:blip r:embed="rId4"/>
          <a:stretch>
            <a:fillRect/>
          </a:stretch>
        </p:blipFill>
        <p:spPr>
          <a:xfrm>
            <a:off x="8805797" y="3089090"/>
            <a:ext cx="3201770" cy="2672154"/>
          </a:xfrm>
          <a:prstGeom prst="rect">
            <a:avLst/>
          </a:prstGeom>
          <a:ln>
            <a:solidFill>
              <a:schemeClr val="accent1">
                <a:shade val="15000"/>
              </a:schemeClr>
            </a:solidFill>
          </a:ln>
        </p:spPr>
      </p:pic>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6099079" y="1856195"/>
            <a:ext cx="5778694" cy="1688906"/>
          </a:xfrm>
        </p:spPr>
        <p:txBody>
          <a:bodyPr/>
          <a:lstStyle/>
          <a:p>
            <a:r>
              <a:rPr lang="en-US" sz="2400" dirty="0"/>
              <a:t>“Based on current refinery economics, says Every 1% gain in availability is worth $84 million of additional margin capture per year in a typical 200,000 bpd refinery”</a:t>
            </a:r>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p:txBody>
          <a:bodyPr/>
          <a:lstStyle/>
          <a:p>
            <a:r>
              <a:rPr lang="en-US" dirty="0"/>
              <a:t>Doug White, Emerson Industry Expert</a:t>
            </a:r>
          </a:p>
          <a:p>
            <a:endParaRPr lang="en-US" dirty="0"/>
          </a:p>
        </p:txBody>
      </p:sp>
      <p:sp>
        <p:nvSpPr>
          <p:cNvPr id="4" name="Footer Placeholder 3">
            <a:extLst>
              <a:ext uri="{FF2B5EF4-FFF2-40B4-BE49-F238E27FC236}">
                <a16:creationId xmlns:a16="http://schemas.microsoft.com/office/drawing/2014/main" id="{8A610345-FF40-D90A-5C88-A462A10E487B}"/>
              </a:ext>
            </a:extLst>
          </p:cNvPr>
          <p:cNvSpPr>
            <a:spLocks noGrp="1"/>
          </p:cNvSpPr>
          <p:nvPr>
            <p:ph type="ftr" sz="quarter" idx="30"/>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4</a:t>
            </a:fld>
            <a:endParaRPr lang="en-US" altLang="zh-CN" noProof="0" dirty="0"/>
          </a:p>
        </p:txBody>
      </p:sp>
    </p:spTree>
    <p:extLst>
      <p:ext uri="{BB962C8B-B14F-4D97-AF65-F5344CB8AC3E}">
        <p14:creationId xmlns:p14="http://schemas.microsoft.com/office/powerpoint/2010/main" val="32955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E17942FE-65D3-7C03-B361-8DF125B81DC1}"/>
              </a:ext>
            </a:extLst>
          </p:cNvPr>
          <p:cNvSpPr>
            <a:spLocks noGrp="1"/>
          </p:cNvSpPr>
          <p:nvPr>
            <p:ph type="title"/>
          </p:nvPr>
        </p:nvSpPr>
        <p:spPr>
          <a:xfrm>
            <a:off x="96693" y="163917"/>
            <a:ext cx="10515600" cy="729233"/>
          </a:xfrm>
        </p:spPr>
        <p:txBody>
          <a:bodyPr/>
          <a:lstStyle/>
          <a:p>
            <a:r>
              <a:rPr lang="en-US" dirty="0"/>
              <a:t>Literature review</a:t>
            </a:r>
          </a:p>
        </p:txBody>
      </p:sp>
      <p:sp>
        <p:nvSpPr>
          <p:cNvPr id="63" name="Text Placeholder 62">
            <a:extLst>
              <a:ext uri="{FF2B5EF4-FFF2-40B4-BE49-F238E27FC236}">
                <a16:creationId xmlns:a16="http://schemas.microsoft.com/office/drawing/2014/main" id="{22D79EB2-B914-5355-4D75-3AC59F0DCCC3}"/>
              </a:ext>
            </a:extLst>
          </p:cNvPr>
          <p:cNvSpPr>
            <a:spLocks noGrp="1"/>
          </p:cNvSpPr>
          <p:nvPr>
            <p:ph type="body" sz="quarter" idx="27"/>
          </p:nvPr>
        </p:nvSpPr>
        <p:spPr>
          <a:xfrm>
            <a:off x="1507135" y="3962682"/>
            <a:ext cx="1877575" cy="506399"/>
          </a:xfrm>
        </p:spPr>
        <p:txBody>
          <a:bodyPr/>
          <a:lstStyle/>
          <a:p>
            <a:r>
              <a:rPr lang="en-US" sz="1400" dirty="0"/>
              <a:t>Authors (Peter Poor, Davide </a:t>
            </a:r>
            <a:r>
              <a:rPr lang="en-US" sz="1400" dirty="0" err="1"/>
              <a:t>Zenesik</a:t>
            </a:r>
            <a:r>
              <a:rPr lang="en-US" sz="1400" dirty="0"/>
              <a:t> and Josef </a:t>
            </a:r>
            <a:r>
              <a:rPr lang="en-US" sz="1400" dirty="0" err="1"/>
              <a:t>Basl</a:t>
            </a:r>
            <a:r>
              <a:rPr lang="en-US" sz="1400" dirty="0"/>
              <a:t>, 2019) </a:t>
            </a:r>
          </a:p>
        </p:txBody>
      </p:sp>
      <p:sp>
        <p:nvSpPr>
          <p:cNvPr id="16" name="Picture Placeholder 15">
            <a:extLst>
              <a:ext uri="{FF2B5EF4-FFF2-40B4-BE49-F238E27FC236}">
                <a16:creationId xmlns:a16="http://schemas.microsoft.com/office/drawing/2014/main" id="{7BD10CEB-2241-4246-B0F4-96E0DB642C4C}"/>
              </a:ext>
            </a:extLst>
          </p:cNvPr>
          <p:cNvSpPr>
            <a:spLocks noGrp="1"/>
          </p:cNvSpPr>
          <p:nvPr>
            <p:ph type="body" sz="quarter" idx="28"/>
          </p:nvPr>
        </p:nvSpPr>
        <p:spPr>
          <a:xfrm>
            <a:off x="1429608" y="4509306"/>
            <a:ext cx="1877575" cy="506399"/>
          </a:xfrm>
        </p:spPr>
        <p:txBody>
          <a:bodyPr/>
          <a:lstStyle/>
          <a:p>
            <a:r>
              <a:rPr lang="en-US" altLang="zh-CN" b="1" dirty="0">
                <a:solidFill>
                  <a:schemeClr val="accent1">
                    <a:lumMod val="75000"/>
                  </a:schemeClr>
                </a:solidFill>
              </a:rPr>
              <a:t>Historical Overview of Maintenance Management Strategies</a:t>
            </a:r>
            <a:endParaRPr lang="zh-CN" altLang="en-US" b="1" dirty="0">
              <a:solidFill>
                <a:schemeClr val="accent1">
                  <a:lumMod val="75000"/>
                </a:schemeClr>
              </a:solidFill>
            </a:endParaRPr>
          </a:p>
        </p:txBody>
      </p:sp>
      <p:sp>
        <p:nvSpPr>
          <p:cNvPr id="65" name="Text Placeholder 64">
            <a:extLst>
              <a:ext uri="{FF2B5EF4-FFF2-40B4-BE49-F238E27FC236}">
                <a16:creationId xmlns:a16="http://schemas.microsoft.com/office/drawing/2014/main" id="{0ECD9490-0BE0-6A65-01CD-D54CAB839511}"/>
              </a:ext>
            </a:extLst>
          </p:cNvPr>
          <p:cNvSpPr>
            <a:spLocks noGrp="1"/>
          </p:cNvSpPr>
          <p:nvPr>
            <p:ph type="body" sz="quarter" idx="38"/>
          </p:nvPr>
        </p:nvSpPr>
        <p:spPr/>
        <p:txBody>
          <a:bodyPr vert="horz" lIns="91440" tIns="45720" rIns="91440" bIns="45720" rtlCol="0" anchor="b">
            <a:noAutofit/>
          </a:bodyPr>
          <a:lstStyle/>
          <a:p>
            <a:r>
              <a:rPr lang="en-GB" sz="1400" dirty="0"/>
              <a:t>Lei Y Et al,2020</a:t>
            </a:r>
            <a:endParaRPr lang="en-US" sz="1400" dirty="0"/>
          </a:p>
        </p:txBody>
      </p:sp>
      <p:sp>
        <p:nvSpPr>
          <p:cNvPr id="19" name="Picture Placeholder 18">
            <a:extLst>
              <a:ext uri="{FF2B5EF4-FFF2-40B4-BE49-F238E27FC236}">
                <a16:creationId xmlns:a16="http://schemas.microsoft.com/office/drawing/2014/main" id="{78038ACE-740A-4AE7-A0B3-BEEA90495BDD}"/>
              </a:ext>
            </a:extLst>
          </p:cNvPr>
          <p:cNvSpPr>
            <a:spLocks noGrp="1"/>
          </p:cNvSpPr>
          <p:nvPr>
            <p:ph type="body" sz="quarter" idx="39"/>
          </p:nvPr>
        </p:nvSpPr>
        <p:spPr>
          <a:xfrm>
            <a:off x="3889942" y="2937719"/>
            <a:ext cx="1877575" cy="845141"/>
          </a:xfrm>
        </p:spPr>
        <p:txBody>
          <a:bodyPr vert="horz" lIns="91440" tIns="45720" rIns="91440" bIns="45720" rtlCol="0">
            <a:noAutofit/>
          </a:bodyPr>
          <a:lstStyle/>
          <a:p>
            <a:pPr>
              <a:spcBef>
                <a:spcPts val="0"/>
              </a:spcBef>
            </a:pPr>
            <a:r>
              <a:rPr lang="en-US" altLang="zh-CN" b="1" dirty="0">
                <a:solidFill>
                  <a:schemeClr val="accent1">
                    <a:lumMod val="75000"/>
                  </a:schemeClr>
                </a:solidFill>
              </a:rPr>
              <a:t>Applications of machine learning to machine fault diagnosis</a:t>
            </a:r>
          </a:p>
        </p:txBody>
      </p:sp>
      <p:sp>
        <p:nvSpPr>
          <p:cNvPr id="67" name="Text Placeholder 66">
            <a:extLst>
              <a:ext uri="{FF2B5EF4-FFF2-40B4-BE49-F238E27FC236}">
                <a16:creationId xmlns:a16="http://schemas.microsoft.com/office/drawing/2014/main" id="{CEEED1DD-BCBD-5246-2A2C-BCED87782D53}"/>
              </a:ext>
            </a:extLst>
          </p:cNvPr>
          <p:cNvSpPr>
            <a:spLocks noGrp="1"/>
          </p:cNvSpPr>
          <p:nvPr>
            <p:ph type="body" sz="quarter" idx="40"/>
          </p:nvPr>
        </p:nvSpPr>
        <p:spPr/>
        <p:txBody>
          <a:bodyPr vert="horz" lIns="91440" tIns="45720" rIns="91440" bIns="45720" rtlCol="0" anchor="b">
            <a:noAutofit/>
          </a:bodyPr>
          <a:lstStyle/>
          <a:p>
            <a:r>
              <a:rPr lang="en-GB" sz="1400" dirty="0"/>
              <a:t>Doan Ngoc Chi Nam Et al,2019) </a:t>
            </a:r>
            <a:endParaRPr lang="en-US" sz="1400" dirty="0"/>
          </a:p>
        </p:txBody>
      </p:sp>
      <p:sp>
        <p:nvSpPr>
          <p:cNvPr id="21" name="Picture Placeholder 20">
            <a:extLst>
              <a:ext uri="{FF2B5EF4-FFF2-40B4-BE49-F238E27FC236}">
                <a16:creationId xmlns:a16="http://schemas.microsoft.com/office/drawing/2014/main" id="{DD441F7A-4624-45D2-AE88-EEBA65185E6D}"/>
              </a:ext>
            </a:extLst>
          </p:cNvPr>
          <p:cNvSpPr>
            <a:spLocks noGrp="1"/>
          </p:cNvSpPr>
          <p:nvPr>
            <p:ph type="body" sz="quarter" idx="41"/>
          </p:nvPr>
        </p:nvSpPr>
        <p:spPr/>
        <p:txBody>
          <a:bodyPr vert="horz" lIns="91440" tIns="45720" rIns="91440" bIns="45720" rtlCol="0">
            <a:noAutofit/>
          </a:bodyPr>
          <a:lstStyle/>
          <a:p>
            <a:r>
              <a:rPr lang="en-US" altLang="zh-CN" b="1" dirty="0">
                <a:solidFill>
                  <a:schemeClr val="accent1">
                    <a:lumMod val="75000"/>
                  </a:schemeClr>
                </a:solidFill>
              </a:rPr>
              <a:t>Coordinate e-business applications</a:t>
            </a:r>
          </a:p>
          <a:p>
            <a:endParaRPr lang="zh-CN" altLang="en-US" b="1" dirty="0">
              <a:solidFill>
                <a:schemeClr val="accent1">
                  <a:lumMod val="75000"/>
                </a:schemeClr>
              </a:solidFill>
            </a:endParaRPr>
          </a:p>
        </p:txBody>
      </p:sp>
      <p:sp>
        <p:nvSpPr>
          <p:cNvPr id="69" name="Text Placeholder 68">
            <a:extLst>
              <a:ext uri="{FF2B5EF4-FFF2-40B4-BE49-F238E27FC236}">
                <a16:creationId xmlns:a16="http://schemas.microsoft.com/office/drawing/2014/main" id="{868536F0-BECB-41C2-208F-CAAC89E244FF}"/>
              </a:ext>
            </a:extLst>
          </p:cNvPr>
          <p:cNvSpPr>
            <a:spLocks noGrp="1"/>
          </p:cNvSpPr>
          <p:nvPr>
            <p:ph type="body" sz="quarter" idx="42"/>
          </p:nvPr>
        </p:nvSpPr>
        <p:spPr/>
        <p:txBody>
          <a:bodyPr vert="horz" lIns="91440" tIns="45720" rIns="91440" bIns="45720" rtlCol="0" anchor="b">
            <a:noAutofit/>
          </a:bodyPr>
          <a:lstStyle/>
          <a:p>
            <a:r>
              <a:rPr lang="en-US" sz="1400" dirty="0"/>
              <a:t>Mohammed Amine </a:t>
            </a:r>
            <a:r>
              <a:rPr lang="en-US" sz="1400" dirty="0" err="1"/>
              <a:t>Moustakim</a:t>
            </a:r>
            <a:r>
              <a:rPr lang="en-GB" sz="1400" dirty="0"/>
              <a:t> Et al,2020</a:t>
            </a:r>
            <a:endParaRPr lang="en-US" sz="1400" dirty="0"/>
          </a:p>
        </p:txBody>
      </p:sp>
      <p:sp>
        <p:nvSpPr>
          <p:cNvPr id="23" name="Picture Placeholder 22">
            <a:extLst>
              <a:ext uri="{FF2B5EF4-FFF2-40B4-BE49-F238E27FC236}">
                <a16:creationId xmlns:a16="http://schemas.microsoft.com/office/drawing/2014/main" id="{4EF68FE0-ADE3-4AB5-AC04-6C029B601AB2}"/>
              </a:ext>
            </a:extLst>
          </p:cNvPr>
          <p:cNvSpPr>
            <a:spLocks noGrp="1"/>
          </p:cNvSpPr>
          <p:nvPr>
            <p:ph type="body" sz="quarter" idx="43"/>
          </p:nvPr>
        </p:nvSpPr>
        <p:spPr/>
        <p:txBody>
          <a:bodyPr vert="horz" lIns="91440" tIns="45720" rIns="91440" bIns="45720" rtlCol="0">
            <a:noAutofit/>
          </a:bodyPr>
          <a:lstStyle/>
          <a:p>
            <a:r>
              <a:rPr lang="en-US" b="1" dirty="0">
                <a:solidFill>
                  <a:schemeClr val="accent1">
                    <a:lumMod val="75000"/>
                  </a:schemeClr>
                </a:solidFill>
              </a:rPr>
              <a:t>Prediction of electric power and load </a:t>
            </a:r>
            <a:r>
              <a:rPr lang="en-US" b="1" dirty="0" err="1">
                <a:solidFill>
                  <a:schemeClr val="accent1">
                    <a:lumMod val="75000"/>
                  </a:schemeClr>
                </a:solidFill>
              </a:rPr>
              <a:t>forcasting</a:t>
            </a:r>
            <a:r>
              <a:rPr lang="en-US" b="1" dirty="0">
                <a:solidFill>
                  <a:schemeClr val="accent1">
                    <a:lumMod val="75000"/>
                  </a:schemeClr>
                </a:solidFill>
              </a:rPr>
              <a:t> using LSTM technique for EMS</a:t>
            </a:r>
            <a:endParaRPr lang="zh-CN" altLang="en-US" b="1" dirty="0">
              <a:solidFill>
                <a:schemeClr val="accent1">
                  <a:lumMod val="75000"/>
                </a:schemeClr>
              </a:solidFill>
            </a:endParaRPr>
          </a:p>
        </p:txBody>
      </p:sp>
      <p:sp>
        <p:nvSpPr>
          <p:cNvPr id="71" name="Text Placeholder 70">
            <a:extLst>
              <a:ext uri="{FF2B5EF4-FFF2-40B4-BE49-F238E27FC236}">
                <a16:creationId xmlns:a16="http://schemas.microsoft.com/office/drawing/2014/main" id="{FAFB92ED-EE9E-1E13-228D-2A33EE0B2FC2}"/>
              </a:ext>
            </a:extLst>
          </p:cNvPr>
          <p:cNvSpPr>
            <a:spLocks noGrp="1"/>
          </p:cNvSpPr>
          <p:nvPr>
            <p:ph type="body" sz="quarter" idx="44"/>
          </p:nvPr>
        </p:nvSpPr>
        <p:spPr/>
        <p:txBody>
          <a:bodyPr vert="horz" lIns="91440" tIns="45720" rIns="91440" bIns="45720" rtlCol="0" anchor="b">
            <a:noAutofit/>
          </a:bodyPr>
          <a:lstStyle/>
          <a:p>
            <a:r>
              <a:rPr lang="en-GB" sz="1400" dirty="0"/>
              <a:t>Ayam Alkazam,2020 </a:t>
            </a:r>
            <a:endParaRPr lang="en-US" sz="1400" dirty="0"/>
          </a:p>
        </p:txBody>
      </p:sp>
      <p:sp>
        <p:nvSpPr>
          <p:cNvPr id="25" name="Picture Placeholder 24">
            <a:extLst>
              <a:ext uri="{FF2B5EF4-FFF2-40B4-BE49-F238E27FC236}">
                <a16:creationId xmlns:a16="http://schemas.microsoft.com/office/drawing/2014/main" id="{5140B95D-A59E-4E6C-BF07-5DD5E0E818A0}"/>
              </a:ext>
            </a:extLst>
          </p:cNvPr>
          <p:cNvSpPr>
            <a:spLocks noGrp="1"/>
          </p:cNvSpPr>
          <p:nvPr>
            <p:ph type="body" sz="quarter" idx="45"/>
          </p:nvPr>
        </p:nvSpPr>
        <p:spPr/>
        <p:txBody>
          <a:bodyPr vert="horz" lIns="91440" tIns="45720" rIns="91440" bIns="45720" rtlCol="0">
            <a:noAutofit/>
          </a:bodyPr>
          <a:lstStyle/>
          <a:p>
            <a:r>
              <a:rPr lang="en-GB" altLang="zh-CN" b="1" dirty="0">
                <a:solidFill>
                  <a:schemeClr val="accent1">
                    <a:lumMod val="75000"/>
                  </a:schemeClr>
                </a:solidFill>
              </a:rPr>
              <a:t>Evaluation of Adaptive random forest algorithm for classification of evolving data stream</a:t>
            </a:r>
            <a:endParaRPr lang="zh-CN" altLang="en-US" b="1" dirty="0">
              <a:solidFill>
                <a:schemeClr val="accent1">
                  <a:lumMod val="75000"/>
                </a:schemeClr>
              </a:solidFill>
            </a:endParaRPr>
          </a:p>
        </p:txBody>
      </p:sp>
      <p:sp>
        <p:nvSpPr>
          <p:cNvPr id="5" name="Slide Number Placeholder 4">
            <a:extLst>
              <a:ext uri="{FF2B5EF4-FFF2-40B4-BE49-F238E27FC236}">
                <a16:creationId xmlns:a16="http://schemas.microsoft.com/office/drawing/2014/main" id="{302DD1EA-9A0C-9303-AD79-5DAF401390EB}"/>
              </a:ext>
            </a:extLst>
          </p:cNvPr>
          <p:cNvSpPr>
            <a:spLocks noGrp="1"/>
          </p:cNvSpPr>
          <p:nvPr>
            <p:ph type="sldNum" sz="quarter" idx="47"/>
          </p:nvPr>
        </p:nvSpPr>
        <p:spPr/>
        <p:txBody>
          <a:bodyPr/>
          <a:lstStyle/>
          <a:p>
            <a:fld id="{47FEACEE-25B4-4A2D-B147-27296E36371D}" type="slidenum">
              <a:rPr lang="en-US" altLang="zh-CN" smtClean="0"/>
              <a:pPr/>
              <a:t>5</a:t>
            </a:fld>
            <a:endParaRPr lang="en-US" altLang="zh-CN" dirty="0"/>
          </a:p>
        </p:txBody>
      </p:sp>
    </p:spTree>
    <p:extLst>
      <p:ext uri="{BB962C8B-B14F-4D97-AF65-F5344CB8AC3E}">
        <p14:creationId xmlns:p14="http://schemas.microsoft.com/office/powerpoint/2010/main" val="3760906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DCBD2-5F94-5424-A371-5A55991AB38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831B81F-A86A-74C7-E135-C77B45652FB0}"/>
              </a:ext>
            </a:extLst>
          </p:cNvPr>
          <p:cNvSpPr>
            <a:spLocks noGrp="1"/>
          </p:cNvSpPr>
          <p:nvPr>
            <p:ph type="title"/>
          </p:nvPr>
        </p:nvSpPr>
        <p:spPr>
          <a:xfrm>
            <a:off x="176357" y="80515"/>
            <a:ext cx="10889796" cy="673629"/>
          </a:xfrm>
        </p:spPr>
        <p:txBody>
          <a:bodyPr/>
          <a:lstStyle/>
          <a:p>
            <a:r>
              <a:rPr lang="en-US" altLang="zh-CN" sz="3600" dirty="0"/>
              <a:t>Problem Statement</a:t>
            </a:r>
            <a:endParaRPr lang="en-US" sz="3600" dirty="0"/>
          </a:p>
        </p:txBody>
      </p:sp>
      <p:sp>
        <p:nvSpPr>
          <p:cNvPr id="7" name="Slide Number Placeholder 6">
            <a:extLst>
              <a:ext uri="{FF2B5EF4-FFF2-40B4-BE49-F238E27FC236}">
                <a16:creationId xmlns:a16="http://schemas.microsoft.com/office/drawing/2014/main" id="{7CAE94F4-B030-F03D-DE31-F052BC0EA209}"/>
              </a:ext>
            </a:extLst>
          </p:cNvPr>
          <p:cNvSpPr>
            <a:spLocks noGrp="1"/>
          </p:cNvSpPr>
          <p:nvPr>
            <p:ph type="sldNum" sz="quarter" idx="29"/>
          </p:nvPr>
        </p:nvSpPr>
        <p:spPr/>
        <p:txBody>
          <a:bodyPr/>
          <a:lstStyle/>
          <a:p>
            <a:fld id="{47FEACEE-25B4-4A2D-B147-27296E36371D}" type="slidenum">
              <a:rPr lang="en-US" altLang="zh-CN" smtClean="0"/>
              <a:pPr/>
              <a:t>6</a:t>
            </a:fld>
            <a:endParaRPr lang="en-US" altLang="zh-CN" dirty="0"/>
          </a:p>
        </p:txBody>
      </p:sp>
      <p:sp>
        <p:nvSpPr>
          <p:cNvPr id="2" name="TextBox 1">
            <a:extLst>
              <a:ext uri="{FF2B5EF4-FFF2-40B4-BE49-F238E27FC236}">
                <a16:creationId xmlns:a16="http://schemas.microsoft.com/office/drawing/2014/main" id="{5B1F13EC-C368-0E1E-7C45-002BF5B44033}"/>
              </a:ext>
            </a:extLst>
          </p:cNvPr>
          <p:cNvSpPr txBox="1"/>
          <p:nvPr/>
        </p:nvSpPr>
        <p:spPr>
          <a:xfrm>
            <a:off x="-343368" y="754144"/>
            <a:ext cx="11929246" cy="3964034"/>
          </a:xfrm>
          <a:prstGeom prst="rect">
            <a:avLst/>
          </a:prstGeom>
          <a:noFill/>
        </p:spPr>
        <p:txBody>
          <a:bodyPr wrap="square">
            <a:spAutoFit/>
          </a:bodyPr>
          <a:lstStyle/>
          <a:p>
            <a:pPr marL="742950" marR="0" indent="-285750" algn="just" hangingPunct="0">
              <a:lnSpc>
                <a:spcPct val="115000"/>
              </a:lnSpc>
              <a:buFont typeface="Arial" panose="020B0604020202020204" pitchFamily="34" charset="0"/>
              <a:buChar char="•"/>
              <a:tabLst>
                <a:tab pos="457200" algn="l"/>
              </a:tabLst>
            </a:pPr>
            <a:r>
              <a:rPr lang="en-US" sz="2000" dirty="0"/>
              <a:t>Unplanned Downtime is a big issue for any manufacturing industry; there is a huge cost burden for each unplanned downtime, this has become a necessity for Manufacturing companies.</a:t>
            </a:r>
          </a:p>
          <a:p>
            <a:pPr marL="457200" marR="0" algn="just" hangingPunct="0">
              <a:lnSpc>
                <a:spcPct val="115000"/>
              </a:lnSpc>
              <a:buNone/>
              <a:tabLst>
                <a:tab pos="457200" algn="l"/>
              </a:tabLst>
            </a:pPr>
            <a:endParaRPr lang="en-US" sz="2000" dirty="0"/>
          </a:p>
          <a:p>
            <a:pPr marL="742950" marR="0" indent="-285750" algn="just" hangingPunct="0">
              <a:lnSpc>
                <a:spcPct val="115000"/>
              </a:lnSpc>
              <a:buFont typeface="Arial" panose="020B0604020202020204" pitchFamily="34" charset="0"/>
              <a:buChar char="•"/>
              <a:tabLst>
                <a:tab pos="457200" algn="l"/>
              </a:tabLst>
            </a:pPr>
            <a:r>
              <a:rPr lang="en-US" sz="2000" dirty="0"/>
              <a:t>Most of the studies in this area of Predictive Maintenance for Compressors systems operate on historical data but fail to implement real-time monitoring and anomaly detection mechanisms which can also caters to live streaming data coming from compressors while effectively adapting to concept drift scenarios.</a:t>
            </a:r>
          </a:p>
          <a:p>
            <a:pPr marL="742950" marR="0" indent="-285750" algn="just" hangingPunct="0">
              <a:lnSpc>
                <a:spcPct val="115000"/>
              </a:lnSpc>
              <a:buFont typeface="Arial" panose="020B0604020202020204" pitchFamily="34" charset="0"/>
              <a:buChar char="•"/>
              <a:tabLst>
                <a:tab pos="457200" algn="l"/>
              </a:tabLst>
            </a:pPr>
            <a:endParaRPr lang="en-US" sz="2000" dirty="0"/>
          </a:p>
          <a:p>
            <a:pPr marL="742950" marR="0" indent="-285750" algn="just" hangingPunct="0">
              <a:lnSpc>
                <a:spcPct val="115000"/>
              </a:lnSpc>
              <a:buFont typeface="Arial" panose="020B0604020202020204" pitchFamily="34" charset="0"/>
              <a:buChar char="•"/>
              <a:tabLst>
                <a:tab pos="457200" algn="l"/>
              </a:tabLst>
            </a:pPr>
            <a:r>
              <a:rPr lang="en-US" sz="2000" dirty="0"/>
              <a:t>Also, there are limited studied available which focuses on easy to implement User Interface for condition Monitoring , forecasting for key parameters and anomaly detection which can we used by medium and small-scale industries.</a:t>
            </a:r>
          </a:p>
        </p:txBody>
      </p:sp>
      <p:sp>
        <p:nvSpPr>
          <p:cNvPr id="4" name="TextBox 3">
            <a:extLst>
              <a:ext uri="{FF2B5EF4-FFF2-40B4-BE49-F238E27FC236}">
                <a16:creationId xmlns:a16="http://schemas.microsoft.com/office/drawing/2014/main" id="{60EBBAA9-E065-09AE-B464-ADEAC7371A3C}"/>
              </a:ext>
            </a:extLst>
          </p:cNvPr>
          <p:cNvSpPr txBox="1"/>
          <p:nvPr/>
        </p:nvSpPr>
        <p:spPr>
          <a:xfrm>
            <a:off x="1278274" y="4980504"/>
            <a:ext cx="8304136" cy="1340688"/>
          </a:xfrm>
          <a:prstGeom prst="rect">
            <a:avLst/>
          </a:prstGeom>
          <a:noFill/>
        </p:spPr>
        <p:txBody>
          <a:bodyPr wrap="square">
            <a:spAutoFit/>
          </a:bodyPr>
          <a:lstStyle/>
          <a:p>
            <a:pPr marL="457200" marR="0" algn="just" hangingPunct="0">
              <a:lnSpc>
                <a:spcPct val="115000"/>
              </a:lnSpc>
              <a:buNone/>
              <a:tabLst>
                <a:tab pos="457200" algn="l"/>
              </a:tabLst>
            </a:pPr>
            <a:r>
              <a:rPr lang="en-US" sz="1800" b="1" i="1" dirty="0">
                <a:effectLst/>
                <a:latin typeface="Times New Roman" panose="02020603050405020304" pitchFamily="18" charset="0"/>
                <a:ea typeface="Times New Roman" panose="02020603050405020304" pitchFamily="18" charset="0"/>
              </a:rPr>
              <a:t>Aim: </a:t>
            </a:r>
            <a:r>
              <a:rPr lang="en-US" sz="1800" i="1" dirty="0">
                <a:effectLst/>
                <a:latin typeface="Times New Roman" panose="02020603050405020304" pitchFamily="18" charset="0"/>
                <a:ea typeface="Times New Roman" panose="02020603050405020304" pitchFamily="18" charset="0"/>
              </a:rPr>
              <a:t>of this research is to develop a system which can detect anomalies in</a:t>
            </a:r>
            <a:r>
              <a:rPr lang="en-US" sz="1800" b="1" i="1" dirty="0">
                <a:effectLst/>
                <a:latin typeface="Times New Roman" panose="02020603050405020304" pitchFamily="18" charset="0"/>
                <a:ea typeface="Times New Roman" panose="02020603050405020304" pitchFamily="18" charset="0"/>
              </a:rPr>
              <a:t> Single</a:t>
            </a:r>
            <a:r>
              <a:rPr lang="en-US" sz="1800" i="1" dirty="0">
                <a:effectLst/>
                <a:latin typeface="Times New Roman" panose="02020603050405020304" pitchFamily="18" charset="0"/>
                <a:ea typeface="Times New Roman" panose="02020603050405020304" pitchFamily="18" charset="0"/>
              </a:rPr>
              <a:t> Stage Screw Air Compressor where data is coming from sensors in </a:t>
            </a:r>
            <a:r>
              <a:rPr lang="en-US" sz="1800" i="1" dirty="0" err="1">
                <a:effectLst/>
                <a:latin typeface="Times New Roman" panose="02020603050405020304" pitchFamily="18" charset="0"/>
                <a:ea typeface="Times New Roman" panose="02020603050405020304" pitchFamily="18" charset="0"/>
              </a:rPr>
              <a:t>realtime</a:t>
            </a:r>
            <a:r>
              <a:rPr lang="en-US" sz="1800" i="1" dirty="0">
                <a:effectLst/>
                <a:latin typeface="Times New Roman" panose="02020603050405020304" pitchFamily="18" charset="0"/>
                <a:ea typeface="Times New Roman" panose="02020603050405020304" pitchFamily="18" charset="0"/>
              </a:rPr>
              <a:t>, additionally aim is to </a:t>
            </a:r>
            <a:r>
              <a:rPr lang="en-GB" sz="1800" i="1" dirty="0">
                <a:effectLst/>
                <a:latin typeface="Times New Roman" panose="02020603050405020304" pitchFamily="18" charset="0"/>
                <a:ea typeface="Times New Roman" panose="02020603050405020304" pitchFamily="18" charset="0"/>
              </a:rPr>
              <a:t>implement condition monitoring and forecasting of critical operational parameters </a:t>
            </a:r>
            <a:r>
              <a:rPr lang="en-US" sz="1800" i="1" dirty="0">
                <a:effectLst/>
                <a:latin typeface="Times New Roman" panose="02020603050405020304" pitchFamily="18" charset="0"/>
                <a:ea typeface="Times New Roman" panose="02020603050405020304" pitchFamily="18" charset="0"/>
              </a:rPr>
              <a:t>using simple to use UI framework</a:t>
            </a:r>
            <a:endParaRPr lang="en-US" sz="1200" i="1" dirty="0">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518790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D4BB74-E337-747E-7BD4-847B9F61A35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BDF5FA6-59C8-D665-B99F-8679FF7C7D52}"/>
              </a:ext>
            </a:extLst>
          </p:cNvPr>
          <p:cNvSpPr>
            <a:spLocks noGrp="1"/>
          </p:cNvSpPr>
          <p:nvPr>
            <p:ph type="title"/>
          </p:nvPr>
        </p:nvSpPr>
        <p:spPr>
          <a:xfrm>
            <a:off x="176357" y="80515"/>
            <a:ext cx="10889796" cy="673629"/>
          </a:xfrm>
        </p:spPr>
        <p:txBody>
          <a:bodyPr/>
          <a:lstStyle/>
          <a:p>
            <a:r>
              <a:rPr lang="en-US" dirty="0"/>
              <a:t>Methodology</a:t>
            </a:r>
          </a:p>
        </p:txBody>
      </p:sp>
      <p:sp>
        <p:nvSpPr>
          <p:cNvPr id="7" name="Slide Number Placeholder 6">
            <a:extLst>
              <a:ext uri="{FF2B5EF4-FFF2-40B4-BE49-F238E27FC236}">
                <a16:creationId xmlns:a16="http://schemas.microsoft.com/office/drawing/2014/main" id="{3A38F62E-0929-19BD-EDCD-0CEF9AD452F8}"/>
              </a:ext>
            </a:extLst>
          </p:cNvPr>
          <p:cNvSpPr>
            <a:spLocks noGrp="1"/>
          </p:cNvSpPr>
          <p:nvPr>
            <p:ph type="sldNum" sz="quarter" idx="29"/>
          </p:nvPr>
        </p:nvSpPr>
        <p:spPr/>
        <p:txBody>
          <a:bodyPr/>
          <a:lstStyle/>
          <a:p>
            <a:fld id="{47FEACEE-25B4-4A2D-B147-27296E36371D}" type="slidenum">
              <a:rPr lang="en-US" altLang="zh-CN" smtClean="0"/>
              <a:pPr/>
              <a:t>7</a:t>
            </a:fld>
            <a:endParaRPr lang="en-US" altLang="zh-CN" dirty="0"/>
          </a:p>
        </p:txBody>
      </p:sp>
      <p:sp>
        <p:nvSpPr>
          <p:cNvPr id="3" name="TextBox 2">
            <a:extLst>
              <a:ext uri="{FF2B5EF4-FFF2-40B4-BE49-F238E27FC236}">
                <a16:creationId xmlns:a16="http://schemas.microsoft.com/office/drawing/2014/main" id="{2245DADC-15DA-47C5-5A3C-562E2D20EC12}"/>
              </a:ext>
            </a:extLst>
          </p:cNvPr>
          <p:cNvSpPr txBox="1"/>
          <p:nvPr/>
        </p:nvSpPr>
        <p:spPr>
          <a:xfrm>
            <a:off x="-288097" y="1221320"/>
            <a:ext cx="4659682" cy="3889398"/>
          </a:xfrm>
          <a:prstGeom prst="rect">
            <a:avLst/>
          </a:prstGeom>
          <a:noFill/>
        </p:spPr>
        <p:txBody>
          <a:bodyPr wrap="square">
            <a:spAutoFit/>
          </a:bodyPr>
          <a:lstStyle/>
          <a:p>
            <a:pPr marL="457200" marR="0" algn="just" hangingPunct="0">
              <a:lnSpc>
                <a:spcPct val="115000"/>
              </a:lnSpc>
              <a:buNone/>
              <a:tabLst>
                <a:tab pos="457200" algn="l"/>
              </a:tabLst>
            </a:pPr>
            <a:r>
              <a:rPr lang="en-US" sz="1800" dirty="0">
                <a:effectLst/>
                <a:latin typeface="Times New Roman" panose="02020603050405020304" pitchFamily="18" charset="0"/>
                <a:ea typeface="Times New Roman" panose="02020603050405020304" pitchFamily="18" charset="0"/>
              </a:rPr>
              <a:t>In this study I am using </a:t>
            </a:r>
            <a:r>
              <a:rPr lang="en-US" sz="1800" b="1" dirty="0">
                <a:effectLst/>
                <a:latin typeface="Times New Roman" panose="02020603050405020304" pitchFamily="18" charset="0"/>
                <a:ea typeface="Times New Roman" panose="02020603050405020304" pitchFamily="18" charset="0"/>
              </a:rPr>
              <a:t>Adaptive Random Forest (ARF) </a:t>
            </a:r>
            <a:r>
              <a:rPr lang="en-US" sz="1800" dirty="0">
                <a:effectLst/>
                <a:latin typeface="Times New Roman" panose="02020603050405020304" pitchFamily="18" charset="0"/>
                <a:ea typeface="Times New Roman" panose="02020603050405020304" pitchFamily="18" charset="0"/>
              </a:rPr>
              <a:t>to monitor real-time data coming from sensors mounted on compressors and predict presence on any anomaly in received batch of data.</a:t>
            </a:r>
          </a:p>
          <a:p>
            <a:pPr marL="457200" marR="0" algn="just" hangingPunct="0">
              <a:lnSpc>
                <a:spcPct val="115000"/>
              </a:lnSpc>
              <a:buNone/>
              <a:tabLst>
                <a:tab pos="457200" algn="l"/>
              </a:tabLst>
            </a:pPr>
            <a:r>
              <a:rPr lang="en-US" sz="1800" dirty="0">
                <a:effectLst/>
                <a:latin typeface="Times New Roman" panose="02020603050405020304" pitchFamily="18" charset="0"/>
                <a:ea typeface="Times New Roman" panose="02020603050405020304" pitchFamily="18" charset="0"/>
              </a:rPr>
              <a:t> </a:t>
            </a:r>
          </a:p>
          <a:p>
            <a:pPr marL="457200" marR="0" algn="just" hangingPunct="0">
              <a:lnSpc>
                <a:spcPct val="115000"/>
              </a:lnSpc>
              <a:buNone/>
              <a:tabLst>
                <a:tab pos="457200" algn="l"/>
              </a:tabLst>
            </a:pPr>
            <a:r>
              <a:rPr lang="en-US" dirty="0">
                <a:latin typeface="Times New Roman" panose="02020603050405020304" pitchFamily="18" charset="0"/>
                <a:ea typeface="Times New Roman" panose="02020603050405020304" pitchFamily="18" charset="0"/>
              </a:rPr>
              <a:t>Adaptive Random Forest (ARF) </a:t>
            </a:r>
            <a:r>
              <a:rPr lang="en-US" sz="1800" dirty="0">
                <a:effectLst/>
                <a:latin typeface="Times New Roman" panose="02020603050405020304" pitchFamily="18" charset="0"/>
                <a:ea typeface="Times New Roman" panose="02020603050405020304" pitchFamily="18" charset="0"/>
              </a:rPr>
              <a:t>is a modified version of the classic Random Forest algorithm, tailored to handle continuously evolving data preventing concept drifts and supports live streams of data in real-time environments.</a:t>
            </a:r>
            <a:endParaRPr lang="en-US" dirty="0">
              <a:latin typeface="Times New Roman" panose="02020603050405020304" pitchFamily="18" charset="0"/>
              <a:ea typeface="Times New Roman" panose="02020603050405020304" pitchFamily="18" charset="0"/>
            </a:endParaRPr>
          </a:p>
        </p:txBody>
      </p:sp>
      <p:pic>
        <p:nvPicPr>
          <p:cNvPr id="4" name="Picture 3" descr="A diagram of a process&#10;&#10;AI-generated content may be incorrect.">
            <a:extLst>
              <a:ext uri="{FF2B5EF4-FFF2-40B4-BE49-F238E27FC236}">
                <a16:creationId xmlns:a16="http://schemas.microsoft.com/office/drawing/2014/main" id="{3432C3BE-AF0F-A385-1248-FB16400096D8}"/>
              </a:ext>
            </a:extLst>
          </p:cNvPr>
          <p:cNvPicPr>
            <a:picLocks noChangeAspect="1"/>
          </p:cNvPicPr>
          <p:nvPr/>
        </p:nvPicPr>
        <p:blipFill>
          <a:blip r:embed="rId3"/>
          <a:stretch>
            <a:fillRect/>
          </a:stretch>
        </p:blipFill>
        <p:spPr>
          <a:xfrm>
            <a:off x="4611923" y="912897"/>
            <a:ext cx="7378668" cy="3879272"/>
          </a:xfrm>
          <a:prstGeom prst="rect">
            <a:avLst/>
          </a:prstGeom>
          <a:ln>
            <a:solidFill>
              <a:schemeClr val="accent1"/>
            </a:solidFill>
          </a:ln>
        </p:spPr>
      </p:pic>
      <p:sp>
        <p:nvSpPr>
          <p:cNvPr id="8" name="TextBox 7">
            <a:extLst>
              <a:ext uri="{FF2B5EF4-FFF2-40B4-BE49-F238E27FC236}">
                <a16:creationId xmlns:a16="http://schemas.microsoft.com/office/drawing/2014/main" id="{879E5E19-72C7-05FA-5C14-AB9F939A6581}"/>
              </a:ext>
            </a:extLst>
          </p:cNvPr>
          <p:cNvSpPr txBox="1"/>
          <p:nvPr/>
        </p:nvSpPr>
        <p:spPr>
          <a:xfrm>
            <a:off x="-288097" y="5126287"/>
            <a:ext cx="10158607" cy="703911"/>
          </a:xfrm>
          <a:prstGeom prst="rect">
            <a:avLst/>
          </a:prstGeom>
          <a:noFill/>
        </p:spPr>
        <p:txBody>
          <a:bodyPr wrap="square">
            <a:spAutoFit/>
          </a:bodyPr>
          <a:lstStyle/>
          <a:p>
            <a:pPr marL="457200" marR="0" algn="just" hangingPunct="0">
              <a:lnSpc>
                <a:spcPct val="115000"/>
              </a:lnSpc>
              <a:buNone/>
              <a:tabLst>
                <a:tab pos="457200" algn="l"/>
              </a:tabLst>
            </a:pPr>
            <a:r>
              <a:rPr lang="en-US" dirty="0">
                <a:latin typeface="Times New Roman" panose="02020603050405020304" pitchFamily="18" charset="0"/>
              </a:rPr>
              <a:t>For Forecasting critical parameters like Power Consumption , Efficiency </a:t>
            </a:r>
            <a:r>
              <a:rPr lang="en-US" dirty="0" err="1">
                <a:latin typeface="Times New Roman" panose="02020603050405020304" pitchFamily="18" charset="0"/>
              </a:rPr>
              <a:t>etc</a:t>
            </a:r>
            <a:r>
              <a:rPr lang="en-US" dirty="0">
                <a:latin typeface="Times New Roman" panose="02020603050405020304" pitchFamily="18" charset="0"/>
              </a:rPr>
              <a:t> I am experimenting with </a:t>
            </a:r>
            <a:r>
              <a:rPr lang="en-GB" b="1" dirty="0">
                <a:latin typeface="Times New Roman" panose="02020603050405020304" pitchFamily="18" charset="0"/>
              </a:rPr>
              <a:t>Long Short-Term Memory (LSTM) model</a:t>
            </a:r>
            <a:r>
              <a:rPr lang="en-US" dirty="0">
                <a:latin typeface="Times New Roman" panose="02020603050405020304" pitchFamily="18" charset="0"/>
              </a:rPr>
              <a:t>. </a:t>
            </a:r>
          </a:p>
        </p:txBody>
      </p:sp>
    </p:spTree>
    <p:extLst>
      <p:ext uri="{BB962C8B-B14F-4D97-AF65-F5344CB8AC3E}">
        <p14:creationId xmlns:p14="http://schemas.microsoft.com/office/powerpoint/2010/main" val="2537810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B3CED-86A9-7BFF-B13D-FA4B916C158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8A22DF1-3A3E-231E-B2F5-DC2AB6B9D838}"/>
              </a:ext>
            </a:extLst>
          </p:cNvPr>
          <p:cNvSpPr>
            <a:spLocks noGrp="1"/>
          </p:cNvSpPr>
          <p:nvPr>
            <p:ph type="title"/>
          </p:nvPr>
        </p:nvSpPr>
        <p:spPr>
          <a:xfrm>
            <a:off x="176357" y="80515"/>
            <a:ext cx="10771391" cy="633469"/>
          </a:xfrm>
        </p:spPr>
        <p:txBody>
          <a:bodyPr/>
          <a:lstStyle/>
          <a:p>
            <a:r>
              <a:rPr lang="en-US" dirty="0"/>
              <a:t>Structure of Experiment</a:t>
            </a:r>
          </a:p>
        </p:txBody>
      </p:sp>
      <p:sp>
        <p:nvSpPr>
          <p:cNvPr id="7" name="Slide Number Placeholder 6">
            <a:extLst>
              <a:ext uri="{FF2B5EF4-FFF2-40B4-BE49-F238E27FC236}">
                <a16:creationId xmlns:a16="http://schemas.microsoft.com/office/drawing/2014/main" id="{544886C6-E09A-06DC-5876-AFEBC8B84024}"/>
              </a:ext>
            </a:extLst>
          </p:cNvPr>
          <p:cNvSpPr>
            <a:spLocks noGrp="1"/>
          </p:cNvSpPr>
          <p:nvPr>
            <p:ph type="sldNum" sz="quarter" idx="29"/>
          </p:nvPr>
        </p:nvSpPr>
        <p:spPr/>
        <p:txBody>
          <a:bodyPr/>
          <a:lstStyle/>
          <a:p>
            <a:fld id="{47FEACEE-25B4-4A2D-B147-27296E36371D}" type="slidenum">
              <a:rPr lang="en-US" altLang="zh-CN" smtClean="0"/>
              <a:pPr/>
              <a:t>8</a:t>
            </a:fld>
            <a:endParaRPr lang="en-US" altLang="zh-CN" dirty="0"/>
          </a:p>
        </p:txBody>
      </p:sp>
      <p:sp>
        <p:nvSpPr>
          <p:cNvPr id="2" name="TextBox 1">
            <a:extLst>
              <a:ext uri="{FF2B5EF4-FFF2-40B4-BE49-F238E27FC236}">
                <a16:creationId xmlns:a16="http://schemas.microsoft.com/office/drawing/2014/main" id="{59256AF5-E53A-439B-F29E-0A70CAD365FF}"/>
              </a:ext>
            </a:extLst>
          </p:cNvPr>
          <p:cNvSpPr txBox="1"/>
          <p:nvPr/>
        </p:nvSpPr>
        <p:spPr>
          <a:xfrm>
            <a:off x="-263045" y="731934"/>
            <a:ext cx="10158607" cy="385362"/>
          </a:xfrm>
          <a:prstGeom prst="rect">
            <a:avLst/>
          </a:prstGeom>
          <a:noFill/>
        </p:spPr>
        <p:txBody>
          <a:bodyPr wrap="square">
            <a:spAutoFit/>
          </a:bodyPr>
          <a:lstStyle/>
          <a:p>
            <a:pPr marL="457200" marR="0" algn="just" hangingPunct="0">
              <a:lnSpc>
                <a:spcPct val="115000"/>
              </a:lnSpc>
              <a:buNone/>
              <a:tabLst>
                <a:tab pos="457200" algn="l"/>
              </a:tabLst>
            </a:pPr>
            <a:r>
              <a:rPr lang="en-US" dirty="0">
                <a:latin typeface="Times New Roman" panose="02020603050405020304" pitchFamily="18" charset="0"/>
              </a:rPr>
              <a:t>This Experiment is divided into 2 stages:</a:t>
            </a:r>
          </a:p>
        </p:txBody>
      </p:sp>
      <p:pic>
        <p:nvPicPr>
          <p:cNvPr id="3" name="Picture 2" descr="A diagram of data analysis&#10;&#10;AI-generated content may be incorrect.">
            <a:extLst>
              <a:ext uri="{FF2B5EF4-FFF2-40B4-BE49-F238E27FC236}">
                <a16:creationId xmlns:a16="http://schemas.microsoft.com/office/drawing/2014/main" id="{100BE690-5974-A68C-82EF-45158B3E032C}"/>
              </a:ext>
            </a:extLst>
          </p:cNvPr>
          <p:cNvPicPr>
            <a:picLocks noChangeAspect="1"/>
          </p:cNvPicPr>
          <p:nvPr/>
        </p:nvPicPr>
        <p:blipFill>
          <a:blip r:embed="rId3"/>
          <a:stretch>
            <a:fillRect/>
          </a:stretch>
        </p:blipFill>
        <p:spPr>
          <a:xfrm>
            <a:off x="4935255" y="1373053"/>
            <a:ext cx="7189473" cy="2055947"/>
          </a:xfrm>
          <a:prstGeom prst="rect">
            <a:avLst/>
          </a:prstGeom>
          <a:ln>
            <a:solidFill>
              <a:schemeClr val="accent1"/>
            </a:solidFill>
          </a:ln>
        </p:spPr>
      </p:pic>
      <p:pic>
        <p:nvPicPr>
          <p:cNvPr id="4" name="Picture 3">
            <a:extLst>
              <a:ext uri="{FF2B5EF4-FFF2-40B4-BE49-F238E27FC236}">
                <a16:creationId xmlns:a16="http://schemas.microsoft.com/office/drawing/2014/main" id="{D8F161E2-3E74-A5F0-5D1D-339162CC6D3E}"/>
              </a:ext>
            </a:extLst>
          </p:cNvPr>
          <p:cNvPicPr>
            <a:picLocks noChangeAspect="1"/>
          </p:cNvPicPr>
          <p:nvPr/>
        </p:nvPicPr>
        <p:blipFill>
          <a:blip r:embed="rId4"/>
          <a:stretch>
            <a:fillRect/>
          </a:stretch>
        </p:blipFill>
        <p:spPr>
          <a:xfrm>
            <a:off x="5002526" y="4088069"/>
            <a:ext cx="7189474" cy="1964801"/>
          </a:xfrm>
          <a:prstGeom prst="rect">
            <a:avLst/>
          </a:prstGeom>
          <a:ln>
            <a:solidFill>
              <a:schemeClr val="accent1"/>
            </a:solidFill>
          </a:ln>
        </p:spPr>
      </p:pic>
      <p:sp>
        <p:nvSpPr>
          <p:cNvPr id="6" name="TextBox 5">
            <a:extLst>
              <a:ext uri="{FF2B5EF4-FFF2-40B4-BE49-F238E27FC236}">
                <a16:creationId xmlns:a16="http://schemas.microsoft.com/office/drawing/2014/main" id="{AFBA8749-24AB-68B1-5BE5-A42DF97AB9E4}"/>
              </a:ext>
            </a:extLst>
          </p:cNvPr>
          <p:cNvSpPr txBox="1"/>
          <p:nvPr/>
        </p:nvSpPr>
        <p:spPr>
          <a:xfrm>
            <a:off x="-194151" y="1373053"/>
            <a:ext cx="5010409" cy="2055947"/>
          </a:xfrm>
          <a:prstGeom prst="rect">
            <a:avLst/>
          </a:prstGeom>
          <a:noFill/>
        </p:spPr>
        <p:txBody>
          <a:bodyPr wrap="square">
            <a:spAutoFit/>
          </a:bodyPr>
          <a:lstStyle/>
          <a:p>
            <a:pPr marL="457200" marR="0" algn="just" hangingPunct="0">
              <a:lnSpc>
                <a:spcPct val="115000"/>
              </a:lnSpc>
              <a:buNone/>
              <a:tabLst>
                <a:tab pos="457200" algn="l"/>
              </a:tabLst>
            </a:pPr>
            <a:r>
              <a:rPr lang="en-US" sz="1600" b="1" dirty="0">
                <a:latin typeface="Times New Roman" panose="02020603050405020304" pitchFamily="18" charset="0"/>
                <a:cs typeface="Times New Roman" panose="02020603050405020304" pitchFamily="18" charset="0"/>
              </a:rPr>
              <a:t>Stage 1 </a:t>
            </a:r>
            <a:r>
              <a:rPr lang="en-US" sz="1600" dirty="0">
                <a:latin typeface="Times New Roman" panose="02020603050405020304" pitchFamily="18" charset="0"/>
                <a:cs typeface="Times New Roman" panose="02020603050405020304" pitchFamily="18" charset="0"/>
              </a:rPr>
              <a:t>: The objective here is to initialize and develop a predictive model using historical compressor sensor data. This involves a workflow where the data is first cleaned, processed, and analyzed. Key features are then selected based on relevance and impact, forming the foundation for building an effective and accurate model.</a:t>
            </a:r>
          </a:p>
        </p:txBody>
      </p:sp>
      <p:sp>
        <p:nvSpPr>
          <p:cNvPr id="8" name="TextBox 7">
            <a:extLst>
              <a:ext uri="{FF2B5EF4-FFF2-40B4-BE49-F238E27FC236}">
                <a16:creationId xmlns:a16="http://schemas.microsoft.com/office/drawing/2014/main" id="{99C6DD9C-04E3-AFEB-635B-11A7A77A2ED6}"/>
              </a:ext>
            </a:extLst>
          </p:cNvPr>
          <p:cNvSpPr txBox="1"/>
          <p:nvPr/>
        </p:nvSpPr>
        <p:spPr>
          <a:xfrm>
            <a:off x="-194151" y="4070119"/>
            <a:ext cx="5010409" cy="2334870"/>
          </a:xfrm>
          <a:prstGeom prst="rect">
            <a:avLst/>
          </a:prstGeom>
          <a:noFill/>
        </p:spPr>
        <p:txBody>
          <a:bodyPr wrap="square">
            <a:spAutoFit/>
          </a:bodyPr>
          <a:lstStyle>
            <a:defPPr>
              <a:defRPr lang="zh-CN"/>
            </a:defPPr>
            <a:lvl1pPr marL="457200" marR="0" algn="just" hangingPunct="0">
              <a:lnSpc>
                <a:spcPct val="115000"/>
              </a:lnSpc>
              <a:buNone/>
              <a:tabLst>
                <a:tab pos="457200" algn="l"/>
              </a:tabLst>
              <a:defRPr sz="1600" b="1">
                <a:latin typeface="Times New Roman" panose="02020603050405020304" pitchFamily="18" charset="0"/>
                <a:cs typeface="Times New Roman" panose="02020603050405020304" pitchFamily="18" charset="0"/>
              </a:defRPr>
            </a:lvl1pPr>
          </a:lstStyle>
          <a:p>
            <a:r>
              <a:rPr lang="en-US" dirty="0"/>
              <a:t>Stage 2 </a:t>
            </a:r>
            <a:r>
              <a:rPr lang="en-US" b="0" dirty="0"/>
              <a:t>: </a:t>
            </a:r>
            <a:r>
              <a:rPr lang="en-GB" b="0" dirty="0"/>
              <a:t>The objective here is to fetch Live Sensor data coming from compressor and pass data to a workflow where the data is first cleaned, processed and model from Stage 1 is used to predict anomalies, after this data goes to a holding area where data is labelled manually and then model is trained for new received batch. </a:t>
            </a:r>
            <a:endParaRPr lang="en-US" b="0" dirty="0"/>
          </a:p>
          <a:p>
            <a:endParaRPr lang="en-US" b="0" dirty="0"/>
          </a:p>
        </p:txBody>
      </p:sp>
    </p:spTree>
    <p:extLst>
      <p:ext uri="{BB962C8B-B14F-4D97-AF65-F5344CB8AC3E}">
        <p14:creationId xmlns:p14="http://schemas.microsoft.com/office/powerpoint/2010/main" val="1915084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326D50-15C6-42BB-6DA3-1665BF2693C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4896B8F-080C-4F5E-6E2C-7C33A34A94A3}"/>
              </a:ext>
            </a:extLst>
          </p:cNvPr>
          <p:cNvSpPr>
            <a:spLocks noGrp="1"/>
          </p:cNvSpPr>
          <p:nvPr>
            <p:ph type="title"/>
          </p:nvPr>
        </p:nvSpPr>
        <p:spPr>
          <a:xfrm>
            <a:off x="176357" y="80515"/>
            <a:ext cx="10889796" cy="673629"/>
          </a:xfrm>
        </p:spPr>
        <p:txBody>
          <a:bodyPr/>
          <a:lstStyle/>
          <a:p>
            <a:r>
              <a:rPr lang="en-US" dirty="0"/>
              <a:t>Simple to Use UI Framework</a:t>
            </a:r>
          </a:p>
        </p:txBody>
      </p:sp>
      <p:sp>
        <p:nvSpPr>
          <p:cNvPr id="7" name="Slide Number Placeholder 6">
            <a:extLst>
              <a:ext uri="{FF2B5EF4-FFF2-40B4-BE49-F238E27FC236}">
                <a16:creationId xmlns:a16="http://schemas.microsoft.com/office/drawing/2014/main" id="{7CB3FAB4-CDB8-BEE0-07F2-BDDC1A64904F}"/>
              </a:ext>
            </a:extLst>
          </p:cNvPr>
          <p:cNvSpPr>
            <a:spLocks noGrp="1"/>
          </p:cNvSpPr>
          <p:nvPr>
            <p:ph type="sldNum" sz="quarter" idx="29"/>
          </p:nvPr>
        </p:nvSpPr>
        <p:spPr/>
        <p:txBody>
          <a:bodyPr/>
          <a:lstStyle/>
          <a:p>
            <a:fld id="{47FEACEE-25B4-4A2D-B147-27296E36371D}" type="slidenum">
              <a:rPr lang="en-US" altLang="zh-CN" smtClean="0"/>
              <a:pPr/>
              <a:t>9</a:t>
            </a:fld>
            <a:endParaRPr lang="en-US" altLang="zh-CN" dirty="0"/>
          </a:p>
        </p:txBody>
      </p:sp>
      <p:pic>
        <p:nvPicPr>
          <p:cNvPr id="2" name="Picture 1" descr="A screenshot of a computer&#10;&#10;AI-generated content may be incorrect.">
            <a:extLst>
              <a:ext uri="{FF2B5EF4-FFF2-40B4-BE49-F238E27FC236}">
                <a16:creationId xmlns:a16="http://schemas.microsoft.com/office/drawing/2014/main" id="{0F52FD96-9699-58BF-B31B-D950AD57ABCB}"/>
              </a:ext>
            </a:extLst>
          </p:cNvPr>
          <p:cNvPicPr>
            <a:picLocks noChangeAspect="1"/>
          </p:cNvPicPr>
          <p:nvPr/>
        </p:nvPicPr>
        <p:blipFill>
          <a:blip r:embed="rId3"/>
          <a:stretch>
            <a:fillRect/>
          </a:stretch>
        </p:blipFill>
        <p:spPr>
          <a:xfrm>
            <a:off x="4938708" y="701345"/>
            <a:ext cx="7055790" cy="2613505"/>
          </a:xfrm>
          <a:prstGeom prst="rect">
            <a:avLst/>
          </a:prstGeom>
          <a:ln>
            <a:solidFill>
              <a:schemeClr val="accent1"/>
            </a:solidFill>
          </a:ln>
        </p:spPr>
      </p:pic>
      <p:sp>
        <p:nvSpPr>
          <p:cNvPr id="4" name="TextBox 3">
            <a:extLst>
              <a:ext uri="{FF2B5EF4-FFF2-40B4-BE49-F238E27FC236}">
                <a16:creationId xmlns:a16="http://schemas.microsoft.com/office/drawing/2014/main" id="{40F55494-BA10-AA56-711F-66E5B1B204DB}"/>
              </a:ext>
            </a:extLst>
          </p:cNvPr>
          <p:cNvSpPr txBox="1"/>
          <p:nvPr/>
        </p:nvSpPr>
        <p:spPr>
          <a:xfrm>
            <a:off x="176357" y="1927984"/>
            <a:ext cx="4633638" cy="1200329"/>
          </a:xfrm>
          <a:prstGeom prst="rect">
            <a:avLst/>
          </a:prstGeom>
          <a:noFill/>
        </p:spPr>
        <p:txBody>
          <a:bodyPr wrap="square">
            <a:spAutoFit/>
          </a:bodyPr>
          <a:lstStyle>
            <a:defPPr>
              <a:defRPr lang="zh-CN"/>
            </a:defPPr>
            <a:lvl1pPr marR="0" hangingPunct="0">
              <a:lnSpc>
                <a:spcPct val="115000"/>
              </a:lnSpc>
              <a:buNone/>
              <a:tabLst>
                <a:tab pos="457200" algn="l"/>
              </a:tabLst>
              <a:defRPr b="0">
                <a:latin typeface="Times New Roman" panose="02020603050405020304" pitchFamily="18" charset="0"/>
                <a:cs typeface="Times New Roman" panose="02020603050405020304" pitchFamily="18" charset="0"/>
              </a:defRPr>
            </a:lvl1pPr>
          </a:lstStyle>
          <a:p>
            <a:r>
              <a:rPr lang="en-GB" dirty="0"/>
              <a:t>These anomalies are visualized on a line chart, with the detected fault points highlighted in red. </a:t>
            </a:r>
          </a:p>
          <a:p>
            <a:r>
              <a:rPr lang="en-GB" dirty="0"/>
              <a:t>Also, anomalies details  are shown in a tabular format</a:t>
            </a:r>
            <a:endParaRPr lang="en-US" dirty="0"/>
          </a:p>
        </p:txBody>
      </p:sp>
      <p:pic>
        <p:nvPicPr>
          <p:cNvPr id="6" name="Picture 5">
            <a:extLst>
              <a:ext uri="{FF2B5EF4-FFF2-40B4-BE49-F238E27FC236}">
                <a16:creationId xmlns:a16="http://schemas.microsoft.com/office/drawing/2014/main" id="{3FC0628F-C3A8-02A5-C596-B60A146AC4E0}"/>
              </a:ext>
            </a:extLst>
          </p:cNvPr>
          <p:cNvPicPr>
            <a:picLocks noChangeAspect="1"/>
          </p:cNvPicPr>
          <p:nvPr/>
        </p:nvPicPr>
        <p:blipFill>
          <a:blip r:embed="rId4"/>
          <a:stretch>
            <a:fillRect/>
          </a:stretch>
        </p:blipFill>
        <p:spPr>
          <a:xfrm>
            <a:off x="3832965" y="3073500"/>
            <a:ext cx="6212910" cy="1866587"/>
          </a:xfrm>
          <a:prstGeom prst="rect">
            <a:avLst/>
          </a:prstGeom>
          <a:ln>
            <a:solidFill>
              <a:schemeClr val="accent1"/>
            </a:solidFill>
          </a:ln>
        </p:spPr>
      </p:pic>
      <p:pic>
        <p:nvPicPr>
          <p:cNvPr id="9" name="Picture 8" descr="A graph with blue lines&#10;&#10;AI-generated content may be incorrect.">
            <a:extLst>
              <a:ext uri="{FF2B5EF4-FFF2-40B4-BE49-F238E27FC236}">
                <a16:creationId xmlns:a16="http://schemas.microsoft.com/office/drawing/2014/main" id="{A614A9B2-A80D-AE34-E3B9-AC22018668E6}"/>
              </a:ext>
            </a:extLst>
          </p:cNvPr>
          <p:cNvPicPr>
            <a:picLocks noChangeAspect="1"/>
          </p:cNvPicPr>
          <p:nvPr/>
        </p:nvPicPr>
        <p:blipFill>
          <a:blip r:embed="rId5"/>
          <a:stretch>
            <a:fillRect/>
          </a:stretch>
        </p:blipFill>
        <p:spPr>
          <a:xfrm>
            <a:off x="4208744" y="4739615"/>
            <a:ext cx="7983255" cy="1550801"/>
          </a:xfrm>
          <a:prstGeom prst="rect">
            <a:avLst/>
          </a:prstGeom>
          <a:ln>
            <a:solidFill>
              <a:schemeClr val="accent1"/>
            </a:solidFill>
          </a:ln>
        </p:spPr>
      </p:pic>
      <p:sp>
        <p:nvSpPr>
          <p:cNvPr id="10" name="TextBox 9">
            <a:extLst>
              <a:ext uri="{FF2B5EF4-FFF2-40B4-BE49-F238E27FC236}">
                <a16:creationId xmlns:a16="http://schemas.microsoft.com/office/drawing/2014/main" id="{A8A9F9A1-FAAC-2A53-6025-677EC758AF49}"/>
              </a:ext>
            </a:extLst>
          </p:cNvPr>
          <p:cNvSpPr txBox="1"/>
          <p:nvPr/>
        </p:nvSpPr>
        <p:spPr>
          <a:xfrm>
            <a:off x="264040" y="3750562"/>
            <a:ext cx="3481243" cy="1978106"/>
          </a:xfrm>
          <a:prstGeom prst="rect">
            <a:avLst/>
          </a:prstGeom>
          <a:noFill/>
        </p:spPr>
        <p:txBody>
          <a:bodyPr wrap="square">
            <a:spAutoFit/>
          </a:bodyPr>
          <a:lstStyle>
            <a:defPPr>
              <a:defRPr lang="zh-CN"/>
            </a:defPPr>
            <a:lvl1pPr marL="457200" marR="0" algn="just" hangingPunct="0">
              <a:lnSpc>
                <a:spcPct val="115000"/>
              </a:lnSpc>
              <a:buNone/>
              <a:tabLst>
                <a:tab pos="457200" algn="l"/>
              </a:tabLst>
              <a:defRPr sz="1600" b="1">
                <a:latin typeface="Times New Roman" panose="02020603050405020304" pitchFamily="18" charset="0"/>
                <a:cs typeface="Times New Roman" panose="02020603050405020304" pitchFamily="18" charset="0"/>
              </a:defRPr>
            </a:lvl1pPr>
          </a:lstStyle>
          <a:p>
            <a:pPr marL="0" algn="l"/>
            <a:r>
              <a:rPr lang="en-US" sz="1800" b="0" dirty="0"/>
              <a:t>Condition monitoring and forecasting insights are presented through interactive charts and plots within the user interface, enabling clear and intuitive visualization of system performance and trends.</a:t>
            </a:r>
          </a:p>
        </p:txBody>
      </p:sp>
    </p:spTree>
    <p:extLst>
      <p:ext uri="{BB962C8B-B14F-4D97-AF65-F5344CB8AC3E}">
        <p14:creationId xmlns:p14="http://schemas.microsoft.com/office/powerpoint/2010/main" val="1292011181"/>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515263-A3DE-4193-B6AA-5C449C94519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821</TotalTime>
  <Words>1186</Words>
  <Application>Microsoft Office PowerPoint</Application>
  <PresentationFormat>Widescreen</PresentationFormat>
  <Paragraphs>102</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DengXian</vt:lpstr>
      <vt:lpstr>Abadi</vt:lpstr>
      <vt:lpstr>Arial</vt:lpstr>
      <vt:lpstr>Calibri</vt:lpstr>
      <vt:lpstr>Posterama</vt:lpstr>
      <vt:lpstr>Posterama Text Black</vt:lpstr>
      <vt:lpstr>Posterama Text SemiBold</vt:lpstr>
      <vt:lpstr>Times New Roman</vt:lpstr>
      <vt:lpstr>Custom​​</vt:lpstr>
      <vt:lpstr>PREDICTIVE MAINTANANCE &amp; ANOMALY DETECTION FOR SINGLE STAGE SCREW AIR COMPRESSORS  </vt:lpstr>
      <vt:lpstr>Agenda</vt:lpstr>
      <vt:lpstr>Introduction</vt:lpstr>
      <vt:lpstr>“Based on current refinery economics, says Every 1% gain in availability is worth $84 million of additional margin capture per year in a typical 200,000 bpd refinery”</vt:lpstr>
      <vt:lpstr>Literature review</vt:lpstr>
      <vt:lpstr>Problem Statement</vt:lpstr>
      <vt:lpstr>Methodology</vt:lpstr>
      <vt:lpstr>Structure of Experiment</vt:lpstr>
      <vt:lpstr>Simple to Use UI Framework</vt:lpstr>
      <vt:lpstr>Results &amp; Discussions</vt:lpstr>
      <vt:lpstr>Conclusion &amp; 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Sarat Shankar</dc:creator>
  <cp:lastModifiedBy>Sarat Shankar</cp:lastModifiedBy>
  <cp:revision>3</cp:revision>
  <dcterms:created xsi:type="dcterms:W3CDTF">2025-10-13T12:25:46Z</dcterms:created>
  <dcterms:modified xsi:type="dcterms:W3CDTF">2025-10-15T05:17:38Z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937d27c0-b6cd-40f3-a0e1-631f68c80666_Enabled">
    <vt:lpwstr>true</vt:lpwstr>
  </property>
  <property fmtid="{D5CDD505-2E9C-101B-9397-08002B2CF9AE}" pid="4" name="MSIP_Label_937d27c0-b6cd-40f3-a0e1-631f68c80666_SetDate">
    <vt:lpwstr>2025-10-14T15:33:45Z</vt:lpwstr>
  </property>
  <property fmtid="{D5CDD505-2E9C-101B-9397-08002B2CF9AE}" pid="5" name="MSIP_Label_937d27c0-b6cd-40f3-a0e1-631f68c80666_Method">
    <vt:lpwstr>Privileged</vt:lpwstr>
  </property>
  <property fmtid="{D5CDD505-2E9C-101B-9397-08002B2CF9AE}" pid="6" name="MSIP_Label_937d27c0-b6cd-40f3-a0e1-631f68c80666_Name">
    <vt:lpwstr>937d27c0-b6cd-40f3-a0e1-631f68c80666</vt:lpwstr>
  </property>
  <property fmtid="{D5CDD505-2E9C-101B-9397-08002B2CF9AE}" pid="7" name="MSIP_Label_937d27c0-b6cd-40f3-a0e1-631f68c80666_SiteId">
    <vt:lpwstr>855b093e-7340-45c7-9f0c-96150415893e</vt:lpwstr>
  </property>
  <property fmtid="{D5CDD505-2E9C-101B-9397-08002B2CF9AE}" pid="8" name="MSIP_Label_937d27c0-b6cd-40f3-a0e1-631f68c80666_ActionId">
    <vt:lpwstr>ce8e6376-ef33-4bf4-9f65-57782257e45d</vt:lpwstr>
  </property>
  <property fmtid="{D5CDD505-2E9C-101B-9397-08002B2CF9AE}" pid="9" name="MSIP_Label_937d27c0-b6cd-40f3-a0e1-631f68c80666_ContentBits">
    <vt:lpwstr>0</vt:lpwstr>
  </property>
  <property fmtid="{D5CDD505-2E9C-101B-9397-08002B2CF9AE}" pid="10" name="MSIP_Label_937d27c0-b6cd-40f3-a0e1-631f68c80666_Tag">
    <vt:lpwstr>10, 0, 1, 1</vt:lpwstr>
  </property>
</Properties>
</file>