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6" r:id="rId3"/>
    <p:sldId id="265" r:id="rId4"/>
    <p:sldId id="324" r:id="rId5"/>
    <p:sldId id="309" r:id="rId6"/>
    <p:sldId id="310" r:id="rId7"/>
    <p:sldId id="311" r:id="rId8"/>
    <p:sldId id="315" r:id="rId9"/>
    <p:sldId id="326" r:id="rId10"/>
    <p:sldId id="314" r:id="rId11"/>
    <p:sldId id="316" r:id="rId12"/>
    <p:sldId id="312" r:id="rId13"/>
    <p:sldId id="325" r:id="rId14"/>
    <p:sldId id="318" r:id="rId15"/>
    <p:sldId id="319" r:id="rId16"/>
    <p:sldId id="320" r:id="rId17"/>
    <p:sldId id="313" r:id="rId18"/>
    <p:sldId id="317" r:id="rId19"/>
    <p:sldId id="280" r:id="rId20"/>
    <p:sldId id="327" r:id="rId21"/>
    <p:sldId id="321" r:id="rId22"/>
    <p:sldId id="322" r:id="rId23"/>
    <p:sldId id="323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>
      <p:cViewPr varScale="1">
        <p:scale>
          <a:sx n="165" d="100"/>
          <a:sy n="165" d="100"/>
        </p:scale>
        <p:origin x="157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35EC7-3241-484B-B3B4-608E9425AF93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FE958-AA68-429A-A595-FA5C3D573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08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067-13BD-4341-A059-26F7E0ED525E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2FD8-B075-4AFE-AEBD-E2E63D9E8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40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067-13BD-4341-A059-26F7E0ED525E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2FD8-B075-4AFE-AEBD-E2E63D9E8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11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067-13BD-4341-A059-26F7E0ED525E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2FD8-B075-4AFE-AEBD-E2E63D9E8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57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067-13BD-4341-A059-26F7E0ED525E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2FD8-B075-4AFE-AEBD-E2E63D9E8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66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067-13BD-4341-A059-26F7E0ED525E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2FD8-B075-4AFE-AEBD-E2E63D9E8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57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067-13BD-4341-A059-26F7E0ED525E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2FD8-B075-4AFE-AEBD-E2E63D9E8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87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067-13BD-4341-A059-26F7E0ED525E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2FD8-B075-4AFE-AEBD-E2E63D9E8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82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067-13BD-4341-A059-26F7E0ED525E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2FD8-B075-4AFE-AEBD-E2E63D9E8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5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067-13BD-4341-A059-26F7E0ED525E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2FD8-B075-4AFE-AEBD-E2E63D9E8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05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067-13BD-4341-A059-26F7E0ED525E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2FD8-B075-4AFE-AEBD-E2E63D9E8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68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1067-13BD-4341-A059-26F7E0ED525E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12FD8-B075-4AFE-AEBD-E2E63D9E8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46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D1067-13BD-4341-A059-26F7E0ED525E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12FD8-B075-4AFE-AEBD-E2E63D9E8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16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mailto:mike_1997@126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an.baidu.com/s/1Ru5NnM9GRCUazlalmHsi9w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/>
          <a:lstStyle/>
          <a:p>
            <a:r>
              <a:rPr lang="en-US" altLang="zh-CN" dirty="0"/>
              <a:t>Vision Computing Experiment 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3212976"/>
            <a:ext cx="6400800" cy="2952328"/>
          </a:xfrm>
        </p:spPr>
        <p:txBody>
          <a:bodyPr/>
          <a:lstStyle/>
          <a:p>
            <a:r>
              <a:rPr lang="en-US" altLang="zh-CN" sz="3600" dirty="0">
                <a:solidFill>
                  <a:schemeClr val="accent4">
                    <a:lumMod val="75000"/>
                  </a:schemeClr>
                </a:solidFill>
              </a:rPr>
              <a:t>Fourier Analysis</a:t>
            </a:r>
          </a:p>
          <a:p>
            <a:endParaRPr lang="en-US" altLang="zh-CN" sz="2400" dirty="0">
              <a:solidFill>
                <a:schemeClr val="accent4">
                  <a:lumMod val="75000"/>
                </a:schemeClr>
              </a:solidFill>
            </a:endParaRPr>
          </a:p>
          <a:p>
            <a:fld id="{F6A5ECC6-9035-4594-A89D-76168CE5DD54}" type="datetime4">
              <a:rPr lang="en-US" altLang="zh-CN" sz="2400" smtClean="0">
                <a:solidFill>
                  <a:schemeClr val="accent4">
                    <a:lumMod val="75000"/>
                  </a:schemeClr>
                </a:solidFill>
              </a:rPr>
              <a:t>April 23, 2021</a:t>
            </a:fld>
            <a:endParaRPr lang="zh-CN" alt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668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Hint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870" y="3645024"/>
            <a:ext cx="5762259" cy="276299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417638"/>
            <a:ext cx="7150596" cy="2383532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6444208" y="692696"/>
            <a:ext cx="2160240" cy="1368152"/>
          </a:xfrm>
          <a:prstGeom prst="wedgeRoundRectCallout">
            <a:avLst>
              <a:gd name="adj1" fmla="val -36118"/>
              <a:gd name="adj2" fmla="val 699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Example of using </a:t>
            </a:r>
            <a:r>
              <a:rPr lang="en-US" altLang="zh-CN" dirty="0" err="1"/>
              <a:t>syms</a:t>
            </a:r>
            <a:r>
              <a:rPr lang="en-US" altLang="zh-CN" dirty="0"/>
              <a:t> and ezplot 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2195736" y="2996952"/>
            <a:ext cx="1656184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092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Hint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979712" y="2060724"/>
            <a:ext cx="4752528" cy="3816424"/>
            <a:chOff x="2671564" y="1916832"/>
            <a:chExt cx="4371975" cy="345757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1564" y="1916832"/>
              <a:ext cx="2476500" cy="3457575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8064" y="1916832"/>
              <a:ext cx="1895475" cy="2181225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</p:grpSp>
      <p:sp>
        <p:nvSpPr>
          <p:cNvPr id="10" name="圆角矩形标注 9"/>
          <p:cNvSpPr/>
          <p:nvPr/>
        </p:nvSpPr>
        <p:spPr>
          <a:xfrm>
            <a:off x="6444208" y="692696"/>
            <a:ext cx="2160240" cy="1368152"/>
          </a:xfrm>
          <a:prstGeom prst="wedgeRoundRectCallout">
            <a:avLst>
              <a:gd name="adj1" fmla="val -36118"/>
              <a:gd name="adj2" fmla="val 699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Example of using </a:t>
            </a:r>
            <a:r>
              <a:rPr lang="en-US" altLang="zh-CN" dirty="0" err="1"/>
              <a:t>int</a:t>
            </a:r>
            <a:r>
              <a:rPr lang="en-US" altLang="zh-CN" dirty="0"/>
              <a:t> and </a:t>
            </a:r>
            <a:r>
              <a:rPr lang="en-US" altLang="zh-CN" dirty="0" err="1"/>
              <a:t>vpa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5710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Fourier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Task 2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Calculate the Fourier series and Fourier transformation of the following functions </a:t>
                </a:r>
              </a:p>
              <a:p>
                <a:pPr lvl="2"/>
                <a:r>
                  <a:rPr lang="en-US" altLang="zh-CN" dirty="0"/>
                  <a:t>Rectangular wave	in [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dirty="0"/>
                  <a:t>]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/>
                  <a:t>	</a:t>
                </a:r>
                <a:r>
                  <a:rPr lang="en-US" altLang="zh-CN" dirty="0"/>
                  <a:t>in [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dirty="0"/>
                  <a:t>]</a:t>
                </a:r>
                <a:endParaRPr lang="en-US" altLang="zh-CN" i="1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(3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/>
                  <a:t>	</a:t>
                </a:r>
                <a:r>
                  <a:rPr lang="en-US" altLang="zh-CN" dirty="0"/>
                  <a:t>in [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dirty="0"/>
                  <a:t>]</a:t>
                </a:r>
                <a:endParaRPr lang="en-US" altLang="zh-CN" i="1" dirty="0"/>
              </a:p>
              <a:p>
                <a:pPr lvl="2"/>
                <a:r>
                  <a:rPr lang="en-US" altLang="zh-CN" dirty="0"/>
                  <a:t>Triangular wave	in [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dirty="0"/>
                  <a:t>]</a:t>
                </a:r>
              </a:p>
              <a:p>
                <a:pPr lvl="1"/>
                <a:r>
                  <a:rPr lang="en-US" altLang="zh-CN" dirty="0"/>
                  <a:t>Draw their graphs, their Fourier transformation and [-10,10] Fourier series values </a:t>
                </a:r>
              </a:p>
              <a:p>
                <a:pPr lvl="1"/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marL="914400" lvl="2" indent="0" algn="ctr">
                  <a:buNone/>
                </a:pPr>
                <a:endParaRPr lang="en-US" altLang="zh-CN" dirty="0">
                  <a:solidFill>
                    <a:srgbClr val="3366FF"/>
                  </a:solidFill>
                </a:endParaRPr>
              </a:p>
              <a:p>
                <a:pPr marL="914400" lvl="2" indent="0" algn="ctr">
                  <a:buNone/>
                </a:pPr>
                <a:endParaRPr lang="en-US" altLang="zh-CN" dirty="0">
                  <a:solidFill>
                    <a:srgbClr val="3366FF"/>
                  </a:solidFill>
                </a:endParaRPr>
              </a:p>
              <a:p>
                <a:pPr marL="914400" lvl="2" indent="0" algn="ctr">
                  <a:buNone/>
                </a:pPr>
                <a:endParaRPr lang="en-US" altLang="zh-CN" dirty="0">
                  <a:solidFill>
                    <a:srgbClr val="3366FF"/>
                  </a:solidFill>
                </a:endParaRP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381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like what you have seen in the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700808"/>
            <a:ext cx="6565868" cy="50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66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Fourier transform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altLang="zh-CN" dirty="0"/>
              <a:t>Complex exponential representation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You are required to use </a:t>
            </a:r>
            <a:r>
              <a:rPr lang="en-US" altLang="zh-CN" b="1" dirty="0">
                <a:solidFill>
                  <a:srgbClr val="FF0000"/>
                </a:solidFill>
              </a:rPr>
              <a:t>complex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   exponential representation </a:t>
            </a:r>
            <a:r>
              <a:rPr lang="en-US" altLang="zh-CN" dirty="0"/>
              <a:t>in</a:t>
            </a:r>
            <a:br>
              <a:rPr lang="en-US" altLang="zh-CN" dirty="0"/>
            </a:br>
            <a:r>
              <a:rPr lang="en-US" altLang="zh-CN" dirty="0"/>
              <a:t>    this task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914400" lvl="2" indent="0" algn="ctr">
              <a:buNone/>
            </a:pPr>
            <a:endParaRPr lang="en-US" altLang="zh-CN" dirty="0">
              <a:solidFill>
                <a:srgbClr val="3366FF"/>
              </a:solidFill>
            </a:endParaRPr>
          </a:p>
          <a:p>
            <a:pPr marL="914400" lvl="2" indent="0" algn="ctr">
              <a:buNone/>
            </a:pPr>
            <a:endParaRPr lang="en-US" altLang="zh-CN" dirty="0">
              <a:solidFill>
                <a:srgbClr val="3366FF"/>
              </a:solidFill>
            </a:endParaRPr>
          </a:p>
          <a:p>
            <a:pPr marL="914400" lvl="2" indent="0" algn="ctr">
              <a:buNone/>
            </a:pPr>
            <a:endParaRPr lang="en-US" altLang="zh-CN" dirty="0">
              <a:solidFill>
                <a:srgbClr val="3366FF"/>
              </a:solidFill>
            </a:endParaRP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204864"/>
            <a:ext cx="6613351" cy="23159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389" y="4303225"/>
            <a:ext cx="2880000" cy="2427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962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Fourier transform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914400" lvl="2" indent="0" algn="ctr">
              <a:buNone/>
            </a:pPr>
            <a:endParaRPr lang="en-US" altLang="zh-CN" dirty="0">
              <a:solidFill>
                <a:srgbClr val="3366FF"/>
              </a:solidFill>
            </a:endParaRPr>
          </a:p>
          <a:p>
            <a:pPr marL="914400" lvl="2" indent="0" algn="ctr">
              <a:buNone/>
            </a:pPr>
            <a:endParaRPr lang="en-US" altLang="zh-CN" dirty="0">
              <a:solidFill>
                <a:srgbClr val="3366FF"/>
              </a:solidFill>
            </a:endParaRPr>
          </a:p>
          <a:p>
            <a:pPr marL="914400" lvl="2" indent="0" algn="ctr">
              <a:buNone/>
            </a:pPr>
            <a:endParaRPr lang="en-US" altLang="zh-CN" dirty="0">
              <a:solidFill>
                <a:srgbClr val="3366FF"/>
              </a:solidFill>
            </a:endParaRPr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83" y="1430710"/>
            <a:ext cx="82010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38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Fourier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We use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ℱ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/>
                  <a:t>to represent </a:t>
                </a:r>
                <a:r>
                  <a:rPr lang="zh-CN" altLang="en-US" dirty="0"/>
                  <a:t>Fourier transform</a:t>
                </a:r>
                <a:r>
                  <a:rPr lang="en-US" altLang="zh-CN" dirty="0"/>
                  <a:t> 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ℱ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m:rPr>
                        <m:nor/>
                      </m:rPr>
                      <a:rPr lang="en-US" altLang="zh-CN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represents</m:t>
                    </m:r>
                  </m:oMath>
                </a14:m>
                <a:r>
                  <a:rPr lang="zh-CN" altLang="en-US" dirty="0"/>
                  <a:t> inverse Fourier transform 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You are required to calculate </a:t>
                </a:r>
              </a:p>
              <a:p>
                <a:r>
                  <a:rPr lang="zh-CN" altLang="en-US" b="1" dirty="0">
                    <a:solidFill>
                      <a:srgbClr val="FF0000"/>
                    </a:solidFill>
                  </a:rPr>
                  <a:t>Fourier transform</a:t>
                </a:r>
                <a:r>
                  <a:rPr lang="en-US" altLang="zh-CN" dirty="0"/>
                  <a:t> in this task</a:t>
                </a:r>
              </a:p>
              <a:p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marL="914400" lvl="2" indent="0" algn="ctr">
                  <a:buNone/>
                </a:pPr>
                <a:endParaRPr lang="en-US" altLang="zh-CN" dirty="0">
                  <a:solidFill>
                    <a:srgbClr val="3366FF"/>
                  </a:solidFill>
                </a:endParaRPr>
              </a:p>
              <a:p>
                <a:pPr marL="914400" lvl="2" indent="0" algn="ctr">
                  <a:buNone/>
                </a:pPr>
                <a:endParaRPr lang="en-US" altLang="zh-CN" dirty="0">
                  <a:solidFill>
                    <a:srgbClr val="3366FF"/>
                  </a:solidFill>
                </a:endParaRPr>
              </a:p>
              <a:p>
                <a:pPr marL="914400" lvl="2" indent="0" algn="ctr">
                  <a:buNone/>
                </a:pPr>
                <a:endParaRPr lang="en-US" altLang="zh-CN" dirty="0">
                  <a:solidFill>
                    <a:srgbClr val="3366FF"/>
                  </a:solidFill>
                </a:endParaRP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  <a:blipFill rotWithShape="0">
                <a:blip r:embed="rId2"/>
                <a:stretch>
                  <a:fillRect l="-1704" t="-1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7"/>
              <p:cNvSpPr txBox="1"/>
              <p:nvPr/>
            </p:nvSpPr>
            <p:spPr>
              <a:xfrm>
                <a:off x="1691680" y="2204864"/>
                <a:ext cx="5256584" cy="908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0" i="1">
                          <a:solidFill>
                            <a:schemeClr val="tx1"/>
                          </a:solidFill>
                          <a:latin typeface="Cambria Math"/>
                        </a:rPr>
                        <m:t>ℱ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zh-CN" altLang="en-US" sz="24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𝑑𝑡</m:t>
                      </m:r>
                    </m:oMath>
                  </m:oMathPara>
                </a14:m>
                <a:endParaRPr lang="zh-CN" alt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204864"/>
                <a:ext cx="5256584" cy="9087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8"/>
              <p:cNvSpPr txBox="1"/>
              <p:nvPr/>
            </p:nvSpPr>
            <p:spPr>
              <a:xfrm>
                <a:off x="1691680" y="3838741"/>
                <a:ext cx="5896272" cy="908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ℱ</m:t>
                          </m:r>
                        </m:e>
                        <m:sup>
                          <m:r>
                            <a:rPr lang="en-US" altLang="zh-CN" sz="2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zh-CN" alt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zh-CN" altLang="en-US" sz="24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</m:t>
                      </m:r>
                      <m:r>
                        <a:rPr lang="zh-CN" altLang="en-US" sz="2400" b="0" i="1">
                          <a:solidFill>
                            <a:schemeClr val="tx1"/>
                          </a:solidFill>
                          <a:latin typeface="Cambria Math"/>
                        </a:rPr>
                        <m:t>𝜔</m:t>
                      </m:r>
                    </m:oMath>
                  </m:oMathPara>
                </a14:m>
                <a:endParaRPr lang="zh-CN" alt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838741"/>
                <a:ext cx="5896272" cy="9087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580" y="4430398"/>
            <a:ext cx="2880000" cy="2427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3701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 Output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914400" lvl="2" indent="0" algn="ctr">
              <a:buNone/>
            </a:pPr>
            <a:endParaRPr lang="en-US" altLang="zh-CN" dirty="0">
              <a:solidFill>
                <a:srgbClr val="3366FF"/>
              </a:solidFill>
            </a:endParaRPr>
          </a:p>
          <a:p>
            <a:pPr marL="914400" lvl="2" indent="0" algn="ctr">
              <a:buNone/>
            </a:pPr>
            <a:endParaRPr lang="en-US" altLang="zh-CN" dirty="0">
              <a:solidFill>
                <a:srgbClr val="3366FF"/>
              </a:solidFill>
            </a:endParaRPr>
          </a:p>
          <a:p>
            <a:pPr marL="914400" lvl="2" indent="0" algn="ctr">
              <a:buNone/>
            </a:pPr>
            <a:endParaRPr lang="en-US" altLang="zh-CN" dirty="0">
              <a:solidFill>
                <a:srgbClr val="3366FF"/>
              </a:solidFill>
            </a:endParaRP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95" y="1668811"/>
            <a:ext cx="7977905" cy="445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12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 = </a:t>
                </a:r>
                <a:r>
                  <a:rPr lang="en-US" altLang="zh-CN" dirty="0" err="1"/>
                  <a:t>fourier</a:t>
                </a:r>
                <a:r>
                  <a:rPr lang="en-US" altLang="zh-CN" dirty="0"/>
                  <a:t> (f)</a:t>
                </a:r>
              </a:p>
              <a:p>
                <a:pPr lvl="1"/>
                <a:r>
                  <a:rPr lang="en-US" altLang="zh-CN" dirty="0"/>
                  <a:t>Get Fourier transform of the </a:t>
                </a:r>
                <a:r>
                  <a:rPr lang="en-US" altLang="zh-CN" dirty="0" err="1"/>
                  <a:t>sym</a:t>
                </a:r>
                <a:r>
                  <a:rPr lang="en-US" altLang="zh-CN" dirty="0"/>
                  <a:t> scalar f</a:t>
                </a:r>
              </a:p>
              <a:p>
                <a:r>
                  <a:rPr lang="en-US" altLang="zh-CN" dirty="0"/>
                  <a:t>triangularPulse(-</a:t>
                </a:r>
                <a:r>
                  <a:rPr lang="en-US" altLang="zh-CN" dirty="0" err="1"/>
                  <a:t>pi,pi,x</a:t>
                </a:r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dirty="0"/>
                  <a:t>Get a triangular pulse in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 err="1"/>
                  <a:t>rectangularPulse</a:t>
                </a:r>
                <a:r>
                  <a:rPr lang="en-US" altLang="zh-CN" dirty="0"/>
                  <a:t>(-pi/2,pi/2,x)</a:t>
                </a:r>
              </a:p>
              <a:p>
                <a:pPr lvl="1"/>
                <a:r>
                  <a:rPr lang="en-US" altLang="zh-CN" dirty="0"/>
                  <a:t>Get a triangular pulse in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[−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Fourier transform and series of sin(3x) is </a:t>
                </a:r>
                <a:r>
                  <a:rPr lang="en-US" altLang="zh-CN" b="1" dirty="0"/>
                  <a:t>not</a:t>
                </a:r>
                <a:r>
                  <a:rPr lang="en-US" altLang="zh-CN" dirty="0"/>
                  <a:t> </a:t>
                </a:r>
                <a:r>
                  <a:rPr lang="en-US" altLang="zh-CN" b="1" dirty="0"/>
                  <a:t>real</a:t>
                </a:r>
                <a:r>
                  <a:rPr lang="en-US" altLang="zh-CN" dirty="0"/>
                  <a:t>, you need to times 1i to get real value</a:t>
                </a:r>
                <a:endParaRPr lang="zh-CN" altLang="en-US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b="-4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387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686800" cy="586551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You are required to hand in your </a:t>
            </a:r>
            <a:r>
              <a:rPr lang="en-US" altLang="zh-CN" dirty="0">
                <a:solidFill>
                  <a:srgbClr val="FF0000"/>
                </a:solidFill>
              </a:rPr>
              <a:t>code </a:t>
            </a:r>
            <a:r>
              <a:rPr lang="en-US" altLang="zh-CN" dirty="0"/>
              <a:t>and</a:t>
            </a:r>
            <a:r>
              <a:rPr lang="en-US" altLang="zh-CN" dirty="0">
                <a:solidFill>
                  <a:srgbClr val="FF0000"/>
                </a:solidFill>
              </a:rPr>
              <a:t> report</a:t>
            </a:r>
          </a:p>
          <a:p>
            <a:r>
              <a:rPr lang="en-US" altLang="zh-CN" dirty="0"/>
              <a:t>Name your file in this format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Package them and it name as ‘</a:t>
            </a:r>
            <a:r>
              <a:rPr lang="en-US" altLang="zh-CN" dirty="0">
                <a:solidFill>
                  <a:srgbClr val="00B050"/>
                </a:solidFill>
              </a:rPr>
              <a:t>studentID-lab3.rar</a:t>
            </a:r>
            <a:r>
              <a:rPr lang="en-US" altLang="zh-CN" dirty="0"/>
              <a:t>’</a:t>
            </a:r>
          </a:p>
          <a:p>
            <a:r>
              <a:rPr lang="en-US" altLang="zh-CN" dirty="0"/>
              <a:t>Monitor should collect them and package, name it as ‘</a:t>
            </a:r>
            <a:r>
              <a:rPr lang="en-US" altLang="zh-CN" dirty="0">
                <a:solidFill>
                  <a:srgbClr val="00B050"/>
                </a:solidFill>
              </a:rPr>
              <a:t>class-lab3.rar</a:t>
            </a:r>
            <a:r>
              <a:rPr lang="en-US" altLang="zh-CN" dirty="0"/>
              <a:t>’</a:t>
            </a:r>
          </a:p>
          <a:p>
            <a:r>
              <a:rPr lang="en-US" altLang="zh-CN" dirty="0"/>
              <a:t>Graduate students send to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mike_1997@126.com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/>
              <a:t>Undergraduate and foreign students send to 545681197@qq.com.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415361"/>
            <a:ext cx="7704856" cy="177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Fourier series</a:t>
            </a:r>
          </a:p>
          <a:p>
            <a:r>
              <a:rPr lang="en-US" altLang="zh-CN" dirty="0"/>
              <a:t>Fourier transform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152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altLang="zh-CN" dirty="0"/>
              <a:t>If you are not familiar with </a:t>
            </a:r>
            <a:r>
              <a:rPr lang="en-US" altLang="zh-CN" dirty="0" err="1"/>
              <a:t>matlab</a:t>
            </a:r>
            <a:r>
              <a:rPr lang="en-US" altLang="zh-CN" dirty="0"/>
              <a:t>, you can refer to ‘introduction to Matlab.pptx’</a:t>
            </a:r>
          </a:p>
          <a:p>
            <a:endParaRPr lang="en-US" altLang="zh-CN" dirty="0"/>
          </a:p>
          <a:p>
            <a:r>
              <a:rPr lang="en-US" altLang="zh-CN" dirty="0"/>
              <a:t>If you forget what you learnt in the class, you can refer to ‘5-Fourier Analysis.pptx’</a:t>
            </a:r>
          </a:p>
          <a:p>
            <a:endParaRPr lang="en-US" altLang="zh-CN" dirty="0"/>
          </a:p>
          <a:p>
            <a:r>
              <a:rPr lang="en-US" altLang="zh-CN" dirty="0"/>
              <a:t>All these file can be download</a:t>
            </a:r>
          </a:p>
          <a:p>
            <a:pPr lvl="1"/>
            <a:r>
              <a:rPr lang="en-US" altLang="zh-CN" dirty="0">
                <a:hlinkClick r:id="rId2"/>
              </a:rPr>
              <a:t>https://pan.baidu.com/s/1Ru5NnM9GRCUazlalmHsi9w</a:t>
            </a:r>
            <a:endParaRPr lang="en-US" altLang="zh-CN" dirty="0"/>
          </a:p>
          <a:p>
            <a:pPr lvl="1"/>
            <a:r>
              <a:rPr lang="en-US" altLang="zh-CN" dirty="0"/>
              <a:t>Password: m3ge</a:t>
            </a:r>
            <a:br>
              <a:rPr lang="en-US" altLang="zh-CN" dirty="0"/>
            </a:br>
            <a:r>
              <a:rPr lang="en-US" altLang="zh-CN" dirty="0"/>
              <a:t>[ Computer Vision/lab3.rar]</a:t>
            </a:r>
          </a:p>
        </p:txBody>
      </p:sp>
    </p:spTree>
    <p:extLst>
      <p:ext uri="{BB962C8B-B14F-4D97-AF65-F5344CB8AC3E}">
        <p14:creationId xmlns:p14="http://schemas.microsoft.com/office/powerpoint/2010/main" val="2520823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 it’s too difficult for you to implement function for Fourier series, you can refer to the following two pages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06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of Fourier series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873249"/>
            <a:ext cx="5444315" cy="397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71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Function of Fourier series</a:t>
            </a:r>
            <a:br>
              <a:rPr lang="en-US" altLang="zh-CN"/>
            </a:br>
            <a:r>
              <a:rPr lang="en-US" altLang="zh-CN"/>
              <a:t>(complex  exponential representation)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132856"/>
            <a:ext cx="5632079" cy="291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2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Fourier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Task 1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Calculate the Fourier series of the following function (in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lvl="2"/>
                <a:r>
                  <a:rPr lang="zh-CN" altLang="en-US" sz="2000" dirty="0"/>
                  <a:t>𝒇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𝒙</a:t>
                </a:r>
                <a:r>
                  <a:rPr lang="en-US" altLang="zh-CN" sz="2000" dirty="0"/>
                  <a:t>)=</a:t>
                </a:r>
                <a:r>
                  <a:rPr lang="zh-CN" altLang="en-US" sz="2000" dirty="0"/>
                  <a:t>𝟐𝒔𝒊𝒏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𝟐𝒙</a:t>
                </a:r>
                <a:r>
                  <a:rPr lang="en-US" altLang="zh-CN" sz="2000" dirty="0"/>
                  <a:t>)+</a:t>
                </a:r>
                <a:r>
                  <a:rPr lang="zh-CN" altLang="en-US" sz="2000" dirty="0"/>
                  <a:t>𝟔𝒄𝒐𝒔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𝟒𝒙</a:t>
                </a:r>
                <a:r>
                  <a:rPr lang="en-US" altLang="zh-CN" sz="2000" dirty="0"/>
                  <a:t>)+</a:t>
                </a:r>
                <a:r>
                  <a:rPr lang="zh-CN" altLang="en-US" sz="2000" dirty="0"/>
                  <a:t>𝟓𝒄𝒐𝒔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𝟔𝒙</a:t>
                </a:r>
                <a:r>
                  <a:rPr lang="en-US" altLang="zh-CN" sz="2000" dirty="0"/>
                  <a:t>)+</a:t>
                </a:r>
                <a:r>
                  <a:rPr lang="zh-CN" altLang="en-US" sz="2000" dirty="0"/>
                  <a:t>𝟒𝒔𝒊𝒏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𝟏𝟎𝒙</a:t>
                </a:r>
                <a:r>
                  <a:rPr lang="en-US" altLang="zh-CN" sz="2000" dirty="0"/>
                  <a:t>)+</a:t>
                </a:r>
                <a:r>
                  <a:rPr lang="zh-CN" altLang="en-US" sz="2000" dirty="0"/>
                  <a:t>𝟑𝒔𝒊𝒏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𝟏𝟔𝒙</a:t>
                </a:r>
                <a:r>
                  <a:rPr lang="en-US" altLang="zh-CN" sz="2000" dirty="0"/>
                  <a:t>)</a:t>
                </a:r>
              </a:p>
              <a:p>
                <a:pPr lvl="2"/>
                <a:r>
                  <a:rPr lang="en-US" altLang="zh-CN" dirty="0"/>
                  <a:t>Triangular wave</a:t>
                </a:r>
              </a:p>
              <a:p>
                <a:pPr lvl="2"/>
                <a:r>
                  <a:rPr lang="en-US" altLang="zh-CN" dirty="0"/>
                  <a:t>Rectangular wave</a:t>
                </a:r>
              </a:p>
              <a:p>
                <a:pPr lvl="2"/>
                <a:endParaRPr lang="en-US" altLang="zh-CN" dirty="0"/>
              </a:p>
              <a:p>
                <a:pPr lvl="1"/>
                <a:r>
                  <a:rPr lang="en-US" altLang="zh-CN" dirty="0"/>
                  <a:t>Draw their graph and their approximation with first 2,4,10,50 terms </a:t>
                </a:r>
              </a:p>
              <a:p>
                <a:pPr lvl="1"/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marL="914400" lvl="2" indent="0" algn="ctr">
                  <a:buNone/>
                </a:pPr>
                <a:endParaRPr lang="en-US" altLang="zh-CN" dirty="0">
                  <a:solidFill>
                    <a:srgbClr val="3366FF"/>
                  </a:solidFill>
                </a:endParaRPr>
              </a:p>
              <a:p>
                <a:pPr marL="914400" lvl="2" indent="0" algn="ctr">
                  <a:buNone/>
                </a:pPr>
                <a:endParaRPr lang="en-US" altLang="zh-CN" dirty="0">
                  <a:solidFill>
                    <a:srgbClr val="3366FF"/>
                  </a:solidFill>
                </a:endParaRPr>
              </a:p>
              <a:p>
                <a:pPr marL="914400" lvl="2" indent="0" algn="ctr">
                  <a:buNone/>
                </a:pPr>
                <a:endParaRPr lang="en-US" altLang="zh-CN" dirty="0">
                  <a:solidFill>
                    <a:srgbClr val="3366FF"/>
                  </a:solidFill>
                </a:endParaRP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905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like what you have seen in the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650256"/>
            <a:ext cx="6582904" cy="48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Fourier series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Theorem</a:t>
            </a:r>
          </a:p>
          <a:p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914400" lvl="2" indent="0" algn="ctr">
              <a:buNone/>
            </a:pPr>
            <a:endParaRPr lang="en-US" altLang="zh-CN" dirty="0">
              <a:solidFill>
                <a:srgbClr val="3366FF"/>
              </a:solidFill>
            </a:endParaRPr>
          </a:p>
          <a:p>
            <a:pPr marL="914400" lvl="2" indent="0" algn="ctr">
              <a:buNone/>
            </a:pPr>
            <a:endParaRPr lang="en-US" altLang="zh-CN" dirty="0">
              <a:solidFill>
                <a:srgbClr val="3366FF"/>
              </a:solidFill>
            </a:endParaRPr>
          </a:p>
          <a:p>
            <a:pPr marL="914400" lvl="2" indent="0" algn="ctr">
              <a:buNone/>
            </a:pPr>
            <a:endParaRPr lang="en-US" altLang="zh-CN" dirty="0">
              <a:solidFill>
                <a:srgbClr val="3366FF"/>
              </a:solidFill>
            </a:endParaRPr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2204864"/>
            <a:ext cx="63722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3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Fourier series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For a function</a:t>
            </a:r>
          </a:p>
          <a:p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914400" lvl="2" indent="0" algn="ctr">
              <a:buNone/>
            </a:pPr>
            <a:endParaRPr lang="en-US" altLang="zh-CN" dirty="0">
              <a:solidFill>
                <a:srgbClr val="3366FF"/>
              </a:solidFill>
            </a:endParaRPr>
          </a:p>
          <a:p>
            <a:pPr marL="914400" lvl="2" indent="0" algn="ctr">
              <a:buNone/>
            </a:pPr>
            <a:endParaRPr lang="en-US" altLang="zh-CN" dirty="0">
              <a:solidFill>
                <a:srgbClr val="3366FF"/>
              </a:solidFill>
            </a:endParaRPr>
          </a:p>
          <a:p>
            <a:pPr marL="914400" lvl="2" indent="0" algn="ctr">
              <a:buNone/>
            </a:pPr>
            <a:endParaRPr lang="en-US" altLang="zh-CN" dirty="0">
              <a:solidFill>
                <a:srgbClr val="3366FF"/>
              </a:solidFill>
            </a:endParaRP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129631"/>
            <a:ext cx="75914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22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 Output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914400" lvl="2" indent="0" algn="ctr">
              <a:buNone/>
            </a:pPr>
            <a:endParaRPr lang="en-US" altLang="zh-CN" dirty="0">
              <a:solidFill>
                <a:srgbClr val="3366FF"/>
              </a:solidFill>
            </a:endParaRPr>
          </a:p>
          <a:p>
            <a:pPr marL="914400" lvl="2" indent="0" algn="ctr">
              <a:buNone/>
            </a:pPr>
            <a:endParaRPr lang="en-US" altLang="zh-CN" dirty="0">
              <a:solidFill>
                <a:srgbClr val="3366FF"/>
              </a:solidFill>
            </a:endParaRPr>
          </a:p>
          <a:p>
            <a:pPr marL="914400" lvl="2" indent="0" algn="ctr">
              <a:buNone/>
            </a:pPr>
            <a:endParaRPr lang="en-US" altLang="zh-CN" dirty="0">
              <a:solidFill>
                <a:srgbClr val="3366FF"/>
              </a:solidFill>
            </a:endParaRPr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60" y="1600201"/>
            <a:ext cx="8755436" cy="47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0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/>
              <a:t>syms</a:t>
            </a:r>
            <a:r>
              <a:rPr lang="en-US" altLang="zh-CN" dirty="0"/>
              <a:t> arg1 arg2 ...</a:t>
            </a:r>
          </a:p>
          <a:p>
            <a:pPr lvl="1"/>
            <a:r>
              <a:rPr lang="en-US" altLang="zh-CN" dirty="0"/>
              <a:t>Short-cut for constructing symbolic variables</a:t>
            </a:r>
          </a:p>
          <a:p>
            <a:r>
              <a:rPr lang="en-US" altLang="zh-CN" dirty="0"/>
              <a:t> ezplot(FUN,[A,B])</a:t>
            </a:r>
          </a:p>
          <a:p>
            <a:pPr lvl="1"/>
            <a:r>
              <a:rPr lang="en-US" altLang="zh-CN" dirty="0"/>
              <a:t>plots FUN(X) over A &lt; X &lt; B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S,v,a,b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the definite integral of S with respect to v from a to b</a:t>
            </a:r>
          </a:p>
          <a:p>
            <a:r>
              <a:rPr lang="en-US" altLang="zh-CN" dirty="0"/>
              <a:t> R = </a:t>
            </a:r>
            <a:r>
              <a:rPr lang="en-US" altLang="zh-CN" dirty="0" err="1"/>
              <a:t>vpa</a:t>
            </a:r>
            <a:r>
              <a:rPr lang="en-US" altLang="zh-CN" dirty="0"/>
              <a:t>(S)</a:t>
            </a:r>
          </a:p>
          <a:p>
            <a:pPr lvl="1"/>
            <a:r>
              <a:rPr lang="en-US" altLang="zh-CN" dirty="0"/>
              <a:t>numerically evaluates S using variable precision floating point arithmetic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645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triangularPulse(-</a:t>
                </a:r>
                <a:r>
                  <a:rPr lang="en-US" altLang="zh-CN" dirty="0" err="1"/>
                  <a:t>pi,pi,x</a:t>
                </a:r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dirty="0"/>
                  <a:t>Get a triangular pulse in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en-US" altLang="zh-CN" dirty="0" err="1"/>
                  <a:t>rectangularPulse</a:t>
                </a:r>
                <a:r>
                  <a:rPr lang="en-US" altLang="zh-CN" dirty="0"/>
                  <a:t>(-pi/2,pi/2,x)</a:t>
                </a:r>
              </a:p>
              <a:p>
                <a:pPr lvl="1"/>
                <a:r>
                  <a:rPr lang="en-US" altLang="zh-CN" dirty="0"/>
                  <a:t>Get a triangular pulse in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[−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31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4013</TotalTime>
  <Words>620</Words>
  <Application>Microsoft Office PowerPoint</Application>
  <PresentationFormat>全屏显示(4:3)</PresentationFormat>
  <Paragraphs>157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Arial</vt:lpstr>
      <vt:lpstr>Calibri</vt:lpstr>
      <vt:lpstr>Cambria Math</vt:lpstr>
      <vt:lpstr>Office 主题​​</vt:lpstr>
      <vt:lpstr>Vision Computing Experiment 2</vt:lpstr>
      <vt:lpstr>Introduction</vt:lpstr>
      <vt:lpstr>Fourier series</vt:lpstr>
      <vt:lpstr>like what you have seen in the class</vt:lpstr>
      <vt:lpstr>Fourier series</vt:lpstr>
      <vt:lpstr>Fourier series</vt:lpstr>
      <vt:lpstr>Sample Output</vt:lpstr>
      <vt:lpstr>Hint</vt:lpstr>
      <vt:lpstr>Hint</vt:lpstr>
      <vt:lpstr>Hint</vt:lpstr>
      <vt:lpstr>Hint</vt:lpstr>
      <vt:lpstr>Fourier transform</vt:lpstr>
      <vt:lpstr>like what you have seen in the class</vt:lpstr>
      <vt:lpstr>Fourier transform</vt:lpstr>
      <vt:lpstr>Fourier transform</vt:lpstr>
      <vt:lpstr>Fourier transform</vt:lpstr>
      <vt:lpstr>Sample Output</vt:lpstr>
      <vt:lpstr>Hint</vt:lpstr>
      <vt:lpstr>PowerPoint 演示文稿</vt:lpstr>
      <vt:lpstr>PowerPoint 演示文稿</vt:lpstr>
      <vt:lpstr>PowerPoint 演示文稿</vt:lpstr>
      <vt:lpstr>Function of Fourier series</vt:lpstr>
      <vt:lpstr>Function of Fourier series (complex  exponential representation)</vt:lpstr>
    </vt:vector>
  </TitlesOfParts>
  <Company>scut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ZB</dc:creator>
  <cp:lastModifiedBy>麻 斯亮</cp:lastModifiedBy>
  <cp:revision>113</cp:revision>
  <dcterms:created xsi:type="dcterms:W3CDTF">2014-03-19T12:02:12Z</dcterms:created>
  <dcterms:modified xsi:type="dcterms:W3CDTF">2021-04-23T02:21:51Z</dcterms:modified>
</cp:coreProperties>
</file>