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60" r:id="rId3"/>
    <p:sldId id="262" r:id="rId4"/>
    <p:sldId id="270" r:id="rId5"/>
    <p:sldId id="263" r:id="rId6"/>
    <p:sldId id="264" r:id="rId7"/>
    <p:sldId id="259" r:id="rId8"/>
    <p:sldId id="265" r:id="rId9"/>
    <p:sldId id="266" r:id="rId10"/>
    <p:sldId id="267" r:id="rId11"/>
    <p:sldId id="268" r:id="rId12"/>
    <p:sldId id="269" r:id="rId13"/>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4BFED-9F69-4831-ABBB-91EAAB25B603}" v="4" dt="2024-03-26T18:20:51.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E707C27F-7C26-484B-9D8E-EB4983989C47}" type="datetimeFigureOut">
              <a:rPr lang="en-US" smtClean="0"/>
              <a:t>4/2/2024</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0A15447D-E6AC-47CA-B21D-1093F9A358EB}" type="slidenum">
              <a:rPr lang="en-US" smtClean="0"/>
              <a:t>‹#›</a:t>
            </a:fld>
            <a:endParaRPr lang="en-US"/>
          </a:p>
        </p:txBody>
      </p:sp>
    </p:spTree>
    <p:extLst>
      <p:ext uri="{BB962C8B-B14F-4D97-AF65-F5344CB8AC3E}">
        <p14:creationId xmlns:p14="http://schemas.microsoft.com/office/powerpoint/2010/main" val="1466444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61ec2faecb_10_12: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61ec2faecb_10_12:notes"/>
          <p:cNvSpPr txBox="1">
            <a:spLocks noGrp="1"/>
          </p:cNvSpPr>
          <p:nvPr>
            <p:ph type="body" idx="1"/>
          </p:nvPr>
        </p:nvSpPr>
        <p:spPr>
          <a:xfrm>
            <a:off x="755968" y="5078611"/>
            <a:ext cx="6047740" cy="4811316"/>
          </a:xfrm>
          <a:prstGeom prst="rect">
            <a:avLst/>
          </a:prstGeom>
        </p:spPr>
        <p:txBody>
          <a:bodyPr spcFirstLastPara="1" wrap="square" lIns="104270" tIns="104270" rIns="104270" bIns="104270" anchor="t" anchorCtr="0">
            <a:noAutofit/>
          </a:bodyPr>
          <a:lstStyle/>
          <a:p>
            <a:endParaRPr/>
          </a:p>
        </p:txBody>
      </p:sp>
    </p:spTree>
    <p:extLst>
      <p:ext uri="{BB962C8B-B14F-4D97-AF65-F5344CB8AC3E}">
        <p14:creationId xmlns:p14="http://schemas.microsoft.com/office/powerpoint/2010/main" val="110828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E7957902-6990-4008-AD23-31E506CA1AAE}"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AE" sz="4400" b="0" strike="noStrike" spc="-1">
              <a:solidFill>
                <a:srgbClr val="000000"/>
              </a:solidFill>
              <a:latin typeface="Arial"/>
            </a:endParaRPr>
          </a:p>
        </p:txBody>
      </p:sp>
      <p:sp>
        <p:nvSpPr>
          <p:cNvPr id="29"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30"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962FFBB-D7B9-4D3C-8406-012C3E77ED9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AE" sz="4400" b="0" strike="noStrike" spc="-1">
              <a:solidFill>
                <a:srgbClr val="000000"/>
              </a:solidFill>
              <a:latin typeface="Arial"/>
            </a:endParaRPr>
          </a:p>
        </p:txBody>
      </p:sp>
      <p:sp>
        <p:nvSpPr>
          <p:cNvPr id="3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3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3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35"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2AD7ABBB-13B6-4CEE-BA08-EE6A60F2FBF2}"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AE" sz="4400" b="0" strike="noStrike" spc="-1">
              <a:solidFill>
                <a:srgbClr val="000000"/>
              </a:solidFill>
              <a:latin typeface="Arial"/>
            </a:endParaRPr>
          </a:p>
        </p:txBody>
      </p:sp>
      <p:sp>
        <p:nvSpPr>
          <p:cNvPr id="37"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38"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39"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40"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41"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42"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F0F67A9F-2FEB-4539-A255-B4B56CE7D672}"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AE" sz="4400" b="0" strike="noStrike" spc="-1">
              <a:solidFill>
                <a:srgbClr val="000000"/>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AE"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BB319825-A3CC-4106-894D-B5AA3DB603AD}"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AE" sz="4400" b="0" strike="noStrike" spc="-1">
              <a:solidFill>
                <a:srgbClr val="000000"/>
              </a:solidFill>
              <a:latin typeface="Arial"/>
            </a:endParaRPr>
          </a:p>
        </p:txBody>
      </p:sp>
      <p:sp>
        <p:nvSpPr>
          <p:cNvPr id="1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7FA1E45E-748F-48F0-97CF-B18412FE9F5F}"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AE" sz="4400" b="0" strike="noStrike" spc="-1">
              <a:solidFill>
                <a:srgbClr val="000000"/>
              </a:solidFill>
              <a:latin typeface="Arial"/>
            </a:endParaRPr>
          </a:p>
        </p:txBody>
      </p:sp>
      <p:sp>
        <p:nvSpPr>
          <p:cNvPr id="1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1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F81E0FA8-ECBE-46DC-B0B2-ADB039DB5CE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AE"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B3043F61-A496-4150-A126-C51E34B96588}"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endParaRPr lang="en-AE"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599E1E62-D42D-4E6A-AEB4-8EB21781983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AE" sz="4400" b="0" strike="noStrike" spc="-1">
              <a:solidFill>
                <a:srgbClr val="000000"/>
              </a:solidFill>
              <a:latin typeface="Arial"/>
            </a:endParaRPr>
          </a:p>
        </p:txBody>
      </p:sp>
      <p:sp>
        <p:nvSpPr>
          <p:cNvPr id="1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1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1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B64A7879-FA55-452E-AF39-B196F8ABCAD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AE" sz="4400" b="0" strike="noStrike" spc="-1">
              <a:solidFill>
                <a:srgbClr val="000000"/>
              </a:solidFill>
              <a:latin typeface="Arial"/>
            </a:endParaRPr>
          </a:p>
        </p:txBody>
      </p:sp>
      <p:sp>
        <p:nvSpPr>
          <p:cNvPr id="2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23"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B22D9BE-DFAB-4C8D-996C-596332465AF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AE" sz="4400" b="0" strike="noStrike" spc="-1">
              <a:solidFill>
                <a:srgbClr val="000000"/>
              </a:solidFill>
              <a:latin typeface="Arial"/>
            </a:endParaRPr>
          </a:p>
        </p:txBody>
      </p:sp>
      <p:sp>
        <p:nvSpPr>
          <p:cNvPr id="2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2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27"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AE"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71D8DDF-316F-412A-B9B3-997F79A51A3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 name="Google Shape;11;p1"/>
          <p:cNvPicPr/>
          <p:nvPr/>
        </p:nvPicPr>
        <p:blipFill>
          <a:blip r:embed="rId14"/>
          <a:stretch/>
        </p:blipFill>
        <p:spPr>
          <a:xfrm>
            <a:off x="0" y="0"/>
            <a:ext cx="616680" cy="616680"/>
          </a:xfrm>
          <a:prstGeom prst="rect">
            <a:avLst/>
          </a:prstGeom>
          <a:ln w="0">
            <a:noFill/>
          </a:ln>
        </p:spPr>
      </p:pic>
      <p:pic>
        <p:nvPicPr>
          <p:cNvPr id="8" name="Google Shape;12;p1"/>
          <p:cNvPicPr/>
          <p:nvPr/>
        </p:nvPicPr>
        <p:blipFill>
          <a:blip r:embed="rId15"/>
          <a:stretch/>
        </p:blipFill>
        <p:spPr>
          <a:xfrm>
            <a:off x="8515440" y="0"/>
            <a:ext cx="616680" cy="703080"/>
          </a:xfrm>
          <a:prstGeom prst="rect">
            <a:avLst/>
          </a:prstGeom>
          <a:ln w="0">
            <a:noFill/>
          </a:ln>
        </p:spPr>
      </p:pic>
      <p:sp>
        <p:nvSpPr>
          <p:cNvPr id="2" name="PlaceHolder 1"/>
          <p:cNvSpPr>
            <a:spLocks noGrp="1"/>
          </p:cNvSpPr>
          <p:nvPr>
            <p:ph type="ftr" idx="1"/>
          </p:nvPr>
        </p:nvSpPr>
        <p:spPr>
          <a:xfrm>
            <a:off x="3029040" y="4767120"/>
            <a:ext cx="3085560" cy="273240"/>
          </a:xfrm>
          <a:prstGeom prst="rect">
            <a:avLst/>
          </a:prstGeom>
          <a:noFill/>
          <a:ln w="0">
            <a:noFill/>
          </a:ln>
        </p:spPr>
        <p:txBody>
          <a:bodyPr lIns="68400" tIns="34200" rIns="68400" bIns="34200" anchor="ctr">
            <a:noAutofit/>
          </a:bodyPr>
          <a:lstStyle>
            <a:lvl1pPr indent="0" algn="ctr">
              <a:lnSpc>
                <a:spcPct val="100000"/>
              </a:lnSpc>
              <a:buNone/>
              <a:tabLst>
                <a:tab pos="0" algn="l"/>
              </a:tabLst>
              <a:defRPr lang="en-AE" sz="1400" b="0" strike="noStrike" spc="-1">
                <a:solidFill>
                  <a:srgbClr val="000000"/>
                </a:solidFill>
                <a:latin typeface="Times New Roman"/>
              </a:defRPr>
            </a:lvl1pPr>
          </a:lstStyle>
          <a:p>
            <a:pPr indent="0" algn="ctr">
              <a:lnSpc>
                <a:spcPct val="100000"/>
              </a:lnSpc>
              <a:buNone/>
              <a:tabLst>
                <a:tab pos="0" algn="l"/>
              </a:tabLst>
            </a:pPr>
            <a:r>
              <a:rPr lang="en-AE" sz="1400" b="0" strike="noStrike" spc="-1">
                <a:solidFill>
                  <a:srgbClr val="000000"/>
                </a:solidFill>
                <a:latin typeface="Times New Roman"/>
              </a:rPr>
              <a:t>&lt;footer&gt;</a:t>
            </a:r>
          </a:p>
        </p:txBody>
      </p:sp>
      <p:sp>
        <p:nvSpPr>
          <p:cNvPr id="3" name="PlaceHolder 2"/>
          <p:cNvSpPr>
            <a:spLocks noGrp="1"/>
          </p:cNvSpPr>
          <p:nvPr>
            <p:ph type="sldNum" idx="2"/>
          </p:nvPr>
        </p:nvSpPr>
        <p:spPr>
          <a:xfrm>
            <a:off x="6458040" y="4767120"/>
            <a:ext cx="2056680" cy="273240"/>
          </a:xfrm>
          <a:prstGeom prst="rect">
            <a:avLst/>
          </a:prstGeom>
          <a:noFill/>
          <a:ln w="0">
            <a:noFill/>
          </a:ln>
        </p:spPr>
        <p:txBody>
          <a:bodyPr lIns="68400" tIns="34200" rIns="68400" bIns="34200" anchor="ctr">
            <a:noAutofit/>
          </a:bodyPr>
          <a:lstStyle>
            <a:lvl1pPr indent="0" algn="r">
              <a:lnSpc>
                <a:spcPct val="100000"/>
              </a:lnSpc>
              <a:buNone/>
              <a:tabLst>
                <a:tab pos="0" algn="l"/>
              </a:tabLst>
              <a:defRPr lang="en-GB" sz="900" b="0" strike="noStrike" spc="-1">
                <a:solidFill>
                  <a:srgbClr val="888888"/>
                </a:solidFill>
                <a:latin typeface="Calibri"/>
                <a:ea typeface="Calibri"/>
              </a:defRPr>
            </a:lvl1pPr>
          </a:lstStyle>
          <a:p>
            <a:pPr indent="0" algn="r">
              <a:lnSpc>
                <a:spcPct val="100000"/>
              </a:lnSpc>
              <a:buNone/>
              <a:tabLst>
                <a:tab pos="0" algn="l"/>
              </a:tabLst>
            </a:pPr>
            <a:fld id="{26E75FC6-8803-40E4-A03A-5A8370FE3C26}" type="slidenum">
              <a:rPr lang="en-GB" sz="900" b="0" strike="noStrike" spc="-1">
                <a:solidFill>
                  <a:srgbClr val="888888"/>
                </a:solidFill>
                <a:latin typeface="Calibri"/>
                <a:ea typeface="Calibri"/>
              </a:rPr>
              <a:t>‹#›</a:t>
            </a:fld>
            <a:endParaRPr lang="en-AE" sz="900" b="0" strike="noStrike" spc="-1">
              <a:solidFill>
                <a:srgbClr val="000000"/>
              </a:solidFill>
              <a:latin typeface="Times New Roman"/>
            </a:endParaRPr>
          </a:p>
        </p:txBody>
      </p:sp>
      <p:sp>
        <p:nvSpPr>
          <p:cNvPr id="4" name="PlaceHolder 3"/>
          <p:cNvSpPr>
            <a:spLocks noGrp="1"/>
          </p:cNvSpPr>
          <p:nvPr>
            <p:ph type="dt" idx="3"/>
          </p:nvPr>
        </p:nvSpPr>
        <p:spPr>
          <a:xfrm>
            <a:off x="628560" y="4767120"/>
            <a:ext cx="2056680" cy="273240"/>
          </a:xfrm>
          <a:prstGeom prst="rect">
            <a:avLst/>
          </a:prstGeom>
          <a:noFill/>
          <a:ln w="0">
            <a:noFill/>
          </a:ln>
        </p:spPr>
        <p:txBody>
          <a:bodyPr lIns="68400" tIns="34200" rIns="68400" bIns="34200" anchor="ctr">
            <a:noAutofit/>
          </a:bodyPr>
          <a:lstStyle>
            <a:lvl1pPr indent="0">
              <a:buNone/>
              <a:defRPr lang="en-AE" sz="1400" b="0" strike="noStrike" spc="-1">
                <a:solidFill>
                  <a:srgbClr val="000000"/>
                </a:solidFill>
                <a:latin typeface="Times New Roman"/>
              </a:defRPr>
            </a:lvl1pPr>
          </a:lstStyle>
          <a:p>
            <a:pPr indent="0">
              <a:buNone/>
            </a:pPr>
            <a:r>
              <a:rPr lang="en-AE" sz="1400" b="0" strike="noStrike" spc="-1">
                <a:solidFill>
                  <a:srgbClr val="000000"/>
                </a:solidFill>
                <a:latin typeface="Times New Roman"/>
              </a:rPr>
              <a:t>&lt;date/time&gt;</a:t>
            </a:r>
          </a:p>
        </p:txBody>
      </p:sp>
      <p:sp>
        <p:nvSpPr>
          <p:cNvPr id="5" name="PlaceHolder 4"/>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r>
              <a:rPr lang="en-AE" sz="4400" b="0" strike="noStrike" spc="-1">
                <a:solidFill>
                  <a:srgbClr val="000000"/>
                </a:solidFill>
                <a:latin typeface="Arial"/>
              </a:rPr>
              <a:t>Click to edit the title text format</a:t>
            </a:r>
          </a:p>
        </p:txBody>
      </p:sp>
      <p:sp>
        <p:nvSpPr>
          <p:cNvPr id="6"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AE"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AE"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AE"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AE"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AE"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AE"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AE"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615040" y="767870"/>
            <a:ext cx="7886160" cy="735840"/>
          </a:xfrm>
          <a:prstGeom prst="rect">
            <a:avLst/>
          </a:prstGeom>
          <a:noFill/>
          <a:ln w="0">
            <a:noFill/>
          </a:ln>
        </p:spPr>
        <p:txBody>
          <a:bodyPr lIns="68400" tIns="34200" rIns="68400" bIns="34200" anchor="ctr">
            <a:normAutofit/>
          </a:bodyPr>
          <a:lstStyle/>
          <a:p>
            <a:pPr indent="0" algn="ctr">
              <a:lnSpc>
                <a:spcPct val="90000"/>
              </a:lnSpc>
              <a:buNone/>
              <a:tabLst>
                <a:tab pos="0" algn="l"/>
              </a:tabLst>
            </a:pPr>
            <a:r>
              <a:rPr lang="en-US" sz="3300" b="1" strike="noStrike" spc="-1" dirty="0">
                <a:solidFill>
                  <a:schemeClr val="dk1"/>
                </a:solidFill>
                <a:latin typeface="Times New Roman" pitchFamily="18" charset="0"/>
                <a:ea typeface="Calibri"/>
                <a:cs typeface="Times New Roman" pitchFamily="18" charset="0"/>
              </a:rPr>
              <a:t>TOC- Capstone Project Title</a:t>
            </a:r>
            <a:endParaRPr lang="en-AE" sz="3300" b="1" strike="noStrike" spc="-1" dirty="0">
              <a:solidFill>
                <a:srgbClr val="000000"/>
              </a:solidFill>
              <a:latin typeface="Times New Roman" pitchFamily="18" charset="0"/>
              <a:cs typeface="Times New Roman" pitchFamily="18" charset="0"/>
            </a:endParaRPr>
          </a:p>
        </p:txBody>
      </p:sp>
      <p:sp>
        <p:nvSpPr>
          <p:cNvPr id="44" name="PlaceHolder 2"/>
          <p:cNvSpPr>
            <a:spLocks noGrp="1"/>
          </p:cNvSpPr>
          <p:nvPr>
            <p:ph/>
          </p:nvPr>
        </p:nvSpPr>
        <p:spPr>
          <a:xfrm>
            <a:off x="94654" y="1739807"/>
            <a:ext cx="8224156" cy="3252684"/>
          </a:xfrm>
          <a:prstGeom prst="rect">
            <a:avLst/>
          </a:prstGeom>
          <a:noFill/>
          <a:ln w="0">
            <a:solidFill>
              <a:srgbClr val="0070C0"/>
            </a:solidFill>
          </a:ln>
        </p:spPr>
        <p:txBody>
          <a:bodyPr lIns="68400" tIns="34200" rIns="68400" bIns="34200" anchor="t">
            <a:noAutofit/>
          </a:bodyPr>
          <a:lstStyle/>
          <a:p>
            <a:pPr marL="114480" indent="0">
              <a:lnSpc>
                <a:spcPct val="150000"/>
              </a:lnSpc>
              <a:buNone/>
              <a:tabLst>
                <a:tab pos="0" algn="l"/>
              </a:tabLst>
            </a:pPr>
            <a:r>
              <a:rPr lang="en-US" sz="1800" b="0" strike="noStrike" spc="-1" dirty="0">
                <a:solidFill>
                  <a:srgbClr val="000000"/>
                </a:solidFill>
                <a:latin typeface="Times New Roman"/>
                <a:ea typeface="Times New Roman"/>
              </a:rPr>
              <a:t>                                                   Name:	</a:t>
            </a:r>
            <a:r>
              <a:rPr lang="en-US" sz="1800" spc="-1" dirty="0">
                <a:solidFill>
                  <a:srgbClr val="000000"/>
                </a:solidFill>
                <a:latin typeface="Times New Roman"/>
                <a:ea typeface="Times New Roman"/>
              </a:rPr>
              <a:t>Saravanan k</a:t>
            </a:r>
          </a:p>
          <a:p>
            <a:pPr marL="114480" indent="0">
              <a:lnSpc>
                <a:spcPct val="150000"/>
              </a:lnSpc>
              <a:buNone/>
              <a:tabLst>
                <a:tab pos="0" algn="l"/>
              </a:tabLst>
            </a:pPr>
            <a:r>
              <a:rPr lang="en-US" sz="1800" b="0" strike="noStrike" spc="-1" dirty="0">
                <a:solidFill>
                  <a:srgbClr val="000000"/>
                </a:solidFill>
                <a:latin typeface="Times New Roman"/>
                <a:ea typeface="Times New Roman"/>
              </a:rPr>
              <a:t>                                                   Register No.:192210710</a:t>
            </a:r>
          </a:p>
          <a:p>
            <a:pPr marL="114480" indent="0">
              <a:lnSpc>
                <a:spcPct val="150000"/>
              </a:lnSpc>
              <a:buNone/>
              <a:tabLst>
                <a:tab pos="0" algn="l"/>
              </a:tabLst>
            </a:pPr>
            <a:r>
              <a:rPr lang="en-US" sz="1800" spc="-1" dirty="0">
                <a:solidFill>
                  <a:srgbClr val="000000"/>
                </a:solidFill>
                <a:latin typeface="Times New Roman"/>
                <a:ea typeface="Times New Roman"/>
              </a:rPr>
              <a:t>                                                   Year:2</a:t>
            </a:r>
            <a:r>
              <a:rPr lang="en-US" sz="1800" spc="-1" baseline="30000" dirty="0">
                <a:solidFill>
                  <a:srgbClr val="000000"/>
                </a:solidFill>
                <a:latin typeface="Times New Roman"/>
                <a:ea typeface="Times New Roman"/>
              </a:rPr>
              <a:t>nd</a:t>
            </a:r>
            <a:r>
              <a:rPr lang="en-US" sz="1800" spc="-1" dirty="0">
                <a:solidFill>
                  <a:srgbClr val="000000"/>
                </a:solidFill>
                <a:latin typeface="Times New Roman"/>
                <a:ea typeface="Times New Roman"/>
              </a:rPr>
              <a:t> year</a:t>
            </a:r>
            <a:endParaRPr lang="en-US" sz="1800" b="0" strike="noStrike" spc="-1" dirty="0">
              <a:solidFill>
                <a:srgbClr val="000000"/>
              </a:solidFill>
              <a:latin typeface="Times New Roman"/>
              <a:ea typeface="Times New Roman"/>
            </a:endParaRPr>
          </a:p>
          <a:p>
            <a:pPr marL="114480" indent="0">
              <a:lnSpc>
                <a:spcPct val="150000"/>
              </a:lnSpc>
              <a:buNone/>
              <a:tabLst>
                <a:tab pos="0" algn="l"/>
              </a:tabLst>
            </a:pPr>
            <a:r>
              <a:rPr lang="en-US" sz="1800" b="0" strike="noStrike" spc="-1" dirty="0">
                <a:solidFill>
                  <a:srgbClr val="000000"/>
                </a:solidFill>
                <a:latin typeface="Times New Roman"/>
                <a:ea typeface="Times New Roman"/>
              </a:rPr>
              <a:t>                                                  Department:CSE</a:t>
            </a:r>
            <a:endParaRPr lang="en-US" sz="1800" spc="-1" dirty="0">
              <a:solidFill>
                <a:srgbClr val="000000"/>
              </a:solidFill>
              <a:latin typeface="Times New Roman"/>
              <a:ea typeface="Times New Roman"/>
            </a:endParaRPr>
          </a:p>
          <a:p>
            <a:pPr marL="114480" indent="0">
              <a:lnSpc>
                <a:spcPct val="150000"/>
              </a:lnSpc>
              <a:buNone/>
              <a:tabLst>
                <a:tab pos="0" algn="l"/>
              </a:tabLst>
            </a:pPr>
            <a:r>
              <a:rPr lang="en-US" sz="1800" b="0" strike="noStrike" spc="-1" dirty="0">
                <a:solidFill>
                  <a:srgbClr val="000000"/>
                </a:solidFill>
                <a:latin typeface="Times New Roman"/>
                <a:ea typeface="Times New Roman"/>
              </a:rPr>
              <a:t>                                                  Institution:SIMATS		</a:t>
            </a:r>
            <a:endParaRPr lang="en-AE" sz="1800" b="0" strike="noStrike" spc="-1" dirty="0">
              <a:solidFill>
                <a:srgbClr val="000000"/>
              </a:solidFill>
              <a:latin typeface="Arial"/>
            </a:endParaRPr>
          </a:p>
        </p:txBody>
      </p:sp>
      <p:pic>
        <p:nvPicPr>
          <p:cNvPr id="9" name="image1.png"/>
          <p:cNvPicPr/>
          <p:nvPr/>
        </p:nvPicPr>
        <p:blipFill>
          <a:blip r:embed="rId2" cstate="print"/>
          <a:stretch>
            <a:fillRect/>
          </a:stretch>
        </p:blipFill>
        <p:spPr>
          <a:xfrm>
            <a:off x="776572" y="57123"/>
            <a:ext cx="7372441" cy="6637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77223" y="840980"/>
            <a:ext cx="8229240" cy="596589"/>
          </a:xfrm>
        </p:spPr>
        <p:txBody>
          <a:bodyPr/>
          <a:lstStyle/>
          <a:p>
            <a:r>
              <a:rPr lang="en-US" sz="3000" b="1" dirty="0">
                <a:latin typeface="Times New Roman" pitchFamily="18" charset="0"/>
                <a:cs typeface="Times New Roman" pitchFamily="18" charset="0"/>
              </a:rPr>
              <a:t>Conclusion and Future Work/Suggestions:</a:t>
            </a:r>
            <a:endParaRPr lang="en-US" sz="3000" dirty="0">
              <a:latin typeface="Times New Roman" pitchFamily="18" charset="0"/>
              <a:cs typeface="Times New Roman" pitchFamily="18" charset="0"/>
            </a:endParaRPr>
          </a:p>
        </p:txBody>
      </p:sp>
      <p:sp>
        <p:nvSpPr>
          <p:cNvPr id="7" name="Content Placeholder 2"/>
          <p:cNvSpPr txBox="1">
            <a:spLocks/>
          </p:cNvSpPr>
          <p:nvPr/>
        </p:nvSpPr>
        <p:spPr>
          <a:xfrm>
            <a:off x="401334" y="1665736"/>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b="0" i="0" dirty="0">
                <a:solidFill>
                  <a:schemeClr val="tx1"/>
                </a:solidFill>
                <a:effectLst/>
                <a:latin typeface="Söhne"/>
              </a:rPr>
              <a:t>The project has successfully developed models for topic identification in NLP, achieving objectives such as enhancing information retrieval and content summarization.</a:t>
            </a:r>
          </a:p>
          <a:p>
            <a:pPr algn="l"/>
            <a:r>
              <a:rPr lang="en-US" sz="1800" b="1" i="0" dirty="0">
                <a:solidFill>
                  <a:schemeClr val="tx1"/>
                </a:solidFill>
                <a:effectLst/>
                <a:latin typeface="Söhne"/>
              </a:rPr>
              <a:t>Future Work/Suggestions:</a:t>
            </a:r>
            <a:endParaRPr lang="en-US" sz="1800" b="0" i="0" dirty="0">
              <a:solidFill>
                <a:schemeClr val="tx1"/>
              </a:solidFill>
              <a:effectLst/>
              <a:latin typeface="Söhne"/>
            </a:endParaRPr>
          </a:p>
          <a:p>
            <a:pPr algn="l">
              <a:buFont typeface="+mj-lt"/>
              <a:buAutoNum type="arabicPeriod"/>
            </a:pPr>
            <a:r>
              <a:rPr lang="en-US" sz="1800" b="0" i="0" dirty="0">
                <a:solidFill>
                  <a:schemeClr val="tx1"/>
                </a:solidFill>
                <a:effectLst/>
                <a:latin typeface="Söhne"/>
              </a:rPr>
              <a:t>Fine-tuning models with larger datasets.</a:t>
            </a:r>
          </a:p>
          <a:p>
            <a:pPr algn="l">
              <a:buFont typeface="+mj-lt"/>
              <a:buAutoNum type="arabicPeriod"/>
            </a:pPr>
            <a:r>
              <a:rPr lang="en-US" sz="1800" b="0" i="0" dirty="0">
                <a:solidFill>
                  <a:schemeClr val="tx1"/>
                </a:solidFill>
                <a:effectLst/>
                <a:latin typeface="Söhne"/>
              </a:rPr>
              <a:t>Exploring advanced algorithms like hierarchical topic modeling.</a:t>
            </a:r>
          </a:p>
          <a:p>
            <a:pPr algn="l">
              <a:buFont typeface="+mj-lt"/>
              <a:buAutoNum type="arabicPeriod"/>
            </a:pPr>
            <a:r>
              <a:rPr lang="en-US" sz="1800" b="0" i="0" dirty="0">
                <a:solidFill>
                  <a:schemeClr val="tx1"/>
                </a:solidFill>
                <a:effectLst/>
                <a:latin typeface="Söhne"/>
              </a:rPr>
              <a:t>Integrating models into real-world applications.</a:t>
            </a:r>
          </a:p>
          <a:p>
            <a:pPr algn="l">
              <a:buFont typeface="+mj-lt"/>
              <a:buAutoNum type="arabicPeriod"/>
            </a:pPr>
            <a:r>
              <a:rPr lang="en-US" sz="1800" b="0" i="0" dirty="0">
                <a:solidFill>
                  <a:schemeClr val="tx1"/>
                </a:solidFill>
                <a:effectLst/>
                <a:latin typeface="Söhne"/>
              </a:rPr>
              <a:t>Optimizing scalability and efficiency.</a:t>
            </a:r>
          </a:p>
          <a:p>
            <a:pPr algn="l">
              <a:buFont typeface="+mj-lt"/>
              <a:buAutoNum type="arabicPeriod"/>
            </a:pPr>
            <a:r>
              <a:rPr lang="en-US" sz="1800" b="0" i="0" dirty="0">
                <a:solidFill>
                  <a:schemeClr val="tx1"/>
                </a:solidFill>
                <a:effectLst/>
                <a:latin typeface="Söhne"/>
              </a:rPr>
              <a:t>Investigating multimodal topic identification.</a:t>
            </a:r>
          </a:p>
          <a:p>
            <a:pPr algn="l">
              <a:buFont typeface="+mj-lt"/>
              <a:buAutoNum type="arabicPeriod"/>
            </a:pPr>
            <a:r>
              <a:rPr lang="en-US" sz="1800" b="0" i="0" dirty="0">
                <a:solidFill>
                  <a:schemeClr val="tx1"/>
                </a:solidFill>
                <a:effectLst/>
                <a:latin typeface="Söhne"/>
              </a:rPr>
              <a:t>Incorporating user feedback for improvements.</a:t>
            </a:r>
          </a:p>
          <a:p>
            <a:pPr algn="l">
              <a:buFont typeface="+mj-lt"/>
              <a:buAutoNum type="arabicPeriod"/>
            </a:pPr>
            <a:r>
              <a:rPr lang="en-US" sz="1800" b="0" i="0" dirty="0">
                <a:solidFill>
                  <a:schemeClr val="tx1"/>
                </a:solidFill>
                <a:effectLst/>
                <a:latin typeface="Söhne"/>
              </a:rPr>
              <a:t>Addressing ethical considerations.</a:t>
            </a:r>
          </a:p>
          <a:p>
            <a:pPr algn="l">
              <a:buFont typeface="+mj-lt"/>
              <a:buAutoNum type="arabicPeriod"/>
            </a:pPr>
            <a:r>
              <a:rPr lang="en-US" sz="1800" b="0" i="0" dirty="0">
                <a:solidFill>
                  <a:schemeClr val="tx1"/>
                </a:solidFill>
                <a:effectLst/>
                <a:latin typeface="Söhne"/>
              </a:rPr>
              <a:t>Contributing to open-source initiatives for collaboration</a:t>
            </a:r>
            <a:r>
              <a:rPr lang="en-US" sz="2000" b="0" i="0" dirty="0">
                <a:solidFill>
                  <a:srgbClr val="ECECEC"/>
                </a:solidFill>
                <a:effectLst/>
                <a:latin typeface="Söhne"/>
              </a:rPr>
              <a:t>.</a:t>
            </a:r>
          </a:p>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spTree>
    <p:extLst>
      <p:ext uri="{BB962C8B-B14F-4D97-AF65-F5344CB8AC3E}">
        <p14:creationId xmlns:p14="http://schemas.microsoft.com/office/powerpoint/2010/main" val="248742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77223" y="840980"/>
            <a:ext cx="8229240" cy="596589"/>
          </a:xfrm>
        </p:spPr>
        <p:txBody>
          <a:bodyPr/>
          <a:lstStyle/>
          <a:p>
            <a:r>
              <a:rPr lang="en-US" sz="3000" b="1" dirty="0">
                <a:latin typeface="Times New Roman" pitchFamily="18" charset="0"/>
                <a:cs typeface="Times New Roman" pitchFamily="18" charset="0"/>
              </a:rPr>
              <a:t>Bibliography:</a:t>
            </a:r>
          </a:p>
        </p:txBody>
      </p:sp>
      <p:sp>
        <p:nvSpPr>
          <p:cNvPr id="7" name="Content Placeholder 2"/>
          <p:cNvSpPr txBox="1">
            <a:spLocks/>
          </p:cNvSpPr>
          <p:nvPr/>
        </p:nvSpPr>
        <p:spPr>
          <a:xfrm>
            <a:off x="267520" y="1680604"/>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mj-lt"/>
              <a:buAutoNum type="arabicPeriod"/>
            </a:pPr>
            <a:r>
              <a:rPr lang="en-IN" sz="2000" b="0" i="0" dirty="0" err="1">
                <a:solidFill>
                  <a:schemeClr val="tx1"/>
                </a:solidFill>
                <a:effectLst/>
                <a:latin typeface="Söhne"/>
              </a:rPr>
              <a:t>Blei</a:t>
            </a:r>
            <a:r>
              <a:rPr lang="en-IN" sz="2000" b="0" i="0" dirty="0">
                <a:solidFill>
                  <a:schemeClr val="tx1"/>
                </a:solidFill>
                <a:effectLst/>
                <a:latin typeface="Söhne"/>
              </a:rPr>
              <a:t>, D. M., Ng, A. Y., &amp; Jordan, M. I. (2003). Latent Dirichlet Allocation. </a:t>
            </a:r>
            <a:r>
              <a:rPr lang="en-IN" sz="2000" b="0" i="1" dirty="0">
                <a:solidFill>
                  <a:schemeClr val="tx1"/>
                </a:solidFill>
                <a:effectLst/>
                <a:latin typeface="Söhne"/>
              </a:rPr>
              <a:t>Journal of Machine Learning Research, 3</a:t>
            </a:r>
            <a:r>
              <a:rPr lang="en-IN" sz="2000" b="0" i="0" dirty="0">
                <a:solidFill>
                  <a:schemeClr val="tx1"/>
                </a:solidFill>
                <a:effectLst/>
                <a:latin typeface="Söhne"/>
              </a:rPr>
              <a:t>(Jan), 993–1022.</a:t>
            </a:r>
          </a:p>
          <a:p>
            <a:pPr algn="l">
              <a:buFont typeface="+mj-lt"/>
              <a:buAutoNum type="arabicPeriod"/>
            </a:pPr>
            <a:r>
              <a:rPr lang="en-IN" sz="2000" b="0" i="0" dirty="0" err="1">
                <a:solidFill>
                  <a:schemeClr val="tx1"/>
                </a:solidFill>
                <a:effectLst/>
                <a:latin typeface="Söhne"/>
              </a:rPr>
              <a:t>Blei</a:t>
            </a:r>
            <a:r>
              <a:rPr lang="en-IN" sz="2000" b="0" i="0" dirty="0">
                <a:solidFill>
                  <a:schemeClr val="tx1"/>
                </a:solidFill>
                <a:effectLst/>
                <a:latin typeface="Söhne"/>
              </a:rPr>
              <a:t>, D. M., &amp; Lafferty, J. D. (2007). A correlated topic model of Science. </a:t>
            </a:r>
            <a:r>
              <a:rPr lang="en-IN" sz="2000" b="0" i="1" dirty="0">
                <a:solidFill>
                  <a:schemeClr val="tx1"/>
                </a:solidFill>
                <a:effectLst/>
                <a:latin typeface="Söhne"/>
              </a:rPr>
              <a:t>The Annals of Applied Statistics, 1</a:t>
            </a:r>
            <a:r>
              <a:rPr lang="en-IN" sz="2000" b="0" i="0" dirty="0">
                <a:solidFill>
                  <a:schemeClr val="tx1"/>
                </a:solidFill>
                <a:effectLst/>
                <a:latin typeface="Söhne"/>
              </a:rPr>
              <a:t>(1), 17-35.</a:t>
            </a:r>
          </a:p>
          <a:p>
            <a:pPr algn="l">
              <a:buFont typeface="+mj-lt"/>
              <a:buAutoNum type="arabicPeriod"/>
            </a:pPr>
            <a:r>
              <a:rPr lang="en-IN" sz="2000" b="0" i="0" dirty="0">
                <a:solidFill>
                  <a:schemeClr val="tx1"/>
                </a:solidFill>
                <a:effectLst/>
                <a:latin typeface="Söhne"/>
              </a:rPr>
              <a:t>Griffiths, T. L., &amp; </a:t>
            </a:r>
            <a:r>
              <a:rPr lang="en-IN" sz="2000" b="0" i="0" dirty="0" err="1">
                <a:solidFill>
                  <a:schemeClr val="tx1"/>
                </a:solidFill>
                <a:effectLst/>
                <a:latin typeface="Söhne"/>
              </a:rPr>
              <a:t>Steyvers</a:t>
            </a:r>
            <a:r>
              <a:rPr lang="en-IN" sz="2000" b="0" i="0" dirty="0">
                <a:solidFill>
                  <a:schemeClr val="tx1"/>
                </a:solidFill>
                <a:effectLst/>
                <a:latin typeface="Söhne"/>
              </a:rPr>
              <a:t>, M. (2004). Finding scientific topics. </a:t>
            </a:r>
            <a:r>
              <a:rPr lang="en-IN" sz="2000" b="0" i="1" dirty="0">
                <a:solidFill>
                  <a:schemeClr val="tx1"/>
                </a:solidFill>
                <a:effectLst/>
                <a:latin typeface="Söhne"/>
              </a:rPr>
              <a:t>Proceedings of the National Academy of Sciences, 101</a:t>
            </a:r>
            <a:r>
              <a:rPr lang="en-IN" sz="2000" b="0" i="0" dirty="0">
                <a:solidFill>
                  <a:schemeClr val="tx1"/>
                </a:solidFill>
                <a:effectLst/>
                <a:latin typeface="Söhne"/>
              </a:rPr>
              <a:t>(</a:t>
            </a:r>
            <a:r>
              <a:rPr lang="en-IN" sz="2000" b="0" i="0" dirty="0" err="1">
                <a:solidFill>
                  <a:schemeClr val="tx1"/>
                </a:solidFill>
                <a:effectLst/>
                <a:latin typeface="Söhne"/>
              </a:rPr>
              <a:t>suppl</a:t>
            </a:r>
            <a:r>
              <a:rPr lang="en-IN" sz="2000" b="0" i="0" dirty="0">
                <a:solidFill>
                  <a:schemeClr val="tx1"/>
                </a:solidFill>
                <a:effectLst/>
                <a:latin typeface="Söhne"/>
              </a:rPr>
              <a:t> 1), 5228-5235.</a:t>
            </a:r>
          </a:p>
          <a:p>
            <a:pPr algn="l">
              <a:buFont typeface="+mj-lt"/>
              <a:buAutoNum type="arabicPeriod"/>
            </a:pPr>
            <a:r>
              <a:rPr lang="en-IN" sz="2000" b="0" i="0" dirty="0">
                <a:solidFill>
                  <a:schemeClr val="tx1"/>
                </a:solidFill>
                <a:effectLst/>
                <a:latin typeface="Söhne"/>
              </a:rPr>
              <a:t>Hoffman, M. D., </a:t>
            </a:r>
            <a:r>
              <a:rPr lang="en-IN" sz="2000" b="0" i="0" dirty="0" err="1">
                <a:solidFill>
                  <a:schemeClr val="tx1"/>
                </a:solidFill>
                <a:effectLst/>
                <a:latin typeface="Söhne"/>
              </a:rPr>
              <a:t>Blei</a:t>
            </a:r>
            <a:r>
              <a:rPr lang="en-IN" sz="2000" b="0" i="0" dirty="0">
                <a:solidFill>
                  <a:schemeClr val="tx1"/>
                </a:solidFill>
                <a:effectLst/>
                <a:latin typeface="Söhne"/>
              </a:rPr>
              <a:t>, D. M., Wang, C., &amp; Paisley, J. (2013). Stochastic variational inference. </a:t>
            </a:r>
            <a:r>
              <a:rPr lang="en-IN" sz="2000" b="0" i="1" dirty="0">
                <a:solidFill>
                  <a:schemeClr val="tx1"/>
                </a:solidFill>
                <a:effectLst/>
                <a:latin typeface="Söhne"/>
              </a:rPr>
              <a:t>Journal of Machine Learning Research, 14</a:t>
            </a:r>
            <a:r>
              <a:rPr lang="en-IN" sz="2000" b="0" i="0" dirty="0">
                <a:solidFill>
                  <a:schemeClr val="tx1"/>
                </a:solidFill>
                <a:effectLst/>
                <a:latin typeface="Söhne"/>
              </a:rPr>
              <a:t>(1), 1303-1347.</a:t>
            </a:r>
          </a:p>
          <a:p>
            <a:pPr algn="l">
              <a:buFont typeface="+mj-lt"/>
              <a:buAutoNum type="arabicPeriod"/>
            </a:pPr>
            <a:r>
              <a:rPr lang="en-IN" sz="2000" b="0" i="0" dirty="0">
                <a:solidFill>
                  <a:schemeClr val="tx1"/>
                </a:solidFill>
                <a:effectLst/>
                <a:latin typeface="Söhne"/>
              </a:rPr>
              <a:t>Liu, H., Yang, C., Zhang, A., &amp; Ji, S. (2016). Multi-view clustering via joint nonnegative matrix tri-factorization. </a:t>
            </a:r>
            <a:r>
              <a:rPr lang="en-IN" sz="2000" b="0" i="1" dirty="0">
                <a:solidFill>
                  <a:schemeClr val="tx1"/>
                </a:solidFill>
                <a:effectLst/>
                <a:latin typeface="Söhne"/>
              </a:rPr>
              <a:t>Neurocomputing, 173</a:t>
            </a:r>
            <a:r>
              <a:rPr lang="en-IN" sz="2000" b="0" i="0" dirty="0">
                <a:solidFill>
                  <a:schemeClr val="tx1"/>
                </a:solidFill>
                <a:effectLst/>
                <a:latin typeface="Söhne"/>
              </a:rPr>
              <a:t>, 1633-1643.</a:t>
            </a:r>
          </a:p>
          <a:p>
            <a:pPr algn="just">
              <a:spcBef>
                <a:spcPts val="600"/>
              </a:spcBef>
            </a:pPr>
            <a:endParaRPr lang="en-US" sz="1500" dirty="0">
              <a:latin typeface="Cambria" pitchFamily="18" charset="0"/>
              <a:ea typeface="Cambria" pitchFamily="18" charset="0"/>
            </a:endParaRPr>
          </a:p>
        </p:txBody>
      </p:sp>
    </p:spTree>
    <p:extLst>
      <p:ext uri="{BB962C8B-B14F-4D97-AF65-F5344CB8AC3E}">
        <p14:creationId xmlns:p14="http://schemas.microsoft.com/office/powerpoint/2010/main" val="248742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77223" y="840980"/>
            <a:ext cx="8229240" cy="596589"/>
          </a:xfrm>
        </p:spPr>
        <p:txBody>
          <a:bodyPr/>
          <a:lstStyle/>
          <a:p>
            <a:r>
              <a:rPr lang="en-US" sz="3200" dirty="0"/>
              <a:t> </a:t>
            </a:r>
            <a:r>
              <a:rPr lang="en-US" sz="3200" b="1" dirty="0">
                <a:latin typeface="Times New Roman" pitchFamily="18" charset="0"/>
                <a:cs typeface="Times New Roman" pitchFamily="18" charset="0"/>
              </a:rPr>
              <a:t>Appendix:</a:t>
            </a:r>
            <a:endParaRPr lang="en-US" sz="3000" b="1"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spTree>
    <p:extLst>
      <p:ext uri="{BB962C8B-B14F-4D97-AF65-F5344CB8AC3E}">
        <p14:creationId xmlns:p14="http://schemas.microsoft.com/office/powerpoint/2010/main" val="248742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77223" y="840980"/>
            <a:ext cx="8229240" cy="596589"/>
          </a:xfrm>
        </p:spPr>
        <p:txBody>
          <a:bodyPr/>
          <a:lstStyle/>
          <a:p>
            <a:r>
              <a:rPr lang="en-US" sz="3000" b="1" dirty="0">
                <a:latin typeface="Times New Roman" panose="02020603050405020304" pitchFamily="18" charset="0"/>
                <a:cs typeface="Times New Roman" panose="02020603050405020304" pitchFamily="18" charset="0"/>
              </a:rPr>
              <a:t>Introduction:</a:t>
            </a:r>
          </a:p>
        </p:txBody>
      </p:sp>
      <p:sp>
        <p:nvSpPr>
          <p:cNvPr id="7" name="Content Placeholder 2"/>
          <p:cNvSpPr txBox="1">
            <a:spLocks/>
          </p:cNvSpPr>
          <p:nvPr/>
        </p:nvSpPr>
        <p:spPr>
          <a:xfrm>
            <a:off x="364163" y="1665736"/>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b="0" i="0" dirty="0">
                <a:solidFill>
                  <a:schemeClr val="tx1"/>
                </a:solidFill>
                <a:effectLst/>
                <a:latin typeface="Times New Roman" panose="02020603050405020304" pitchFamily="18" charset="0"/>
                <a:cs typeface="Times New Roman" panose="02020603050405020304" pitchFamily="18" charset="0"/>
              </a:rPr>
              <a:t>In today's world flooded with text, it's crucial for computers to understand what people are talking about. This is where Natural Language Processing (NLP) comes in. One key task in NLP is figuring out the main topic or subject of a piece of text.</a:t>
            </a:r>
          </a:p>
          <a:p>
            <a:pPr algn="l"/>
            <a:r>
              <a:rPr lang="en-US" sz="1800" b="0" i="0" dirty="0">
                <a:solidFill>
                  <a:schemeClr val="tx1"/>
                </a:solidFill>
                <a:effectLst/>
                <a:latin typeface="Times New Roman" panose="02020603050405020304" pitchFamily="18" charset="0"/>
                <a:cs typeface="Times New Roman" panose="02020603050405020304" pitchFamily="18" charset="0"/>
              </a:rPr>
              <a:t>Imagine you're searching for news on a website. The website needs to quickly identify what each article is about so it can organize them for you. That's where topic identification becomes important.</a:t>
            </a:r>
          </a:p>
          <a:p>
            <a:pPr algn="l"/>
            <a:r>
              <a:rPr lang="en-US" sz="1800" b="0" i="0" dirty="0">
                <a:solidFill>
                  <a:schemeClr val="tx1"/>
                </a:solidFill>
                <a:effectLst/>
                <a:latin typeface="Times New Roman" panose="02020603050405020304" pitchFamily="18" charset="0"/>
                <a:cs typeface="Times New Roman" panose="02020603050405020304" pitchFamily="18" charset="0"/>
              </a:rPr>
              <a:t>There are different ways computers can do this, from simple methods like picking out important words, to more complex methods like using artificial intelligence to understand context.</a:t>
            </a:r>
          </a:p>
          <a:p>
            <a:pPr algn="l"/>
            <a:r>
              <a:rPr lang="en-US" sz="1800" dirty="0">
                <a:solidFill>
                  <a:schemeClr val="tx1"/>
                </a:solidFill>
                <a:latin typeface="Times New Roman" panose="02020603050405020304" pitchFamily="18" charset="0"/>
                <a:cs typeface="Times New Roman" panose="02020603050405020304" pitchFamily="18" charset="0"/>
              </a:rPr>
              <a:t>here</a:t>
            </a:r>
            <a:r>
              <a:rPr lang="en-US" sz="1800" b="0" i="0" dirty="0">
                <a:solidFill>
                  <a:schemeClr val="tx1"/>
                </a:solidFill>
                <a:effectLst/>
                <a:latin typeface="Times New Roman" panose="02020603050405020304" pitchFamily="18" charset="0"/>
                <a:cs typeface="Times New Roman" panose="02020603050405020304" pitchFamily="18" charset="0"/>
              </a:rPr>
              <a:t>, we'll explore the different methods computers use to identify topics in text. By understanding these methods, we can appreciate how computers organize and make sense of the vast amounts of</a:t>
            </a:r>
            <a:r>
              <a:rPr lang="en-US" sz="1800" b="0" i="0" dirty="0">
                <a:solidFill>
                  <a:srgbClr val="ECECEC"/>
                </a:solidFill>
                <a:effectLst/>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information available online.</a:t>
            </a:r>
          </a:p>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spTree>
    <p:extLst>
      <p:ext uri="{BB962C8B-B14F-4D97-AF65-F5344CB8AC3E}">
        <p14:creationId xmlns:p14="http://schemas.microsoft.com/office/powerpoint/2010/main" val="102445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77223" y="840980"/>
            <a:ext cx="8229240" cy="596589"/>
          </a:xfrm>
        </p:spPr>
        <p:txBody>
          <a:bodyPr/>
          <a:lstStyle/>
          <a:p>
            <a:r>
              <a:rPr lang="en-US" sz="3000" b="1" dirty="0">
                <a:latin typeface="Times New Roman" panose="02020603050405020304" pitchFamily="18" charset="0"/>
                <a:cs typeface="Times New Roman" panose="02020603050405020304" pitchFamily="18" charset="0"/>
              </a:rPr>
              <a:t>Rationale and Relevance:</a:t>
            </a:r>
            <a:endParaRPr lang="en-US" sz="3000" dirty="0">
              <a:latin typeface="Times New Roman" pitchFamily="18" charset="0"/>
              <a:cs typeface="Times New Roman" pitchFamily="18" charset="0"/>
            </a:endParaRPr>
          </a:p>
        </p:txBody>
      </p:sp>
      <p:sp>
        <p:nvSpPr>
          <p:cNvPr id="7" name="Content Placeholder 2"/>
          <p:cNvSpPr txBox="1">
            <a:spLocks/>
          </p:cNvSpPr>
          <p:nvPr/>
        </p:nvSpPr>
        <p:spPr>
          <a:xfrm>
            <a:off x="379031"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i="0" dirty="0">
                <a:solidFill>
                  <a:schemeClr val="tx1"/>
                </a:solidFill>
                <a:effectLst/>
                <a:latin typeface="Times New Roman" panose="02020603050405020304" pitchFamily="18" charset="0"/>
                <a:cs typeface="Times New Roman" panose="02020603050405020304" pitchFamily="18" charset="0"/>
              </a:rPr>
              <a:t>Efficient Information Retrieval</a:t>
            </a:r>
            <a:r>
              <a:rPr lang="en-US" sz="1600" b="0" i="0" dirty="0">
                <a:solidFill>
                  <a:schemeClr val="tx1"/>
                </a:solidFill>
                <a:effectLst/>
                <a:latin typeface="Times New Roman" panose="02020603050405020304" pitchFamily="18" charset="0"/>
                <a:cs typeface="Times New Roman" panose="02020603050405020304" pitchFamily="18" charset="0"/>
              </a:rPr>
              <a:t>: Helps search engines and recommendation systems find relevant content quickly.</a:t>
            </a:r>
          </a:p>
          <a:p>
            <a:pPr algn="l"/>
            <a:r>
              <a:rPr lang="en-US" sz="1600" b="1" i="0" dirty="0">
                <a:solidFill>
                  <a:schemeClr val="tx1"/>
                </a:solidFill>
                <a:effectLst/>
                <a:latin typeface="Times New Roman" panose="02020603050405020304" pitchFamily="18" charset="0"/>
                <a:cs typeface="Times New Roman" panose="02020603050405020304" pitchFamily="18" charset="0"/>
              </a:rPr>
              <a:t>Content Summarization</a:t>
            </a:r>
            <a:r>
              <a:rPr lang="en-US" sz="1600" b="0" i="0" dirty="0">
                <a:solidFill>
                  <a:schemeClr val="tx1"/>
                </a:solidFill>
                <a:effectLst/>
                <a:latin typeface="Times New Roman" panose="02020603050405020304" pitchFamily="18" charset="0"/>
                <a:cs typeface="Times New Roman" panose="02020603050405020304" pitchFamily="18" charset="0"/>
              </a:rPr>
              <a:t>: Creates concise summaries of long texts for easier understanding.</a:t>
            </a:r>
          </a:p>
          <a:p>
            <a:pPr algn="l"/>
            <a:r>
              <a:rPr lang="en-US" sz="1600" b="1" i="0" dirty="0">
                <a:solidFill>
                  <a:schemeClr val="tx1"/>
                </a:solidFill>
                <a:effectLst/>
                <a:latin typeface="Times New Roman" panose="02020603050405020304" pitchFamily="18" charset="0"/>
                <a:cs typeface="Times New Roman" panose="02020603050405020304" pitchFamily="18" charset="0"/>
              </a:rPr>
              <a:t>Personalized Recommendations</a:t>
            </a:r>
            <a:r>
              <a:rPr lang="en-US" sz="1600" b="0" i="0" dirty="0">
                <a:solidFill>
                  <a:schemeClr val="tx1"/>
                </a:solidFill>
                <a:effectLst/>
                <a:latin typeface="Times New Roman" panose="02020603050405020304" pitchFamily="18" charset="0"/>
                <a:cs typeface="Times New Roman" panose="02020603050405020304" pitchFamily="18" charset="0"/>
              </a:rPr>
              <a:t>: Powers systems that suggest tailored content based on individual interests.</a:t>
            </a:r>
          </a:p>
          <a:p>
            <a:pPr algn="l"/>
            <a:r>
              <a:rPr lang="en-US" sz="1600" b="1" i="0" dirty="0">
                <a:solidFill>
                  <a:schemeClr val="tx1"/>
                </a:solidFill>
                <a:effectLst/>
                <a:latin typeface="Times New Roman" panose="02020603050405020304" pitchFamily="18" charset="0"/>
                <a:cs typeface="Times New Roman" panose="02020603050405020304" pitchFamily="18" charset="0"/>
              </a:rPr>
              <a:t>Understanding Opinions</a:t>
            </a:r>
            <a:r>
              <a:rPr lang="en-US" sz="1600" b="0" i="0" dirty="0">
                <a:solidFill>
                  <a:schemeClr val="tx1"/>
                </a:solidFill>
                <a:effectLst/>
                <a:latin typeface="Times New Roman" panose="02020603050405020304" pitchFamily="18" charset="0"/>
                <a:cs typeface="Times New Roman" panose="02020603050405020304" pitchFamily="18" charset="0"/>
              </a:rPr>
              <a:t>: Analyzes sentiments and opinions in reviews and social media.</a:t>
            </a:r>
          </a:p>
          <a:p>
            <a:pPr algn="l"/>
            <a:r>
              <a:rPr lang="en-US" sz="1600" b="1" i="0" dirty="0">
                <a:solidFill>
                  <a:schemeClr val="tx1"/>
                </a:solidFill>
                <a:effectLst/>
                <a:latin typeface="Times New Roman" panose="02020603050405020304" pitchFamily="18" charset="0"/>
                <a:cs typeface="Times New Roman" panose="02020603050405020304" pitchFamily="18" charset="0"/>
              </a:rPr>
              <a:t>Sorting Documents</a:t>
            </a:r>
            <a:r>
              <a:rPr lang="en-US" sz="1600" b="0" i="0" dirty="0">
                <a:solidFill>
                  <a:schemeClr val="tx1"/>
                </a:solidFill>
                <a:effectLst/>
                <a:latin typeface="Times New Roman" panose="02020603050405020304" pitchFamily="18" charset="0"/>
                <a:cs typeface="Times New Roman" panose="02020603050405020304" pitchFamily="18" charset="0"/>
              </a:rPr>
              <a:t>: Organizes large amounts of text into meaningful groups for easier management.</a:t>
            </a:r>
          </a:p>
          <a:p>
            <a:pPr algn="l"/>
            <a:r>
              <a:rPr lang="en-US" sz="1600" b="1" i="0" dirty="0">
                <a:solidFill>
                  <a:schemeClr val="tx1"/>
                </a:solidFill>
                <a:effectLst/>
                <a:latin typeface="Times New Roman" panose="02020603050405020304" pitchFamily="18" charset="0"/>
                <a:cs typeface="Times New Roman" panose="02020603050405020304" pitchFamily="18" charset="0"/>
              </a:rPr>
              <a:t>Spotting Trends</a:t>
            </a:r>
            <a:r>
              <a:rPr lang="en-US" sz="1600" b="0" i="0" dirty="0">
                <a:solidFill>
                  <a:schemeClr val="tx1"/>
                </a:solidFill>
                <a:effectLst/>
                <a:latin typeface="Times New Roman" panose="02020603050405020304" pitchFamily="18" charset="0"/>
                <a:cs typeface="Times New Roman" panose="02020603050405020304" pitchFamily="18" charset="0"/>
              </a:rPr>
              <a:t>: Assists businesses in identifying emerging trends and staying competitive.</a:t>
            </a:r>
          </a:p>
          <a:p>
            <a:pPr algn="l"/>
            <a:r>
              <a:rPr lang="en-US" sz="1600" b="1" i="0" dirty="0">
                <a:solidFill>
                  <a:schemeClr val="tx1"/>
                </a:solidFill>
                <a:effectLst/>
                <a:latin typeface="Times New Roman" panose="02020603050405020304" pitchFamily="18" charset="0"/>
                <a:cs typeface="Times New Roman" panose="02020603050405020304" pitchFamily="18" charset="0"/>
              </a:rPr>
              <a:t>Research Insights</a:t>
            </a:r>
            <a:r>
              <a:rPr lang="en-US" sz="1600" b="0" i="0" dirty="0">
                <a:solidFill>
                  <a:schemeClr val="tx1"/>
                </a:solidFill>
                <a:effectLst/>
                <a:latin typeface="Times New Roman" panose="02020603050405020304" pitchFamily="18" charset="0"/>
                <a:cs typeface="Times New Roman" panose="02020603050405020304" pitchFamily="18" charset="0"/>
              </a:rPr>
              <a:t>: Enables researchers to analyze academic papers and discover new knowledge.</a:t>
            </a:r>
          </a:p>
          <a:p>
            <a:pPr algn="l"/>
            <a:r>
              <a:rPr lang="en-US" sz="1600" b="1" i="0" dirty="0">
                <a:solidFill>
                  <a:schemeClr val="tx1"/>
                </a:solidFill>
                <a:effectLst/>
                <a:latin typeface="Times New Roman" panose="02020603050405020304" pitchFamily="18" charset="0"/>
                <a:cs typeface="Times New Roman" panose="02020603050405020304" pitchFamily="18" charset="0"/>
              </a:rPr>
              <a:t>Improving Language Tools</a:t>
            </a:r>
            <a:r>
              <a:rPr lang="en-US" sz="1600" b="0" i="0" dirty="0">
                <a:solidFill>
                  <a:schemeClr val="tx1"/>
                </a:solidFill>
                <a:effectLst/>
                <a:latin typeface="Times New Roman" panose="02020603050405020304" pitchFamily="18" charset="0"/>
                <a:cs typeface="Times New Roman" panose="02020603050405020304" pitchFamily="18" charset="0"/>
              </a:rPr>
              <a:t>: Enhances translation and text generation tools for better</a:t>
            </a:r>
          </a:p>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spTree>
    <p:extLst>
      <p:ext uri="{BB962C8B-B14F-4D97-AF65-F5344CB8AC3E}">
        <p14:creationId xmlns:p14="http://schemas.microsoft.com/office/powerpoint/2010/main" val="248742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77223" y="840980"/>
            <a:ext cx="8229240" cy="596589"/>
          </a:xfrm>
        </p:spPr>
        <p:txBody>
          <a:bodyPr/>
          <a:lstStyle/>
          <a:p>
            <a:r>
              <a:rPr lang="en-US" sz="3200" b="1" dirty="0">
                <a:latin typeface="Times New Roman" pitchFamily="18" charset="0"/>
                <a:cs typeface="Times New Roman" pitchFamily="18" charset="0"/>
              </a:rPr>
              <a:t>Abstract:</a:t>
            </a:r>
            <a:endParaRPr lang="en-US" sz="3200" dirty="0">
              <a:latin typeface="Times New Roman" pitchFamily="18" charset="0"/>
              <a:cs typeface="Times New Roman" pitchFamily="18" charset="0"/>
            </a:endParaRPr>
          </a:p>
        </p:txBody>
      </p:sp>
      <p:sp>
        <p:nvSpPr>
          <p:cNvPr id="7" name="Content Placeholder 2"/>
          <p:cNvSpPr txBox="1">
            <a:spLocks/>
          </p:cNvSpPr>
          <p:nvPr/>
        </p:nvSpPr>
        <p:spPr>
          <a:xfrm>
            <a:off x="111402" y="1227121"/>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r>
              <a:rPr lang="en-US" sz="1800" b="0" i="0" dirty="0">
                <a:solidFill>
                  <a:schemeClr val="tx1"/>
                </a:solidFill>
                <a:effectLst/>
                <a:latin typeface="Times New Roman" panose="02020603050405020304" pitchFamily="18" charset="0"/>
                <a:cs typeface="Times New Roman" panose="02020603050405020304" pitchFamily="18" charset="0"/>
              </a:rPr>
              <a:t>Topic identification is a fundamental task in Natural Language Processing (NLP), allowing computers to understand and categorize text. This abstract highlights the importance of topic identification in applications like information retrieval and content summarization. By analyzing its role in tasks such as search, sentiment analysis, and trend spotting, we reveal how topic identification improves human-computer interaction and knowledge discovery. Understanding its significance opens up opportunities to make use of NLP for better navigation of textual data</a:t>
            </a:r>
            <a:endParaRPr lang="en-US" sz="1800" dirty="0">
              <a:solidFill>
                <a:schemeClr val="tx1"/>
              </a:solidFill>
              <a:latin typeface="Times New Roman" panose="02020603050405020304"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2493499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233007" y="749148"/>
            <a:ext cx="8229240" cy="596589"/>
          </a:xfrm>
        </p:spPr>
        <p:txBody>
          <a:bodyPr/>
          <a:lstStyle/>
          <a:p>
            <a:r>
              <a:rPr lang="en-US" sz="3000" b="1" dirty="0">
                <a:latin typeface="Times New Roman" pitchFamily="18" charset="0"/>
                <a:cs typeface="Times New Roman" pitchFamily="18" charset="0"/>
              </a:rPr>
              <a:t>Objectives of the Project:</a:t>
            </a:r>
            <a:endParaRPr lang="en-US" sz="3000" dirty="0">
              <a:latin typeface="Times New Roman" pitchFamily="18" charset="0"/>
              <a:cs typeface="Times New Roman" pitchFamily="18" charset="0"/>
            </a:endParaRPr>
          </a:p>
        </p:txBody>
      </p:sp>
      <p:sp>
        <p:nvSpPr>
          <p:cNvPr id="7" name="Content Placeholder 2"/>
          <p:cNvSpPr txBox="1">
            <a:spLocks/>
          </p:cNvSpPr>
          <p:nvPr/>
        </p:nvSpPr>
        <p:spPr>
          <a:xfrm>
            <a:off x="206413" y="1494752"/>
            <a:ext cx="7942600" cy="1368264"/>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r>
              <a:rPr lang="en-US" sz="1800" b="0" i="0" dirty="0">
                <a:solidFill>
                  <a:schemeClr val="tx1"/>
                </a:solidFill>
                <a:effectLst/>
                <a:latin typeface="Times New Roman" panose="02020603050405020304" pitchFamily="18" charset="0"/>
                <a:cs typeface="Times New Roman" panose="02020603050405020304" pitchFamily="18" charset="0"/>
              </a:rPr>
              <a:t>The objectives of the project is to improving efficiency in information retrieval, enhancing content summarization</a:t>
            </a:r>
            <a:endParaRPr lang="en-US" sz="1800" dirty="0">
              <a:solidFill>
                <a:schemeClr val="tx1"/>
              </a:solidFill>
              <a:latin typeface="Times New Roman" panose="02020603050405020304" pitchFamily="18" charset="0"/>
              <a:ea typeface="Cambria" pitchFamily="18" charset="0"/>
              <a:cs typeface="Times New Roman" panose="02020603050405020304" pitchFamily="18" charset="0"/>
            </a:endParaRPr>
          </a:p>
        </p:txBody>
      </p:sp>
      <p:sp>
        <p:nvSpPr>
          <p:cNvPr id="6" name="Title 1"/>
          <p:cNvSpPr txBox="1">
            <a:spLocks/>
          </p:cNvSpPr>
          <p:nvPr/>
        </p:nvSpPr>
        <p:spPr>
          <a:xfrm>
            <a:off x="224135" y="2713736"/>
            <a:ext cx="8229240" cy="596589"/>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Times New Roman" pitchFamily="18" charset="0"/>
                <a:cs typeface="Times New Roman" pitchFamily="18" charset="0"/>
              </a:rPr>
              <a:t>Applications of the Project:</a:t>
            </a:r>
            <a:endParaRPr lang="en-US" sz="3000" dirty="0">
              <a:latin typeface="Times New Roman" pitchFamily="18" charset="0"/>
              <a:cs typeface="Times New Roman" pitchFamily="18" charset="0"/>
            </a:endParaRPr>
          </a:p>
        </p:txBody>
      </p:sp>
      <p:sp>
        <p:nvSpPr>
          <p:cNvPr id="8" name="Content Placeholder 2"/>
          <p:cNvSpPr txBox="1">
            <a:spLocks/>
          </p:cNvSpPr>
          <p:nvPr/>
        </p:nvSpPr>
        <p:spPr>
          <a:xfrm>
            <a:off x="0" y="3310060"/>
            <a:ext cx="7942600" cy="1368264"/>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r>
              <a:rPr lang="en-US" sz="1600" b="0" i="0" dirty="0">
                <a:solidFill>
                  <a:schemeClr val="tx1"/>
                </a:solidFill>
                <a:effectLst/>
                <a:latin typeface="Times New Roman" panose="02020603050405020304" pitchFamily="18" charset="0"/>
                <a:cs typeface="Times New Roman" panose="02020603050405020304" pitchFamily="18" charset="0"/>
              </a:rPr>
              <a:t>The project's applications span various domains, including search engines, content summarization tools, recommendation systems, sentiment analysis platforms, document management systems, market intelligence software, academic research tools, and language understanding applications, showcasing its versatility and impact.</a:t>
            </a:r>
            <a:endParaRPr lang="en-US" sz="1600" dirty="0">
              <a:solidFill>
                <a:schemeClr val="tx1"/>
              </a:solidFill>
              <a:latin typeface="Times New Roman" panose="02020603050405020304"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248742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77223" y="840980"/>
            <a:ext cx="8229240" cy="596589"/>
          </a:xfrm>
        </p:spPr>
        <p:txBody>
          <a:bodyPr/>
          <a:lstStyle/>
          <a:p>
            <a:r>
              <a:rPr lang="en-US" sz="3000" b="1" dirty="0">
                <a:latin typeface="Times New Roman" panose="02020603050405020304" pitchFamily="18" charset="0"/>
                <a:cs typeface="Times New Roman" panose="02020603050405020304" pitchFamily="18" charset="0"/>
              </a:rPr>
              <a:t>Procedures and Methodology:</a:t>
            </a:r>
            <a:endParaRPr lang="en-US" sz="3000"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mj-lt"/>
              <a:buAutoNum type="arabicPeriod"/>
            </a:pPr>
            <a:r>
              <a:rPr lang="en-IN" sz="1800" b="0" i="0" dirty="0">
                <a:solidFill>
                  <a:schemeClr val="tx1"/>
                </a:solidFill>
                <a:effectLst/>
                <a:latin typeface="Times New Roman" panose="02020603050405020304" pitchFamily="18" charset="0"/>
                <a:cs typeface="Times New Roman" panose="02020603050405020304" pitchFamily="18" charset="0"/>
              </a:rPr>
              <a:t>Collecting diverse textual data.</a:t>
            </a:r>
          </a:p>
          <a:p>
            <a:pPr algn="l">
              <a:buFont typeface="+mj-lt"/>
              <a:buAutoNum type="arabicPeriod"/>
            </a:pPr>
            <a:r>
              <a:rPr lang="en-IN" sz="1800" b="0" i="0" dirty="0">
                <a:solidFill>
                  <a:schemeClr val="tx1"/>
                </a:solidFill>
                <a:effectLst/>
                <a:latin typeface="Times New Roman" panose="02020603050405020304" pitchFamily="18" charset="0"/>
                <a:cs typeface="Times New Roman" panose="02020603050405020304" pitchFamily="18" charset="0"/>
              </a:rPr>
              <a:t>Preprocessing data for analysis.</a:t>
            </a:r>
          </a:p>
          <a:p>
            <a:pPr algn="l">
              <a:buFont typeface="+mj-lt"/>
              <a:buAutoNum type="arabicPeriod"/>
            </a:pPr>
            <a:r>
              <a:rPr lang="en-IN" sz="1800" b="0" i="0" dirty="0">
                <a:solidFill>
                  <a:schemeClr val="tx1"/>
                </a:solidFill>
                <a:effectLst/>
                <a:latin typeface="Times New Roman" panose="02020603050405020304" pitchFamily="18" charset="0"/>
                <a:cs typeface="Times New Roman" panose="02020603050405020304" pitchFamily="18" charset="0"/>
              </a:rPr>
              <a:t>Extracting relevant features.</a:t>
            </a:r>
          </a:p>
          <a:p>
            <a:pPr algn="l">
              <a:buFont typeface="+mj-lt"/>
              <a:buAutoNum type="arabicPeriod"/>
            </a:pPr>
            <a:r>
              <a:rPr lang="en-IN" sz="1800" b="0" i="0" dirty="0">
                <a:solidFill>
                  <a:schemeClr val="tx1"/>
                </a:solidFill>
                <a:effectLst/>
                <a:latin typeface="Times New Roman" panose="02020603050405020304" pitchFamily="18" charset="0"/>
                <a:cs typeface="Times New Roman" panose="02020603050405020304" pitchFamily="18" charset="0"/>
              </a:rPr>
              <a:t>Applying topic identification algorithms.</a:t>
            </a:r>
          </a:p>
          <a:p>
            <a:pPr algn="l">
              <a:buFont typeface="+mj-lt"/>
              <a:buAutoNum type="arabicPeriod"/>
            </a:pPr>
            <a:r>
              <a:rPr lang="en-IN" sz="1800" b="0" i="0" dirty="0">
                <a:solidFill>
                  <a:schemeClr val="tx1"/>
                </a:solidFill>
                <a:effectLst/>
                <a:latin typeface="Times New Roman" panose="02020603050405020304" pitchFamily="18" charset="0"/>
                <a:cs typeface="Times New Roman" panose="02020603050405020304" pitchFamily="18" charset="0"/>
              </a:rPr>
              <a:t>Evaluating algorithm performance.</a:t>
            </a:r>
          </a:p>
          <a:p>
            <a:pPr algn="l">
              <a:buFont typeface="+mj-lt"/>
              <a:buAutoNum type="arabicPeriod"/>
            </a:pPr>
            <a:r>
              <a:rPr lang="en-IN" sz="1800" b="0" i="0" dirty="0">
                <a:solidFill>
                  <a:schemeClr val="tx1"/>
                </a:solidFill>
                <a:effectLst/>
                <a:latin typeface="Times New Roman" panose="02020603050405020304" pitchFamily="18" charset="0"/>
                <a:cs typeface="Times New Roman" panose="02020603050405020304" pitchFamily="18" charset="0"/>
              </a:rPr>
              <a:t>Integrating algorithms into applications.</a:t>
            </a:r>
          </a:p>
          <a:p>
            <a:pPr algn="l">
              <a:buFont typeface="+mj-lt"/>
              <a:buAutoNum type="arabicPeriod"/>
            </a:pPr>
            <a:r>
              <a:rPr lang="en-IN" sz="1800" b="0" i="0" dirty="0">
                <a:solidFill>
                  <a:schemeClr val="tx1"/>
                </a:solidFill>
                <a:effectLst/>
                <a:latin typeface="Times New Roman" panose="02020603050405020304" pitchFamily="18" charset="0"/>
                <a:cs typeface="Times New Roman" panose="02020603050405020304" pitchFamily="18" charset="0"/>
              </a:rPr>
              <a:t>Validating results through testing.</a:t>
            </a:r>
          </a:p>
          <a:p>
            <a:pPr algn="l">
              <a:buFont typeface="+mj-lt"/>
              <a:buAutoNum type="arabicPeriod"/>
            </a:pPr>
            <a:r>
              <a:rPr lang="en-IN" sz="1800" b="0" i="0" dirty="0">
                <a:solidFill>
                  <a:schemeClr val="tx1"/>
                </a:solidFill>
                <a:effectLst/>
                <a:latin typeface="Times New Roman" panose="02020603050405020304" pitchFamily="18" charset="0"/>
                <a:cs typeface="Times New Roman" panose="02020603050405020304" pitchFamily="18" charset="0"/>
              </a:rPr>
              <a:t>Iteratively refining methodologies for accuracy and efficiency.</a:t>
            </a:r>
          </a:p>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spTree>
    <p:extLst>
      <p:ext uri="{BB962C8B-B14F-4D97-AF65-F5344CB8AC3E}">
        <p14:creationId xmlns:p14="http://schemas.microsoft.com/office/powerpoint/2010/main" val="248742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28650" y="273844"/>
            <a:ext cx="7886700" cy="463575"/>
          </a:xfrm>
          <a:prstGeom prst="rect">
            <a:avLst/>
          </a:prstGeom>
        </p:spPr>
        <p:txBody>
          <a:bodyPr spcFirstLastPara="1" wrap="square" lIns="68575" tIns="34275" rIns="68575" bIns="34275" anchor="ctr" anchorCtr="0">
            <a:noAutofit/>
          </a:bodyPr>
          <a:lstStyle/>
          <a:p>
            <a:pPr algn="ctr"/>
            <a:r>
              <a:rPr lang="en-US" sz="3200" b="1" dirty="0">
                <a:latin typeface="Times New Roman" pitchFamily="18" charset="0"/>
                <a:cs typeface="Times New Roman" pitchFamily="18" charset="0"/>
              </a:rPr>
              <a:t>Project Requirements</a:t>
            </a:r>
            <a:endParaRPr sz="3200" b="1" dirty="0">
              <a:latin typeface="Times New Roman" pitchFamily="18" charset="0"/>
              <a:cs typeface="Times New Roman" pitchFamily="18" charset="0"/>
            </a:endParaRPr>
          </a:p>
        </p:txBody>
      </p:sp>
      <p:sp>
        <p:nvSpPr>
          <p:cNvPr id="93" name="Google Shape;93;p14"/>
          <p:cNvSpPr txBox="1">
            <a:spLocks noGrp="1"/>
          </p:cNvSpPr>
          <p:nvPr>
            <p:ph type="body" idx="1"/>
          </p:nvPr>
        </p:nvSpPr>
        <p:spPr>
          <a:xfrm>
            <a:off x="647084" y="720841"/>
            <a:ext cx="7886700" cy="4305022"/>
          </a:xfrm>
          <a:prstGeom prst="rect">
            <a:avLst/>
          </a:prstGeom>
        </p:spPr>
        <p:txBody>
          <a:bodyPr spcFirstLastPara="1" wrap="square" lIns="68575" tIns="34275" rIns="68575" bIns="34275" anchor="t" anchorCtr="0">
            <a:noAutofit/>
          </a:bodyPr>
          <a:lstStyle/>
          <a:p>
            <a:pPr marL="0" lvl="0" indent="0" algn="l">
              <a:buNone/>
            </a:pPr>
            <a:r>
              <a:rPr lang="en-US" sz="1800" b="1" dirty="0">
                <a:latin typeface="Times New Roman" panose="02020603050405020304" pitchFamily="18" charset="0"/>
                <a:cs typeface="Times New Roman" pitchFamily="18" charset="0"/>
              </a:rPr>
              <a:t>Hardware Requirements: </a:t>
            </a:r>
          </a:p>
          <a:p>
            <a:pPr algn="l"/>
            <a:r>
              <a:rPr lang="en-US" sz="1600" b="0" i="0" dirty="0">
                <a:solidFill>
                  <a:schemeClr val="tx1"/>
                </a:solidFill>
                <a:effectLst/>
                <a:latin typeface="Times New Roman" panose="02020603050405020304" pitchFamily="18" charset="0"/>
                <a:cs typeface="Times New Roman" panose="02020603050405020304" pitchFamily="18" charset="0"/>
              </a:rPr>
              <a:t>Computing Devices</a:t>
            </a:r>
          </a:p>
          <a:p>
            <a:pPr algn="l"/>
            <a:r>
              <a:rPr lang="en-US" sz="1600" b="0" i="0" dirty="0">
                <a:solidFill>
                  <a:schemeClr val="tx1"/>
                </a:solidFill>
                <a:effectLst/>
                <a:latin typeface="Times New Roman" panose="02020603050405020304" pitchFamily="18" charset="0"/>
                <a:cs typeface="Times New Roman" panose="02020603050405020304" pitchFamily="18" charset="0"/>
              </a:rPr>
              <a:t>Memory (RAM)</a:t>
            </a:r>
          </a:p>
          <a:p>
            <a:pPr algn="l"/>
            <a:r>
              <a:rPr lang="en-US" sz="1600" b="0" i="0" dirty="0">
                <a:solidFill>
                  <a:schemeClr val="tx1"/>
                </a:solidFill>
                <a:effectLst/>
                <a:latin typeface="Times New Roman" panose="02020603050405020304" pitchFamily="18" charset="0"/>
                <a:cs typeface="Times New Roman" panose="02020603050405020304" pitchFamily="18" charset="0"/>
              </a:rPr>
              <a:t>Storage Space</a:t>
            </a:r>
          </a:p>
          <a:p>
            <a:pPr algn="l"/>
            <a:r>
              <a:rPr lang="en-US" sz="1600" b="0" i="0" dirty="0">
                <a:solidFill>
                  <a:schemeClr val="tx1"/>
                </a:solidFill>
                <a:effectLst/>
                <a:latin typeface="Times New Roman" panose="02020603050405020304" pitchFamily="18" charset="0"/>
                <a:cs typeface="Times New Roman" panose="02020603050405020304" pitchFamily="18" charset="0"/>
              </a:rPr>
              <a:t>Processor (CPU)</a:t>
            </a:r>
          </a:p>
          <a:p>
            <a:pPr algn="l"/>
            <a:r>
              <a:rPr lang="en-US" sz="1600" b="0" i="0" dirty="0">
                <a:solidFill>
                  <a:schemeClr val="tx1"/>
                </a:solidFill>
                <a:effectLst/>
                <a:latin typeface="Times New Roman" panose="02020603050405020304" pitchFamily="18" charset="0"/>
                <a:cs typeface="Times New Roman" panose="02020603050405020304" pitchFamily="18" charset="0"/>
              </a:rPr>
              <a:t>Graphics Processing Unit (GPU) [Optional]</a:t>
            </a:r>
          </a:p>
          <a:p>
            <a:pPr algn="l"/>
            <a:r>
              <a:rPr lang="en-US" sz="1800" b="1" dirty="0">
                <a:latin typeface="Times New Roman" panose="02020603050405020304" pitchFamily="18" charset="0"/>
                <a:cs typeface="Times New Roman" pitchFamily="18" charset="0"/>
              </a:rPr>
              <a:t>Software Requirements: </a:t>
            </a:r>
          </a:p>
          <a:p>
            <a:pPr algn="l"/>
            <a:r>
              <a:rPr lang="en-IN" sz="1600" b="0" i="0" dirty="0">
                <a:solidFill>
                  <a:schemeClr val="tx1"/>
                </a:solidFill>
                <a:effectLst/>
                <a:latin typeface="Times New Roman" panose="02020603050405020304" pitchFamily="18" charset="0"/>
                <a:cs typeface="Times New Roman" panose="02020603050405020304" pitchFamily="18" charset="0"/>
              </a:rPr>
              <a:t>Development Environment (IDE or text editor)</a:t>
            </a:r>
          </a:p>
          <a:p>
            <a:pPr algn="l"/>
            <a:r>
              <a:rPr lang="en-IN" sz="1600" b="0" i="0" dirty="0">
                <a:solidFill>
                  <a:schemeClr val="tx1"/>
                </a:solidFill>
                <a:effectLst/>
                <a:latin typeface="Times New Roman" panose="02020603050405020304" pitchFamily="18" charset="0"/>
                <a:cs typeface="Times New Roman" panose="02020603050405020304" pitchFamily="18" charset="0"/>
              </a:rPr>
              <a:t>Programming Languages (e.g., Python)</a:t>
            </a:r>
          </a:p>
          <a:p>
            <a:pPr algn="l"/>
            <a:r>
              <a:rPr lang="en-IN" sz="1600" b="0" i="0" dirty="0">
                <a:solidFill>
                  <a:schemeClr val="tx1"/>
                </a:solidFill>
                <a:effectLst/>
                <a:latin typeface="Times New Roman" panose="02020603050405020304" pitchFamily="18" charset="0"/>
                <a:cs typeface="Times New Roman" panose="02020603050405020304" pitchFamily="18" charset="0"/>
              </a:rPr>
              <a:t>Data Processing Tools (e.g., Pandas, NumPy)</a:t>
            </a:r>
          </a:p>
          <a:p>
            <a:pPr algn="l"/>
            <a:r>
              <a:rPr lang="en-IN" sz="1600" b="0" i="0" dirty="0">
                <a:solidFill>
                  <a:schemeClr val="tx1"/>
                </a:solidFill>
                <a:effectLst/>
                <a:latin typeface="Times New Roman" panose="02020603050405020304" pitchFamily="18" charset="0"/>
                <a:cs typeface="Times New Roman" panose="02020603050405020304" pitchFamily="18" charset="0"/>
              </a:rPr>
              <a:t>Topic Identification Libraries (e.g., </a:t>
            </a:r>
            <a:r>
              <a:rPr lang="en-IN" sz="1600" b="0" i="0" dirty="0" err="1">
                <a:solidFill>
                  <a:schemeClr val="tx1"/>
                </a:solidFill>
                <a:effectLst/>
                <a:latin typeface="Times New Roman" panose="02020603050405020304" pitchFamily="18" charset="0"/>
                <a:cs typeface="Times New Roman" panose="02020603050405020304" pitchFamily="18" charset="0"/>
              </a:rPr>
              <a:t>Gensim</a:t>
            </a:r>
            <a:r>
              <a:rPr lang="en-IN" sz="1600" b="0" i="0" dirty="0">
                <a:solidFill>
                  <a:schemeClr val="tx1"/>
                </a:solidFill>
                <a:effectLst/>
                <a:latin typeface="Times New Roman" panose="02020603050405020304" pitchFamily="18" charset="0"/>
                <a:cs typeface="Times New Roman" panose="02020603050405020304" pitchFamily="18" charset="0"/>
              </a:rPr>
              <a:t>, </a:t>
            </a:r>
            <a:r>
              <a:rPr lang="en-IN" sz="1600" b="0" i="0" dirty="0" err="1">
                <a:solidFill>
                  <a:schemeClr val="tx1"/>
                </a:solidFill>
                <a:effectLst/>
                <a:latin typeface="Times New Roman" panose="02020603050405020304" pitchFamily="18" charset="0"/>
                <a:cs typeface="Times New Roman" panose="02020603050405020304" pitchFamily="18" charset="0"/>
              </a:rPr>
              <a:t>sklearn</a:t>
            </a:r>
            <a:r>
              <a:rPr lang="en-IN" sz="1600" b="0" i="0" dirty="0">
                <a:solidFill>
                  <a:schemeClr val="tx1"/>
                </a:solidFill>
                <a:effectLst/>
                <a:latin typeface="Times New Roman" panose="02020603050405020304" pitchFamily="18" charset="0"/>
                <a:cs typeface="Times New Roman" panose="02020603050405020304" pitchFamily="18" charset="0"/>
              </a:rPr>
              <a:t>, TensorFlow)</a:t>
            </a:r>
          </a:p>
          <a:p>
            <a:pPr algn="l"/>
            <a:r>
              <a:rPr lang="en-IN" sz="1600" b="0" i="0" dirty="0">
                <a:solidFill>
                  <a:schemeClr val="tx1"/>
                </a:solidFill>
                <a:effectLst/>
                <a:latin typeface="Times New Roman" panose="02020603050405020304" pitchFamily="18" charset="0"/>
                <a:cs typeface="Times New Roman" panose="02020603050405020304" pitchFamily="18" charset="0"/>
              </a:rPr>
              <a:t>Evaluation Tools (e.g., Matplotlib, seaborn)</a:t>
            </a:r>
          </a:p>
          <a:p>
            <a:pPr algn="l"/>
            <a:r>
              <a:rPr lang="en-IN" sz="1600" b="0" i="0" dirty="0">
                <a:solidFill>
                  <a:schemeClr val="tx1"/>
                </a:solidFill>
                <a:effectLst/>
                <a:latin typeface="Times New Roman" panose="02020603050405020304" pitchFamily="18" charset="0"/>
                <a:cs typeface="Times New Roman" panose="02020603050405020304" pitchFamily="18" charset="0"/>
              </a:rPr>
              <a:t>Version Control System (e.g., Git)</a:t>
            </a:r>
          </a:p>
          <a:p>
            <a:pPr algn="l"/>
            <a:r>
              <a:rPr lang="en-IN" sz="1600" b="0" i="0" dirty="0">
                <a:solidFill>
                  <a:schemeClr val="tx1"/>
                </a:solidFill>
                <a:effectLst/>
                <a:latin typeface="Times New Roman" panose="02020603050405020304" pitchFamily="18" charset="0"/>
                <a:cs typeface="Times New Roman" panose="02020603050405020304" pitchFamily="18" charset="0"/>
              </a:rPr>
              <a:t>Documentation Tools (e.g., Markdown, LaTeX)</a:t>
            </a:r>
          </a:p>
          <a:p>
            <a:pPr algn="l"/>
            <a:r>
              <a:rPr lang="en-IN" sz="1600" b="0" i="0" dirty="0">
                <a:solidFill>
                  <a:schemeClr val="tx1"/>
                </a:solidFill>
                <a:effectLst/>
                <a:latin typeface="Times New Roman" panose="02020603050405020304" pitchFamily="18" charset="0"/>
                <a:cs typeface="Times New Roman" panose="02020603050405020304" pitchFamily="18" charset="0"/>
              </a:rPr>
              <a:t>Project Management Tools (e.g., Trello, Asana, Jira)</a:t>
            </a:r>
          </a:p>
          <a:p>
            <a:pPr algn="l"/>
            <a:r>
              <a:rPr lang="en-IN" sz="1600" b="0" i="0" dirty="0">
                <a:solidFill>
                  <a:schemeClr val="tx1"/>
                </a:solidFill>
                <a:effectLst/>
                <a:latin typeface="Times New Roman" panose="02020603050405020304" pitchFamily="18" charset="0"/>
                <a:cs typeface="Times New Roman" panose="02020603050405020304" pitchFamily="18" charset="0"/>
              </a:rPr>
              <a:t>Deployment Environment (if applicable)</a:t>
            </a:r>
          </a:p>
          <a:p>
            <a:pPr marL="0" lvl="0" indent="0" algn="l">
              <a:buNone/>
            </a:pPr>
            <a:endParaRPr lang="en-US" dirty="0">
              <a:latin typeface="Times New Roman" pitchFamily="18" charset="0"/>
              <a:cs typeface="Times New Roman" pitchFamily="18" charset="0"/>
            </a:endParaRPr>
          </a:p>
          <a:p>
            <a:pPr marL="0" lvl="0" indent="0" algn="l" rtl="0">
              <a:spcBef>
                <a:spcPts val="800"/>
              </a:spcBef>
              <a:spcAft>
                <a:spcPts val="0"/>
              </a:spcAft>
              <a:buNone/>
            </a:pPr>
            <a:endParaRPr lang="en-US" dirty="0">
              <a:latin typeface="Times New Roman" pitchFamily="18" charset="0"/>
              <a:cs typeface="Times New Roman" pitchFamily="18" charset="0"/>
            </a:endParaRPr>
          </a:p>
          <a:p>
            <a:pPr marL="0" lvl="0" indent="0" algn="l" rtl="0">
              <a:spcBef>
                <a:spcPts val="800"/>
              </a:spcBef>
              <a:spcAft>
                <a:spcPts val="0"/>
              </a:spcAft>
              <a:buNone/>
            </a:pPr>
            <a:endParaRPr dirty="0">
              <a:latin typeface="Times New Roman" pitchFamily="18" charset="0"/>
              <a:cs typeface="Times New Roman" pitchFamily="18" charset="0"/>
            </a:endParaRPr>
          </a:p>
        </p:txBody>
      </p:sp>
    </p:spTree>
    <p:extLst>
      <p:ext uri="{BB962C8B-B14F-4D97-AF65-F5344CB8AC3E}">
        <p14:creationId xmlns:p14="http://schemas.microsoft.com/office/powerpoint/2010/main" val="270282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77223" y="840980"/>
            <a:ext cx="8229240" cy="596589"/>
          </a:xfrm>
        </p:spPr>
        <p:txBody>
          <a:bodyPr/>
          <a:lstStyle/>
          <a:p>
            <a:r>
              <a:rPr lang="en-US" sz="2800" b="1" dirty="0">
                <a:latin typeface="Times New Roman" panose="02020603050405020304" pitchFamily="18" charset="0"/>
                <a:cs typeface="Times New Roman" panose="02020603050405020304" pitchFamily="18" charset="0"/>
              </a:rPr>
              <a:t>Research and Analysis:</a:t>
            </a:r>
            <a:endParaRPr lang="en-US" sz="3000" dirty="0">
              <a:latin typeface="Times New Roman" pitchFamily="18" charset="0"/>
              <a:cs typeface="Times New Roman" pitchFamily="18" charset="0"/>
            </a:endParaRPr>
          </a:p>
        </p:txBody>
      </p:sp>
      <p:sp>
        <p:nvSpPr>
          <p:cNvPr id="7" name="Content Placeholder 2"/>
          <p:cNvSpPr txBox="1">
            <a:spLocks/>
          </p:cNvSpPr>
          <p:nvPr/>
        </p:nvSpPr>
        <p:spPr>
          <a:xfrm>
            <a:off x="654095" y="1628565"/>
            <a:ext cx="7942600"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spTree>
    <p:extLst>
      <p:ext uri="{BB962C8B-B14F-4D97-AF65-F5344CB8AC3E}">
        <p14:creationId xmlns:p14="http://schemas.microsoft.com/office/powerpoint/2010/main" val="248742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776572" y="57123"/>
            <a:ext cx="7372441" cy="663718"/>
          </a:xfrm>
          <a:prstGeom prst="rect">
            <a:avLst/>
          </a:prstGeom>
        </p:spPr>
      </p:pic>
      <p:sp>
        <p:nvSpPr>
          <p:cNvPr id="5" name="Title 1"/>
          <p:cNvSpPr>
            <a:spLocks noGrp="1"/>
          </p:cNvSpPr>
          <p:nvPr>
            <p:ph type="title"/>
          </p:nvPr>
        </p:nvSpPr>
        <p:spPr>
          <a:xfrm>
            <a:off x="477223" y="840980"/>
            <a:ext cx="8229240" cy="596589"/>
          </a:xfrm>
        </p:spPr>
        <p:txBody>
          <a:bodyPr/>
          <a:lstStyle/>
          <a:p>
            <a:r>
              <a:rPr lang="en-US" sz="2800" b="1" dirty="0">
                <a:latin typeface="Times New Roman" panose="02020603050405020304" pitchFamily="18" charset="0"/>
                <a:cs typeface="Times New Roman" panose="02020603050405020304" pitchFamily="18" charset="0"/>
              </a:rPr>
              <a:t>Evaluation of Outcomes/Results and Findings:</a:t>
            </a:r>
            <a:endParaRPr lang="en-US" sz="3000" dirty="0">
              <a:latin typeface="Times New Roman" pitchFamily="18" charset="0"/>
              <a:cs typeface="Times New Roman" pitchFamily="18" charset="0"/>
            </a:endParaRPr>
          </a:p>
        </p:txBody>
      </p:sp>
      <p:sp>
        <p:nvSpPr>
          <p:cNvPr id="7" name="Content Placeholder 2"/>
          <p:cNvSpPr txBox="1">
            <a:spLocks/>
          </p:cNvSpPr>
          <p:nvPr/>
        </p:nvSpPr>
        <p:spPr>
          <a:xfrm>
            <a:off x="5468839" y="1675613"/>
            <a:ext cx="3237624" cy="3210413"/>
          </a:xfrm>
          <a:prstGeom prst="rect">
            <a:avLst/>
          </a:prstGeom>
          <a:noFill/>
          <a:ln w="0">
            <a:noFill/>
          </a:ln>
        </p:spPr>
        <p:txBody>
          <a:bodyPr lIns="68400" tIns="34200" rIns="68400" bIns="34200" anchor="ctr">
            <a:noAutofit/>
          </a:bodyPr>
          <a:lstStyle>
            <a:defPPr>
              <a:defRPr lang="en-US"/>
            </a:defPPr>
            <a:lvl1pPr marL="0" indent="0" algn="ctr" defTabSz="914400" rtl="0" eaLnBrk="1" latinLnBrk="0" hangingPunct="1">
              <a:lnSpc>
                <a:spcPct val="100000"/>
              </a:lnSpc>
              <a:buNone/>
              <a:tabLst>
                <a:tab pos="0" algn="l"/>
              </a:tabLst>
              <a:defRPr lang="en-AE"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i="0" dirty="0">
                <a:solidFill>
                  <a:schemeClr val="tx1"/>
                </a:solidFill>
                <a:effectLst/>
                <a:latin typeface="Söhne"/>
              </a:rPr>
              <a:t>Epochs</a:t>
            </a:r>
            <a:r>
              <a:rPr lang="en-US" sz="2000" b="0" i="0" dirty="0">
                <a:solidFill>
                  <a:schemeClr val="tx1"/>
                </a:solidFill>
                <a:effectLst/>
                <a:latin typeface="Söhne"/>
              </a:rPr>
              <a:t>: An epoch is one complete pass through the entire training dataset. During each epoch, the model is trained on the entire dataset in batches. </a:t>
            </a:r>
          </a:p>
          <a:p>
            <a:pPr algn="l"/>
            <a:r>
              <a:rPr lang="en-US" sz="2000" b="1" i="0" dirty="0">
                <a:solidFill>
                  <a:schemeClr val="tx1"/>
                </a:solidFill>
                <a:effectLst/>
                <a:latin typeface="Söhne"/>
              </a:rPr>
              <a:t>Loss</a:t>
            </a:r>
            <a:r>
              <a:rPr lang="en-US" sz="2000" b="0" i="0" dirty="0">
                <a:solidFill>
                  <a:schemeClr val="tx1"/>
                </a:solidFill>
                <a:effectLst/>
                <a:latin typeface="Söhne"/>
              </a:rPr>
              <a:t>: In the context of machine learning, loss is a measure of how well the model's predictions match the actual target values (labels) in the training data. </a:t>
            </a:r>
          </a:p>
          <a:p>
            <a:pPr marL="342900" indent="-342900" algn="just">
              <a:spcBef>
                <a:spcPts val="600"/>
              </a:spcBef>
              <a:buFont typeface="Wingdings" pitchFamily="2" charset="2"/>
              <a:buChar char="Ø"/>
            </a:pPr>
            <a:endParaRPr lang="en-US" sz="1500" dirty="0">
              <a:latin typeface="Cambria" pitchFamily="18" charset="0"/>
              <a:ea typeface="Cambria" pitchFamily="18" charset="0"/>
            </a:endParaRPr>
          </a:p>
        </p:txBody>
      </p:sp>
      <p:pic>
        <p:nvPicPr>
          <p:cNvPr id="2" name="Picture 1">
            <a:extLst>
              <a:ext uri="{FF2B5EF4-FFF2-40B4-BE49-F238E27FC236}">
                <a16:creationId xmlns:a16="http://schemas.microsoft.com/office/drawing/2014/main" id="{D87E2F26-323E-73A4-3EC5-7C014547C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23" y="1717320"/>
            <a:ext cx="3924210" cy="3126997"/>
          </a:xfrm>
          <a:prstGeom prst="rect">
            <a:avLst/>
          </a:prstGeom>
        </p:spPr>
      </p:pic>
    </p:spTree>
    <p:extLst>
      <p:ext uri="{BB962C8B-B14F-4D97-AF65-F5344CB8AC3E}">
        <p14:creationId xmlns:p14="http://schemas.microsoft.com/office/powerpoint/2010/main" val="248742717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456</TotalTime>
  <Words>960</Words>
  <Application>Microsoft Office PowerPoint</Application>
  <PresentationFormat>On-screen Show (16:9)</PresentationFormat>
  <Paragraphs>75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Söhne</vt:lpstr>
      <vt:lpstr>Symbol</vt:lpstr>
      <vt:lpstr>Times New Roman</vt:lpstr>
      <vt:lpstr>Wingdings</vt:lpstr>
      <vt:lpstr>Office Theme</vt:lpstr>
      <vt:lpstr>TOC- Capstone Project Title</vt:lpstr>
      <vt:lpstr>Introduction:</vt:lpstr>
      <vt:lpstr>Rationale and Relevance:</vt:lpstr>
      <vt:lpstr>Abstract:</vt:lpstr>
      <vt:lpstr>Objectives of the Project:</vt:lpstr>
      <vt:lpstr>Procedures and Methodology:</vt:lpstr>
      <vt:lpstr>Project Requirements</vt:lpstr>
      <vt:lpstr>Research and Analysis:</vt:lpstr>
      <vt:lpstr>Evaluation of Outcomes/Results and Findings:</vt:lpstr>
      <vt:lpstr>Conclusion and Future Work/Suggestions:</vt:lpstr>
      <vt:lpstr>Bibliography:</vt:lpstr>
      <vt:lpstr> 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to be followed for Departments</dc:title>
  <dc:creator>HP</dc:creator>
  <cp:lastModifiedBy>saravanan k</cp:lastModifiedBy>
  <cp:revision>29</cp:revision>
  <dcterms:modified xsi:type="dcterms:W3CDTF">2024-04-02T14:03:24Z</dcterms:modified>
  <dc:language>en-AE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(16:9)</vt:lpwstr>
  </property>
  <property fmtid="{D5CDD505-2E9C-101B-9397-08002B2CF9AE}" pid="4" name="Slides">
    <vt:i4>3</vt:i4>
  </property>
</Properties>
</file>