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48"/>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grpSp>
        <p:nvGrpSpPr>
          <p:cNvPr id="28" name="Google Shape;28;p1"/>
          <p:cNvGrpSpPr/>
          <p:nvPr/>
        </p:nvGrpSpPr>
        <p:grpSpPr>
          <a:xfrm>
            <a:off x="742950" y="1104900"/>
            <a:ext cx="1743075" cy="1333500"/>
            <a:chOff x="742950" y="1104900"/>
            <a:chExt cx="1743075" cy="1333500"/>
          </a:xfrm>
        </p:grpSpPr>
        <p:sp>
          <p:nvSpPr>
            <p:cNvPr id="29" name="Google Shape;2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1"/>
          <p:cNvSpPr txBox="1">
            <a:spLocks noGrp="1"/>
          </p:cNvSpPr>
          <p:nvPr>
            <p:ph type="ctrTitle"/>
          </p:nvPr>
        </p:nvSpPr>
        <p:spPr>
          <a:xfrm>
            <a:off x="4854691" y="1627354"/>
            <a:ext cx="5800800" cy="1001546"/>
          </a:xfrm>
          <a:prstGeom prst="rect">
            <a:avLst/>
          </a:prstGeom>
          <a:noFill/>
          <a:ln>
            <a:noFill/>
          </a:ln>
        </p:spPr>
        <p:txBody>
          <a:bodyPr spcFirstLastPara="1" wrap="square" lIns="0" tIns="16500" rIns="0" bIns="0" anchor="t" anchorCtr="0">
            <a:spAutoFit/>
          </a:bodyPr>
          <a:lstStyle/>
          <a:p>
            <a:pPr marL="0" lvl="0" indent="0" algn="l" rtl="0">
              <a:lnSpc>
                <a:spcPct val="100000"/>
              </a:lnSpc>
              <a:spcBef>
                <a:spcPts val="0"/>
              </a:spcBef>
              <a:spcAft>
                <a:spcPts val="0"/>
              </a:spcAft>
              <a:buNone/>
            </a:pPr>
            <a:r>
              <a:rPr lang="en-US" dirty="0"/>
              <a:t>                      SARAVANAKUMAR V</a:t>
            </a:r>
            <a:endParaRPr dirty="0"/>
          </a:p>
        </p:txBody>
      </p:sp>
      <p:sp>
        <p:nvSpPr>
          <p:cNvPr id="34" name="Google Shape;34;p1"/>
          <p:cNvSpPr txBox="1"/>
          <p:nvPr/>
        </p:nvSpPr>
        <p:spPr>
          <a:xfrm>
            <a:off x="6484620" y="2821622"/>
            <a:ext cx="1859400" cy="3918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dirty="0">
                <a:solidFill>
                  <a:srgbClr val="2D936B"/>
                </a:solidFill>
                <a:latin typeface="Trebuchet MS"/>
                <a:ea typeface="Trebuchet MS"/>
                <a:cs typeface="Trebuchet MS"/>
                <a:sym typeface="Trebuchet MS"/>
              </a:rPr>
              <a:t>Final Project</a:t>
            </a:r>
            <a:endParaRPr sz="2400" dirty="0">
              <a:solidFill>
                <a:schemeClr val="dk1"/>
              </a:solidFill>
              <a:latin typeface="Trebuchet MS"/>
              <a:ea typeface="Trebuchet MS"/>
              <a:cs typeface="Trebuchet MS"/>
              <a:sym typeface="Trebuchet MS"/>
            </a:endParaRPr>
          </a:p>
        </p:txBody>
      </p:sp>
      <p:pic>
        <p:nvPicPr>
          <p:cNvPr id="35" name="Google Shape;35;p1"/>
          <p:cNvPicPr preferRelativeResize="0"/>
          <p:nvPr/>
        </p:nvPicPr>
        <p:blipFill rotWithShape="1">
          <a:blip r:embed="rId2">
            <a:alphaModFix/>
          </a:blip>
          <a:srcRect/>
          <a:stretch/>
        </p:blipFill>
        <p:spPr>
          <a:xfrm>
            <a:off x="676275" y="6467475"/>
            <a:ext cx="2143125" cy="200025"/>
          </a:xfrm>
          <a:prstGeom prst="rect">
            <a:avLst/>
          </a:prstGeom>
          <a:noFill/>
          <a:ln>
            <a:noFill/>
          </a:ln>
        </p:spPr>
      </p:pic>
      <p:sp>
        <p:nvSpPr>
          <p:cNvPr id="36" name="Google Shape;36;p1"/>
          <p:cNvSpPr txBox="1"/>
          <p:nvPr/>
        </p:nvSpPr>
        <p:spPr>
          <a:xfrm>
            <a:off x="739775" y="6473337"/>
            <a:ext cx="1799100" cy="19170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37" name="Google Shape;37;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 name="Google Shape;59;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0;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61" name="Google Shape;61;p4"/>
          <p:cNvPicPr preferRelativeResize="0"/>
          <p:nvPr/>
        </p:nvPicPr>
        <p:blipFill rotWithShape="1">
          <a:blip r:embed="rId2">
            <a:alphaModFix/>
          </a:blip>
          <a:srcRect/>
          <a:stretch/>
        </p:blipFill>
        <p:spPr>
          <a:xfrm>
            <a:off x="1666875" y="6467475"/>
            <a:ext cx="76200" cy="177800"/>
          </a:xfrm>
          <a:prstGeom prst="rect">
            <a:avLst/>
          </a:prstGeom>
          <a:noFill/>
          <a:ln>
            <a:noFill/>
          </a:ln>
        </p:spPr>
      </p:pic>
      <p:sp>
        <p:nvSpPr>
          <p:cNvPr id="62" name="Google Shape;62;p4"/>
          <p:cNvSpPr txBox="1">
            <a:spLocks noGrp="1"/>
          </p:cNvSpPr>
          <p:nvPr>
            <p:ph type="title"/>
          </p:nvPr>
        </p:nvSpPr>
        <p:spPr>
          <a:xfrm>
            <a:off x="755321" y="385447"/>
            <a:ext cx="3711900" cy="7542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endParaRPr/>
          </a:p>
        </p:txBody>
      </p:sp>
      <p:sp>
        <p:nvSpPr>
          <p:cNvPr id="63" name="Google Shape;63;p4"/>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pic>
        <p:nvPicPr>
          <p:cNvPr id="3" name="Picture 2">
            <a:extLst>
              <a:ext uri="{FF2B5EF4-FFF2-40B4-BE49-F238E27FC236}">
                <a16:creationId xmlns:a16="http://schemas.microsoft.com/office/drawing/2014/main" id="{06D4499A-C31E-6D1F-B383-4033165B1E3B}"/>
              </a:ext>
            </a:extLst>
          </p:cNvPr>
          <p:cNvPicPr>
            <a:picLocks noChangeAspect="1"/>
          </p:cNvPicPr>
          <p:nvPr/>
        </p:nvPicPr>
        <p:blipFill>
          <a:blip r:embed="rId3"/>
          <a:stretch>
            <a:fillRect/>
          </a:stretch>
        </p:blipFill>
        <p:spPr>
          <a:xfrm>
            <a:off x="1743075" y="1573368"/>
            <a:ext cx="7108694" cy="402615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8328025" cy="1978747"/>
          </a:xfrm>
          <a:prstGeom prst="rect">
            <a:avLst/>
          </a:prstGeom>
        </p:spPr>
        <p:txBody>
          <a:bodyPr vert="horz" wrap="square" lIns="0" tIns="16510" rIns="0" bIns="0" rtlCol="0">
            <a:spAutoFit/>
          </a:bodyPr>
          <a:lstStyle/>
          <a:p>
            <a:pPr marL="12700">
              <a:lnSpc>
                <a:spcPct val="100000"/>
              </a:lnSpc>
              <a:spcBef>
                <a:spcPts val="130"/>
              </a:spcBef>
            </a:pPr>
            <a:r>
              <a:rPr lang="en-US" sz="4250" dirty="0"/>
              <a:t>MNIST Alphabet Generation with Generative Adversarial Network (GAN)</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TextBox 23">
            <a:extLst>
              <a:ext uri="{FF2B5EF4-FFF2-40B4-BE49-F238E27FC236}">
                <a16:creationId xmlns:a16="http://schemas.microsoft.com/office/drawing/2014/main" id="{B034A565-5827-880C-BA34-DEDA5A434961}"/>
              </a:ext>
            </a:extLst>
          </p:cNvPr>
          <p:cNvSpPr txBox="1"/>
          <p:nvPr/>
        </p:nvSpPr>
        <p:spPr>
          <a:xfrm>
            <a:off x="2057400" y="1981200"/>
            <a:ext cx="6400800" cy="4801314"/>
          </a:xfrm>
          <a:prstGeom prst="rect">
            <a:avLst/>
          </a:prstGeom>
          <a:noFill/>
        </p:spPr>
        <p:txBody>
          <a:bodyPr wrap="square" rtlCol="0">
            <a:spAutoFit/>
          </a:bodyPr>
          <a:lstStyle/>
          <a:p>
            <a:r>
              <a:rPr lang="en-US" dirty="0"/>
              <a:t>1. Dataset</a:t>
            </a:r>
          </a:p>
          <a:p>
            <a:r>
              <a:rPr lang="en-US" dirty="0"/>
              <a:t>     MNIST dataset</a:t>
            </a:r>
          </a:p>
          <a:p>
            <a:endParaRPr lang="en-US" dirty="0"/>
          </a:p>
          <a:p>
            <a:r>
              <a:rPr lang="en-US" dirty="0"/>
              <a:t>2. Setup</a:t>
            </a:r>
          </a:p>
          <a:p>
            <a:r>
              <a:rPr lang="en-US" dirty="0"/>
              <a:t>    Import &amp; preprocess data</a:t>
            </a:r>
          </a:p>
          <a:p>
            <a:endParaRPr lang="en-US" dirty="0"/>
          </a:p>
          <a:p>
            <a:r>
              <a:rPr lang="en-US" dirty="0"/>
              <a:t>3. Model</a:t>
            </a:r>
          </a:p>
          <a:p>
            <a:r>
              <a:rPr lang="en-US" dirty="0"/>
              <a:t>    Generator &amp; Discriminator</a:t>
            </a:r>
          </a:p>
          <a:p>
            <a:endParaRPr lang="en-US" dirty="0"/>
          </a:p>
          <a:p>
            <a:r>
              <a:rPr lang="en-US" dirty="0"/>
              <a:t>4. Training</a:t>
            </a:r>
          </a:p>
          <a:p>
            <a:r>
              <a:rPr lang="en-US" dirty="0"/>
              <a:t>    Define &amp; train GAN</a:t>
            </a:r>
          </a:p>
          <a:p>
            <a:endParaRPr lang="en-US" dirty="0"/>
          </a:p>
          <a:p>
            <a:r>
              <a:rPr lang="en-US" dirty="0"/>
              <a:t>5. Results</a:t>
            </a:r>
          </a:p>
          <a:p>
            <a:r>
              <a:rPr lang="en-US" dirty="0"/>
              <a:t>    Save &amp; visualize</a:t>
            </a:r>
          </a:p>
          <a:p>
            <a:endParaRPr lang="en-US" dirty="0"/>
          </a:p>
          <a:p>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2AA978DF-265A-1267-1DF6-C7422B9335F3}"/>
              </a:ext>
            </a:extLst>
          </p:cNvPr>
          <p:cNvSpPr txBox="1"/>
          <p:nvPr/>
        </p:nvSpPr>
        <p:spPr>
          <a:xfrm>
            <a:off x="914400" y="2819400"/>
            <a:ext cx="5943600" cy="923330"/>
          </a:xfrm>
          <a:prstGeom prst="rect">
            <a:avLst/>
          </a:prstGeom>
          <a:noFill/>
        </p:spPr>
        <p:txBody>
          <a:bodyPr wrap="square" rtlCol="0">
            <a:spAutoFit/>
          </a:bodyPr>
          <a:lstStyle/>
          <a:p>
            <a:r>
              <a:rPr lang="en-US" dirty="0"/>
              <a:t>To develop a Generative Adversarial Network (GAN) to generate realistic handwritten Alphabets resembling those from the MNIST dataset.</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A20BAD16-12EF-BC16-69F5-735EAAF49D6D}"/>
              </a:ext>
            </a:extLst>
          </p:cNvPr>
          <p:cNvSpPr txBox="1"/>
          <p:nvPr/>
        </p:nvSpPr>
        <p:spPr>
          <a:xfrm>
            <a:off x="1143000" y="2057400"/>
            <a:ext cx="6172200" cy="3970318"/>
          </a:xfrm>
          <a:prstGeom prst="rect">
            <a:avLst/>
          </a:prstGeom>
          <a:noFill/>
        </p:spPr>
        <p:txBody>
          <a:bodyPr wrap="square" rtlCol="0">
            <a:spAutoFit/>
          </a:bodyPr>
          <a:lstStyle/>
          <a:p>
            <a:endParaRPr lang="en-US" dirty="0"/>
          </a:p>
          <a:p>
            <a:endParaRPr lang="en-US" dirty="0"/>
          </a:p>
          <a:p>
            <a:r>
              <a:rPr lang="en-US" dirty="0"/>
              <a:t>This project aims to create a Generative Adversarial Network (GAN) to generate realistic handwritten Alphabets similar to those in the MNIST dataset. The MNIST dataset consists of 28x28 grayscale images of Alphabets from A to Z, commonly used for machine learning tasks. The GAN architecture comprises a generator and a discriminator, trained alternately to generate convincing Alphabets and distinguish between real and fake ones. The generator creates images from random noise, while the discriminator evaluates their authenticity. After training, the GAN should produce Alphabets images resembling those in the MNIST dataset. Results will be evaluated through visual inspection of generated Alphabet.</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Google Shape;39;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 name="Google Shape;40;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 name="Google Shape;41;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 name="Google Shape;42;p2"/>
          <p:cNvSpPr txBox="1">
            <a:spLocks noGrp="1"/>
          </p:cNvSpPr>
          <p:nvPr>
            <p:ph type="title"/>
          </p:nvPr>
        </p:nvSpPr>
        <p:spPr>
          <a:xfrm>
            <a:off x="699450" y="891800"/>
            <a:ext cx="6311100" cy="507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dirty="0"/>
              <a:t>WHO ARE THE END USERS?</a:t>
            </a:r>
            <a:endParaRPr sz="3200" dirty="0"/>
          </a:p>
        </p:txBody>
      </p:sp>
      <p:pic>
        <p:nvPicPr>
          <p:cNvPr id="43" name="Google Shape;43;p2"/>
          <p:cNvPicPr preferRelativeResize="0"/>
          <p:nvPr/>
        </p:nvPicPr>
        <p:blipFill rotWithShape="1">
          <a:blip r:embed="rId2">
            <a:alphaModFix/>
          </a:blip>
          <a:srcRect/>
          <a:stretch/>
        </p:blipFill>
        <p:spPr>
          <a:xfrm>
            <a:off x="723900" y="6172200"/>
            <a:ext cx="2181225" cy="485775"/>
          </a:xfrm>
          <a:prstGeom prst="rect">
            <a:avLst/>
          </a:prstGeom>
          <a:noFill/>
          <a:ln>
            <a:noFill/>
          </a:ln>
        </p:spPr>
      </p:pic>
      <p:sp>
        <p:nvSpPr>
          <p:cNvPr id="44" name="Google Shape;44;p2"/>
          <p:cNvSpPr txBox="1"/>
          <p:nvPr/>
        </p:nvSpPr>
        <p:spPr>
          <a:xfrm>
            <a:off x="739775" y="6473337"/>
            <a:ext cx="1799100" cy="19170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45" name="Google Shape;45;p2"/>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46" name="Google Shape;46;p2"/>
          <p:cNvSpPr txBox="1"/>
          <p:nvPr/>
        </p:nvSpPr>
        <p:spPr>
          <a:xfrm>
            <a:off x="1066800" y="1524000"/>
            <a:ext cx="7086600" cy="36932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Students Learning Handwriting Recognition:</a:t>
            </a:r>
          </a:p>
          <a:p>
            <a:pPr marL="285750" marR="0" lvl="0" indent="-285750" algn="l" rtl="0">
              <a:spcBef>
                <a:spcPts val="0"/>
              </a:spcBef>
              <a:spcAft>
                <a:spcPts val="0"/>
              </a:spcAft>
              <a:buFont typeface="Arial" panose="020B0604020202020204" pitchFamily="34" charset="0"/>
              <a:buChar char="•"/>
            </a:pPr>
            <a:r>
              <a:rPr lang="en-US" sz="1800" dirty="0">
                <a:solidFill>
                  <a:schemeClr val="dk1"/>
                </a:solidFill>
                <a:latin typeface="Calibri"/>
                <a:ea typeface="Calibri"/>
                <a:cs typeface="Calibri"/>
                <a:sym typeface="Calibri"/>
              </a:rPr>
              <a:t>Students studying handwriting recognition algorithms benefit from diverse datasets generated by the GAN.</a:t>
            </a:r>
          </a:p>
          <a:p>
            <a:pPr marL="285750" marR="0" lvl="0" indent="-285750" algn="l" rtl="0">
              <a:spcBef>
                <a:spcPts val="0"/>
              </a:spcBef>
              <a:spcAft>
                <a:spcPts val="0"/>
              </a:spcAft>
              <a:buFont typeface="Arial" panose="020B0604020202020204" pitchFamily="34" charset="0"/>
              <a:buChar char="•"/>
            </a:pPr>
            <a:r>
              <a:rPr lang="en-US" sz="1800" dirty="0">
                <a:solidFill>
                  <a:schemeClr val="dk1"/>
                </a:solidFill>
                <a:latin typeface="Calibri"/>
                <a:ea typeface="Calibri"/>
                <a:cs typeface="Calibri"/>
                <a:sym typeface="Calibri"/>
              </a:rPr>
              <a:t>These datasets can improve the accuracy and robustness of handwriting recognition systems.</a:t>
            </a:r>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Researchers in AI and Computer Vision:</a:t>
            </a:r>
          </a:p>
          <a:p>
            <a:pPr marL="285750" marR="0" lvl="0" indent="-285750" algn="l" rtl="0">
              <a:spcBef>
                <a:spcPts val="0"/>
              </a:spcBef>
              <a:spcAft>
                <a:spcPts val="0"/>
              </a:spcAft>
              <a:buFont typeface="Arial" panose="020B0604020202020204" pitchFamily="34" charset="0"/>
              <a:buChar char="•"/>
            </a:pPr>
            <a:r>
              <a:rPr lang="en-US" sz="1800" dirty="0">
                <a:solidFill>
                  <a:schemeClr val="dk1"/>
                </a:solidFill>
                <a:latin typeface="Calibri"/>
                <a:ea typeface="Calibri"/>
                <a:cs typeface="Calibri"/>
                <a:sym typeface="Calibri"/>
              </a:rPr>
              <a:t>Researchers use generated datasets to train and evaluate machine learning models for various tasks, such as character recognition and synthesis.</a:t>
            </a:r>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Educational Software Developers:</a:t>
            </a:r>
          </a:p>
          <a:p>
            <a:pPr marL="285750" marR="0" lvl="0" indent="-285750" algn="l" rtl="0">
              <a:spcBef>
                <a:spcPts val="0"/>
              </a:spcBef>
              <a:spcAft>
                <a:spcPts val="0"/>
              </a:spcAft>
              <a:buFont typeface="Arial" panose="020B0604020202020204" pitchFamily="34" charset="0"/>
              <a:buChar char="•"/>
            </a:pPr>
            <a:r>
              <a:rPr lang="en-US" sz="1800" dirty="0">
                <a:solidFill>
                  <a:schemeClr val="dk1"/>
                </a:solidFill>
                <a:latin typeface="Calibri"/>
                <a:ea typeface="Calibri"/>
                <a:cs typeface="Calibri"/>
                <a:sym typeface="Calibri"/>
              </a:rPr>
              <a:t>Developers of educational software can integrate the GAN-generated characters into their applications to provide interactive and engaging learning experiences for students.</a:t>
            </a:r>
            <a:endParaRPr lang="en-IN" sz="1800" dirty="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pic>
        <p:nvPicPr>
          <p:cNvPr id="48" name="Google Shape;48;p3"/>
          <p:cNvPicPr preferRelativeResize="0"/>
          <p:nvPr/>
        </p:nvPicPr>
        <p:blipFill/>
        <p:spPr>
          <a:xfrm>
            <a:off x="0" y="1476375"/>
            <a:ext cx="2695574" cy="3248025"/>
          </a:xfrm>
          <a:prstGeom prst="rect">
            <a:avLst/>
          </a:prstGeom>
          <a:noFill/>
          <a:ln>
            <a:noFill/>
          </a:ln>
        </p:spPr>
      </p:pic>
      <p:sp>
        <p:nvSpPr>
          <p:cNvPr id="49" name="Google Shape;49;p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 name="Google Shape;50;p3"/>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 name="Google Shape;51;p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 name="Google Shape;52;p3"/>
          <p:cNvSpPr txBox="1">
            <a:spLocks noGrp="1"/>
          </p:cNvSpPr>
          <p:nvPr>
            <p:ph type="title"/>
          </p:nvPr>
        </p:nvSpPr>
        <p:spPr>
          <a:xfrm>
            <a:off x="558176" y="857880"/>
            <a:ext cx="10795200" cy="5715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YOUR SOLUTION AND ITS VALUE PROPOSITION</a:t>
            </a:r>
            <a:endParaRPr sz="3600"/>
          </a:p>
        </p:txBody>
      </p:sp>
      <p:pic>
        <p:nvPicPr>
          <p:cNvPr id="53" name="Google Shape;53;p3"/>
          <p:cNvPicPr preferRelativeResize="0"/>
          <p:nvPr/>
        </p:nvPicPr>
        <p:blipFill rotWithShape="1">
          <a:blip r:embed="rId2">
            <a:alphaModFix/>
          </a:blip>
          <a:srcRect/>
          <a:stretch/>
        </p:blipFill>
        <p:spPr>
          <a:xfrm>
            <a:off x="676275" y="6467475"/>
            <a:ext cx="2143125" cy="200025"/>
          </a:xfrm>
          <a:prstGeom prst="rect">
            <a:avLst/>
          </a:prstGeom>
          <a:noFill/>
          <a:ln>
            <a:noFill/>
          </a:ln>
        </p:spPr>
      </p:pic>
      <p:sp>
        <p:nvSpPr>
          <p:cNvPr id="54" name="Google Shape;54;p3"/>
          <p:cNvSpPr txBox="1"/>
          <p:nvPr/>
        </p:nvSpPr>
        <p:spPr>
          <a:xfrm>
            <a:off x="739775" y="6473337"/>
            <a:ext cx="1799100" cy="19170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55" name="Google Shape;55;p3"/>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56" name="Google Shape;56;p3"/>
          <p:cNvSpPr txBox="1"/>
          <p:nvPr/>
        </p:nvSpPr>
        <p:spPr>
          <a:xfrm>
            <a:off x="2971800" y="1676400"/>
            <a:ext cx="6705600" cy="36932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Solution:</a:t>
            </a:r>
            <a:endParaRPr dirty="0"/>
          </a:p>
          <a:p>
            <a:pPr marL="285750" marR="0" lvl="0" indent="-285750" algn="l" rtl="0">
              <a:spcBef>
                <a:spcPts val="0"/>
              </a:spcBef>
              <a:spcAft>
                <a:spcPts val="0"/>
              </a:spcAft>
              <a:buFont typeface="Arial" panose="020B0604020202020204" pitchFamily="34" charset="0"/>
              <a:buChar char="•"/>
            </a:pPr>
            <a:r>
              <a:rPr lang="en-US" sz="1800" dirty="0">
                <a:solidFill>
                  <a:schemeClr val="dk1"/>
                </a:solidFill>
                <a:latin typeface="Calibri"/>
                <a:ea typeface="Calibri"/>
                <a:cs typeface="Calibri"/>
                <a:sym typeface="Calibri"/>
              </a:rPr>
              <a:t>Our solution utilizes a GAN architecture to generate realistic handwritten characters.</a:t>
            </a:r>
          </a:p>
          <a:p>
            <a:pPr marL="285750" marR="0" lvl="0" indent="-285750" algn="l" rtl="0">
              <a:spcBef>
                <a:spcPts val="0"/>
              </a:spcBef>
              <a:spcAft>
                <a:spcPts val="0"/>
              </a:spcAft>
              <a:buFont typeface="Arial" panose="020B0604020202020204" pitchFamily="34" charset="0"/>
              <a:buChar char="•"/>
            </a:pPr>
            <a:r>
              <a:rPr lang="en-US" sz="1800" dirty="0">
                <a:solidFill>
                  <a:schemeClr val="dk1"/>
                </a:solidFill>
                <a:latin typeface="Calibri"/>
                <a:ea typeface="Calibri"/>
                <a:cs typeface="Calibri"/>
                <a:sym typeface="Calibri"/>
              </a:rPr>
              <a:t>The generator network learns to produce diverse and high-quality characters based on a given input noise vector.</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Value Proposition:</a:t>
            </a:r>
            <a:endParaRPr dirty="0"/>
          </a:p>
          <a:p>
            <a:pPr marL="285750" marR="0" lvl="0" indent="-285750" algn="l" rtl="0">
              <a:spcBef>
                <a:spcPts val="0"/>
              </a:spcBef>
              <a:spcAft>
                <a:spcPts val="0"/>
              </a:spcAft>
              <a:buFont typeface="Arial" panose="020B0604020202020204" pitchFamily="34" charset="0"/>
              <a:buChar char="•"/>
            </a:pPr>
            <a:r>
              <a:rPr lang="en-US" sz="1800" dirty="0">
                <a:solidFill>
                  <a:schemeClr val="dk1"/>
                </a:solidFill>
                <a:latin typeface="Calibri"/>
                <a:ea typeface="Calibri"/>
                <a:cs typeface="Calibri"/>
                <a:sym typeface="Calibri"/>
              </a:rPr>
              <a:t>It saves time and effort by providing a ready-to-use GAN implementation, facilitating quick experimentation and learning.</a:t>
            </a:r>
          </a:p>
          <a:p>
            <a:pPr marL="285750" marR="0" lvl="0" indent="-285750" algn="l" rtl="0">
              <a:spcBef>
                <a:spcPts val="0"/>
              </a:spcBef>
              <a:spcAft>
                <a:spcPts val="0"/>
              </a:spcAft>
              <a:buFont typeface="Arial" panose="020B0604020202020204" pitchFamily="34" charset="0"/>
              <a:buChar char="•"/>
            </a:pPr>
            <a:r>
              <a:rPr lang="en-US" dirty="0">
                <a:solidFill>
                  <a:schemeClr val="dk1"/>
                </a:solidFill>
                <a:latin typeface="Calibri"/>
                <a:ea typeface="Calibri"/>
                <a:cs typeface="Calibri"/>
                <a:sym typeface="Calibri"/>
              </a:rPr>
              <a:t>I</a:t>
            </a:r>
            <a:r>
              <a:rPr lang="en-US" sz="1800" dirty="0">
                <a:solidFill>
                  <a:schemeClr val="dk1"/>
                </a:solidFill>
                <a:latin typeface="Calibri"/>
                <a:ea typeface="Calibri"/>
                <a:cs typeface="Calibri"/>
                <a:sym typeface="Calibri"/>
              </a:rPr>
              <a:t>t enables practical applications such as generating synthetic data for training models, fostering innovation and collaboration in the AI community.</a:t>
            </a:r>
            <a:endParaRPr sz="1800" dirty="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9AF87E6C-B0B2-4E8E-7BB2-5DB171792B9B}"/>
              </a:ext>
            </a:extLst>
          </p:cNvPr>
          <p:cNvSpPr txBox="1"/>
          <p:nvPr/>
        </p:nvSpPr>
        <p:spPr>
          <a:xfrm>
            <a:off x="2209800" y="1905000"/>
            <a:ext cx="7086600" cy="2308324"/>
          </a:xfrm>
          <a:prstGeom prst="rect">
            <a:avLst/>
          </a:prstGeom>
          <a:noFill/>
        </p:spPr>
        <p:txBody>
          <a:bodyPr wrap="square" rtlCol="0">
            <a:spAutoFit/>
          </a:bodyPr>
          <a:lstStyle/>
          <a:p>
            <a:endParaRPr lang="en-US" dirty="0"/>
          </a:p>
          <a:p>
            <a:endParaRPr lang="en-US" dirty="0"/>
          </a:p>
          <a:p>
            <a:r>
              <a:rPr lang="en-US" b="1" dirty="0"/>
              <a:t>Wow Factor:</a:t>
            </a:r>
          </a:p>
          <a:p>
            <a:r>
              <a:rPr lang="en-US" dirty="0"/>
              <a:t>  This project provides an out-of-the-box solution for generating lifelike handwritten Alphabets, offering an accessible and efficient way to delve into the fascinating world of Generative Adversarial Networks (GANs) without the hassle of complex code or dataset handling.</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749A0790-C064-7CB5-945B-E0C5F33A0234}"/>
              </a:ext>
            </a:extLst>
          </p:cNvPr>
          <p:cNvSpPr txBox="1"/>
          <p:nvPr/>
        </p:nvSpPr>
        <p:spPr>
          <a:xfrm>
            <a:off x="752475" y="1794071"/>
            <a:ext cx="8305800" cy="2031325"/>
          </a:xfrm>
          <a:prstGeom prst="rect">
            <a:avLst/>
          </a:prstGeom>
          <a:noFill/>
        </p:spPr>
        <p:txBody>
          <a:bodyPr wrap="square" rtlCol="0">
            <a:spAutoFit/>
          </a:bodyPr>
          <a:lstStyle/>
          <a:p>
            <a:r>
              <a:rPr lang="en-US" b="1" dirty="0"/>
              <a:t>Generator Model:</a:t>
            </a:r>
          </a:p>
          <a:p>
            <a:pPr marL="285750" indent="-285750">
              <a:buFont typeface="Arial" panose="020B0604020202020204" pitchFamily="34" charset="0"/>
              <a:buChar char="•"/>
            </a:pPr>
            <a:r>
              <a:rPr lang="en-US" dirty="0"/>
              <a:t>Comprises multiple dense layers with </a:t>
            </a:r>
            <a:r>
              <a:rPr lang="en-US" dirty="0" err="1"/>
              <a:t>LeakyReLU</a:t>
            </a:r>
            <a:r>
              <a:rPr lang="en-US" dirty="0"/>
              <a:t> activation and </a:t>
            </a:r>
            <a:r>
              <a:rPr lang="en-US" dirty="0" err="1"/>
              <a:t>BatchNormalization</a:t>
            </a:r>
            <a:r>
              <a:rPr lang="en-US" dirty="0"/>
              <a:t>.</a:t>
            </a:r>
          </a:p>
          <a:p>
            <a:pPr marL="285750" indent="-285750">
              <a:buFont typeface="Arial" panose="020B0604020202020204" pitchFamily="34" charset="0"/>
              <a:buChar char="•"/>
            </a:pPr>
            <a:r>
              <a:rPr lang="en-US" dirty="0"/>
              <a:t>Transforms input noise into realistic-looking handwritten characters.</a:t>
            </a:r>
          </a:p>
          <a:p>
            <a:r>
              <a:rPr lang="en-US" b="1" dirty="0"/>
              <a:t>Discriminator Model:</a:t>
            </a:r>
          </a:p>
          <a:p>
            <a:pPr marL="285750" indent="-285750">
              <a:buFont typeface="Arial" panose="020B0604020202020204" pitchFamily="34" charset="0"/>
              <a:buChar char="•"/>
            </a:pPr>
            <a:r>
              <a:rPr lang="en-US" dirty="0"/>
              <a:t>Differentiates between real and generated characters.</a:t>
            </a:r>
          </a:p>
          <a:p>
            <a:pPr marL="285750" indent="-285750">
              <a:buFont typeface="Arial" panose="020B0604020202020204" pitchFamily="34" charset="0"/>
              <a:buChar char="•"/>
            </a:pPr>
            <a:r>
              <a:rPr lang="en-US" dirty="0"/>
              <a:t>Consists of dense layers with </a:t>
            </a:r>
            <a:r>
              <a:rPr lang="en-US" dirty="0" err="1"/>
              <a:t>LeakyReLU</a:t>
            </a:r>
            <a:r>
              <a:rPr lang="en-US" dirty="0"/>
              <a:t> activation and a sigmoid output for binary classification.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505</Words>
  <Application>Microsoft Office PowerPoint</Application>
  <PresentationFormat>Widescreen</PresentationFormat>
  <Paragraphs>75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Office Theme</vt:lpstr>
      <vt:lpstr>                      SARAVANAKUMAR V</vt:lpstr>
      <vt:lpstr>MNIST Alphabet Generation with Generative Adversarial Network (GAN)</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SARAVANAKUMAR V</dc:title>
  <cp:lastModifiedBy>saravana kumar</cp:lastModifiedBy>
  <cp:revision>1</cp:revision>
  <dcterms:modified xsi:type="dcterms:W3CDTF">2024-04-24T05:50:04Z</dcterms:modified>
</cp:coreProperties>
</file>