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74" r:id="rId7"/>
    <p:sldId id="263" r:id="rId8"/>
    <p:sldId id="264" r:id="rId9"/>
    <p:sldId id="265" r:id="rId10"/>
    <p:sldId id="266" r:id="rId11"/>
    <p:sldId id="267" r:id="rId12"/>
    <p:sldId id="268" r:id="rId13"/>
    <p:sldId id="260" r:id="rId14"/>
    <p:sldId id="271" r:id="rId15"/>
    <p:sldId id="273" r:id="rId16"/>
    <p:sldId id="270" r:id="rId17"/>
    <p:sldId id="262"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CDC372-C6FD-4F59-8A8C-7DA8B12AA84A}"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5C5E08-0BEF-43B5-B602-B1C8915CDB1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91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CDC372-C6FD-4F59-8A8C-7DA8B12AA84A}"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5C5E08-0BEF-43B5-B602-B1C8915CDB1D}" type="slidenum">
              <a:rPr lang="en-IN" smtClean="0"/>
              <a:t>‹#›</a:t>
            </a:fld>
            <a:endParaRPr lang="en-IN"/>
          </a:p>
        </p:txBody>
      </p:sp>
    </p:spTree>
    <p:extLst>
      <p:ext uri="{BB962C8B-B14F-4D97-AF65-F5344CB8AC3E}">
        <p14:creationId xmlns:p14="http://schemas.microsoft.com/office/powerpoint/2010/main" val="3377689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CDC372-C6FD-4F59-8A8C-7DA8B12AA84A}"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5C5E08-0BEF-43B5-B602-B1C8915CDB1D}" type="slidenum">
              <a:rPr lang="en-IN" smtClean="0"/>
              <a:t>‹#›</a:t>
            </a:fld>
            <a:endParaRPr lang="en-IN"/>
          </a:p>
        </p:txBody>
      </p:sp>
    </p:spTree>
    <p:extLst>
      <p:ext uri="{BB962C8B-B14F-4D97-AF65-F5344CB8AC3E}">
        <p14:creationId xmlns:p14="http://schemas.microsoft.com/office/powerpoint/2010/main" val="4232336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CDC372-C6FD-4F59-8A8C-7DA8B12AA84A}"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5C5E08-0BEF-43B5-B602-B1C8915CDB1D}" type="slidenum">
              <a:rPr lang="en-IN" smtClean="0"/>
              <a:t>‹#›</a:t>
            </a:fld>
            <a:endParaRPr lang="en-IN"/>
          </a:p>
        </p:txBody>
      </p:sp>
    </p:spTree>
    <p:extLst>
      <p:ext uri="{BB962C8B-B14F-4D97-AF65-F5344CB8AC3E}">
        <p14:creationId xmlns:p14="http://schemas.microsoft.com/office/powerpoint/2010/main" val="97213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CDC372-C6FD-4F59-8A8C-7DA8B12AA84A}"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5C5E08-0BEF-43B5-B602-B1C8915CDB1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217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CDC372-C6FD-4F59-8A8C-7DA8B12AA84A}"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5C5E08-0BEF-43B5-B602-B1C8915CDB1D}" type="slidenum">
              <a:rPr lang="en-IN" smtClean="0"/>
              <a:t>‹#›</a:t>
            </a:fld>
            <a:endParaRPr lang="en-IN"/>
          </a:p>
        </p:txBody>
      </p:sp>
    </p:spTree>
    <p:extLst>
      <p:ext uri="{BB962C8B-B14F-4D97-AF65-F5344CB8AC3E}">
        <p14:creationId xmlns:p14="http://schemas.microsoft.com/office/powerpoint/2010/main" val="611578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CDC372-C6FD-4F59-8A8C-7DA8B12AA84A}" type="datetimeFigureOut">
              <a:rPr lang="en-IN" smtClean="0"/>
              <a:t>17-10-2023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5C5E08-0BEF-43B5-B602-B1C8915CDB1D}" type="slidenum">
              <a:rPr lang="en-IN" smtClean="0"/>
              <a:t>‹#›</a:t>
            </a:fld>
            <a:endParaRPr lang="en-IN"/>
          </a:p>
        </p:txBody>
      </p:sp>
    </p:spTree>
    <p:extLst>
      <p:ext uri="{BB962C8B-B14F-4D97-AF65-F5344CB8AC3E}">
        <p14:creationId xmlns:p14="http://schemas.microsoft.com/office/powerpoint/2010/main" val="719720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CDC372-C6FD-4F59-8A8C-7DA8B12AA84A}" type="datetimeFigureOut">
              <a:rPr lang="en-IN" smtClean="0"/>
              <a:t>17-10-2023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5C5E08-0BEF-43B5-B602-B1C8915CDB1D}" type="slidenum">
              <a:rPr lang="en-IN" smtClean="0"/>
              <a:t>‹#›</a:t>
            </a:fld>
            <a:endParaRPr lang="en-IN"/>
          </a:p>
        </p:txBody>
      </p:sp>
    </p:spTree>
    <p:extLst>
      <p:ext uri="{BB962C8B-B14F-4D97-AF65-F5344CB8AC3E}">
        <p14:creationId xmlns:p14="http://schemas.microsoft.com/office/powerpoint/2010/main" val="1088516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4CDC372-C6FD-4F59-8A8C-7DA8B12AA84A}" type="datetimeFigureOut">
              <a:rPr lang="en-IN" smtClean="0"/>
              <a:t>17-10-2023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E5C5E08-0BEF-43B5-B602-B1C8915CDB1D}" type="slidenum">
              <a:rPr lang="en-IN" smtClean="0"/>
              <a:t>‹#›</a:t>
            </a:fld>
            <a:endParaRPr lang="en-IN"/>
          </a:p>
        </p:txBody>
      </p:sp>
    </p:spTree>
    <p:extLst>
      <p:ext uri="{BB962C8B-B14F-4D97-AF65-F5344CB8AC3E}">
        <p14:creationId xmlns:p14="http://schemas.microsoft.com/office/powerpoint/2010/main" val="1987448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4CDC372-C6FD-4F59-8A8C-7DA8B12AA84A}" type="datetimeFigureOut">
              <a:rPr lang="en-IN" smtClean="0"/>
              <a:t>17-10-2023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E5C5E08-0BEF-43B5-B602-B1C8915CDB1D}" type="slidenum">
              <a:rPr lang="en-IN" smtClean="0"/>
              <a:t>‹#›</a:t>
            </a:fld>
            <a:endParaRPr lang="en-IN"/>
          </a:p>
        </p:txBody>
      </p:sp>
    </p:spTree>
    <p:extLst>
      <p:ext uri="{BB962C8B-B14F-4D97-AF65-F5344CB8AC3E}">
        <p14:creationId xmlns:p14="http://schemas.microsoft.com/office/powerpoint/2010/main" val="1243414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4CDC372-C6FD-4F59-8A8C-7DA8B12AA84A}"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5C5E08-0BEF-43B5-B602-B1C8915CDB1D}" type="slidenum">
              <a:rPr lang="en-IN" smtClean="0"/>
              <a:t>‹#›</a:t>
            </a:fld>
            <a:endParaRPr lang="en-IN"/>
          </a:p>
        </p:txBody>
      </p:sp>
    </p:spTree>
    <p:extLst>
      <p:ext uri="{BB962C8B-B14F-4D97-AF65-F5344CB8AC3E}">
        <p14:creationId xmlns:p14="http://schemas.microsoft.com/office/powerpoint/2010/main" val="2613859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CDC372-C6FD-4F59-8A8C-7DA8B12AA84A}" type="datetimeFigureOut">
              <a:rPr lang="en-IN" smtClean="0"/>
              <a:t>17-10-2023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E5C5E08-0BEF-43B5-B602-B1C8915CDB1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5694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merckgroup.com/in-en/company/who-we-are/life-science.html" TargetMode="Externa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Demand Prediction</a:t>
            </a:r>
            <a:endParaRPr lang="en-IN" dirty="0"/>
          </a:p>
        </p:txBody>
      </p:sp>
      <p:sp>
        <p:nvSpPr>
          <p:cNvPr id="3" name="Subtitle 2"/>
          <p:cNvSpPr>
            <a:spLocks noGrp="1"/>
          </p:cNvSpPr>
          <p:nvPr>
            <p:ph type="subTitle" idx="1"/>
          </p:nvPr>
        </p:nvSpPr>
        <p:spPr/>
        <p:txBody>
          <a:bodyPr/>
          <a:lstStyle/>
          <a:p>
            <a:r>
              <a:rPr lang="en-GB" dirty="0" err="1"/>
              <a:t>SaravanA</a:t>
            </a:r>
            <a:endParaRPr lang="en-IN" dirty="0"/>
          </a:p>
        </p:txBody>
      </p:sp>
      <p:pic>
        <p:nvPicPr>
          <p:cNvPr id="4" name="Picture 3"/>
          <p:cNvPicPr>
            <a:picLocks noChangeAspect="1"/>
          </p:cNvPicPr>
          <p:nvPr/>
        </p:nvPicPr>
        <p:blipFill>
          <a:blip r:embed="rId2"/>
          <a:stretch>
            <a:fillRect/>
          </a:stretch>
        </p:blipFill>
        <p:spPr>
          <a:xfrm>
            <a:off x="7249886" y="261257"/>
            <a:ext cx="4406400" cy="2902419"/>
          </a:xfrm>
          <a:prstGeom prst="rect">
            <a:avLst/>
          </a:prstGeom>
        </p:spPr>
      </p:pic>
    </p:spTree>
    <p:extLst>
      <p:ext uri="{BB962C8B-B14F-4D97-AF65-F5344CB8AC3E}">
        <p14:creationId xmlns:p14="http://schemas.microsoft.com/office/powerpoint/2010/main" val="417828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Transformation of independent variables</a:t>
            </a:r>
            <a:endParaRPr lang="en-IN" b="1" dirty="0"/>
          </a:p>
        </p:txBody>
      </p:sp>
      <p:sp>
        <p:nvSpPr>
          <p:cNvPr id="3" name="Content Placeholder 2"/>
          <p:cNvSpPr>
            <a:spLocks noGrp="1"/>
          </p:cNvSpPr>
          <p:nvPr>
            <p:ph idx="1"/>
          </p:nvPr>
        </p:nvSpPr>
        <p:spPr/>
        <p:txBody>
          <a:bodyPr/>
          <a:lstStyle/>
          <a:p>
            <a:r>
              <a:rPr lang="en-US" b="1" dirty="0"/>
              <a:t>Augmented Dickey-Fuller Test</a:t>
            </a:r>
            <a:endParaRPr lang="en-IN" dirty="0"/>
          </a:p>
          <a:p>
            <a:pPr lvl="0"/>
            <a:r>
              <a:rPr lang="en-US" dirty="0"/>
              <a:t>While using ARIMA/ARIMAX to build a forecast model, one needs to make sure that the time series is stationary</a:t>
            </a:r>
            <a:endParaRPr lang="en-IN" dirty="0"/>
          </a:p>
          <a:p>
            <a:pPr lvl="0"/>
            <a:r>
              <a:rPr lang="en-US" dirty="0"/>
              <a:t>This test is used to check whether the time series is stationary.</a:t>
            </a:r>
            <a:endParaRPr lang="en-IN" dirty="0"/>
          </a:p>
          <a:p>
            <a:pPr lvl="0"/>
            <a:r>
              <a:rPr lang="en-US" dirty="0"/>
              <a:t>Here the null hypothesis (Ho) is that the data is non-stationary and the alternative hypothesis (H1) is that the data is stationary.</a:t>
            </a:r>
            <a:endParaRPr lang="en-IN" dirty="0"/>
          </a:p>
          <a:p>
            <a:pPr lvl="0"/>
            <a:r>
              <a:rPr lang="en-US" dirty="0"/>
              <a:t>So, if the time series is non-stationary we can make it stationary by calculating ‘d’ using inverse ACF</a:t>
            </a:r>
            <a:endParaRPr lang="en-IN" dirty="0"/>
          </a:p>
          <a:p>
            <a:endParaRPr lang="en-IN" dirty="0"/>
          </a:p>
        </p:txBody>
      </p:sp>
    </p:spTree>
    <p:extLst>
      <p:ext uri="{BB962C8B-B14F-4D97-AF65-F5344CB8AC3E}">
        <p14:creationId xmlns:p14="http://schemas.microsoft.com/office/powerpoint/2010/main" val="2884059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Final Forecast</a:t>
            </a:r>
            <a:endParaRPr lang="en-IN" dirty="0"/>
          </a:p>
        </p:txBody>
      </p:sp>
      <p:sp>
        <p:nvSpPr>
          <p:cNvPr id="3" name="Content Placeholder 2"/>
          <p:cNvSpPr>
            <a:spLocks noGrp="1"/>
          </p:cNvSpPr>
          <p:nvPr>
            <p:ph idx="1"/>
          </p:nvPr>
        </p:nvSpPr>
        <p:spPr/>
        <p:txBody>
          <a:bodyPr/>
          <a:lstStyle/>
          <a:p>
            <a:pPr lvl="0"/>
            <a:r>
              <a:rPr lang="en-US" dirty="0"/>
              <a:t>After creating the final dataset by accommodating for the seasonality and business changes through flags, the dataset is fed into R.</a:t>
            </a:r>
          </a:p>
          <a:p>
            <a:pPr lvl="0"/>
            <a:r>
              <a:rPr lang="en-US" dirty="0"/>
              <a:t>ARIMA/ARIMAX has been used throughout.</a:t>
            </a:r>
          </a:p>
          <a:p>
            <a:r>
              <a:rPr lang="en-US" dirty="0"/>
              <a:t>Now we run various iterations by trying different combinations of the variables depending upon their p values</a:t>
            </a:r>
          </a:p>
          <a:p>
            <a:pPr lvl="0"/>
            <a:r>
              <a:rPr lang="en-US" dirty="0"/>
              <a:t>The combination where all the independent variables are significant and the MAPE is minimum is used to forecast the dependent variable</a:t>
            </a:r>
            <a:endParaRPr lang="en-IN" dirty="0"/>
          </a:p>
        </p:txBody>
      </p:sp>
    </p:spTree>
    <p:extLst>
      <p:ext uri="{BB962C8B-B14F-4D97-AF65-F5344CB8AC3E}">
        <p14:creationId xmlns:p14="http://schemas.microsoft.com/office/powerpoint/2010/main" val="1603495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Verification of Model</a:t>
            </a:r>
          </a:p>
        </p:txBody>
      </p:sp>
      <p:sp>
        <p:nvSpPr>
          <p:cNvPr id="3" name="Content Placeholder 2"/>
          <p:cNvSpPr>
            <a:spLocks noGrp="1"/>
          </p:cNvSpPr>
          <p:nvPr>
            <p:ph idx="1"/>
          </p:nvPr>
        </p:nvSpPr>
        <p:spPr/>
        <p:txBody>
          <a:bodyPr/>
          <a:lstStyle/>
          <a:p>
            <a:pPr lvl="0"/>
            <a:endParaRPr lang="en-US" b="1" dirty="0"/>
          </a:p>
          <a:p>
            <a:pPr lvl="0"/>
            <a:endParaRPr lang="en-US" b="1" dirty="0"/>
          </a:p>
          <a:p>
            <a:pPr lvl="0"/>
            <a:r>
              <a:rPr lang="en-US" b="1" dirty="0"/>
              <a:t>MAPE(</a:t>
            </a:r>
            <a:r>
              <a:rPr lang="en-US" dirty="0"/>
              <a:t>Mean Absolute Percentage Error</a:t>
            </a:r>
            <a:r>
              <a:rPr lang="en-US" b="1" dirty="0"/>
              <a:t>)</a:t>
            </a:r>
            <a:endParaRPr lang="en-IN" dirty="0"/>
          </a:p>
          <a:p>
            <a:pPr lvl="0"/>
            <a:r>
              <a:rPr lang="en-US" dirty="0"/>
              <a:t>Here we find the error for previous data by taking the forecasted values</a:t>
            </a:r>
            <a:endParaRPr lang="en-IN" dirty="0"/>
          </a:p>
          <a:p>
            <a:pPr lvl="0"/>
            <a:r>
              <a:rPr lang="en-US" dirty="0"/>
              <a:t>Then take the mean of the absolute value of the error</a:t>
            </a:r>
            <a:endParaRPr lang="en-IN" dirty="0"/>
          </a:p>
          <a:p>
            <a:pPr marL="0" indent="0">
              <a:buNone/>
            </a:pPr>
            <a:endParaRPr lang="en-IN" dirty="0"/>
          </a:p>
        </p:txBody>
      </p:sp>
    </p:spTree>
    <p:extLst>
      <p:ext uri="{BB962C8B-B14F-4D97-AF65-F5344CB8AC3E}">
        <p14:creationId xmlns:p14="http://schemas.microsoft.com/office/powerpoint/2010/main" val="419497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Variables used in the Model</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7268982"/>
              </p:ext>
            </p:extLst>
          </p:nvPr>
        </p:nvGraphicFramePr>
        <p:xfrm>
          <a:off x="1097280" y="1877232"/>
          <a:ext cx="9490007" cy="4182857"/>
        </p:xfrm>
        <a:graphic>
          <a:graphicData uri="http://schemas.openxmlformats.org/drawingml/2006/table">
            <a:tbl>
              <a:tblPr/>
              <a:tblGrid>
                <a:gridCol w="1690346">
                  <a:extLst>
                    <a:ext uri="{9D8B030D-6E8A-4147-A177-3AD203B41FA5}">
                      <a16:colId xmlns:a16="http://schemas.microsoft.com/office/drawing/2014/main" val="1989381729"/>
                    </a:ext>
                  </a:extLst>
                </a:gridCol>
                <a:gridCol w="4636325">
                  <a:extLst>
                    <a:ext uri="{9D8B030D-6E8A-4147-A177-3AD203B41FA5}">
                      <a16:colId xmlns:a16="http://schemas.microsoft.com/office/drawing/2014/main" val="2448448012"/>
                    </a:ext>
                  </a:extLst>
                </a:gridCol>
                <a:gridCol w="3163336">
                  <a:extLst>
                    <a:ext uri="{9D8B030D-6E8A-4147-A177-3AD203B41FA5}">
                      <a16:colId xmlns:a16="http://schemas.microsoft.com/office/drawing/2014/main" val="852173436"/>
                    </a:ext>
                  </a:extLst>
                </a:gridCol>
              </a:tblGrid>
              <a:tr h="343512">
                <a:tc>
                  <a:txBody>
                    <a:bodyPr/>
                    <a:lstStyle/>
                    <a:p>
                      <a:pPr algn="l" fontAlgn="b"/>
                      <a:r>
                        <a:rPr lang="en-IN" sz="1400">
                          <a:solidFill>
                            <a:srgbClr val="FFFFFF"/>
                          </a:solidFill>
                          <a:effectLst/>
                        </a:rPr>
                        <a:t>CATEGORY</a:t>
                      </a:r>
                    </a:p>
                  </a:txBody>
                  <a:tcPr marL="73553" marR="73553" marT="73553" marB="73553" anchor="b">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19050" cap="flat" cmpd="sng" algn="ctr">
                      <a:solidFill>
                        <a:srgbClr val="234F9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234F9B"/>
                    </a:solidFill>
                  </a:tcPr>
                </a:tc>
                <a:tc>
                  <a:txBody>
                    <a:bodyPr/>
                    <a:lstStyle/>
                    <a:p>
                      <a:pPr algn="l" fontAlgn="b"/>
                      <a:r>
                        <a:rPr lang="en-IN" sz="1400" dirty="0">
                          <a:solidFill>
                            <a:srgbClr val="FFFFFF"/>
                          </a:solidFill>
                          <a:effectLst/>
                        </a:rPr>
                        <a:t>VARIABLES</a:t>
                      </a:r>
                    </a:p>
                  </a:txBody>
                  <a:tcPr marL="73553" marR="73553" marT="73553" marB="73553" anchor="b">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19050" cap="flat" cmpd="sng" algn="ctr">
                      <a:solidFill>
                        <a:srgbClr val="234F9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234F9B"/>
                    </a:solidFill>
                  </a:tcPr>
                </a:tc>
                <a:tc>
                  <a:txBody>
                    <a:bodyPr/>
                    <a:lstStyle/>
                    <a:p>
                      <a:pPr algn="l" fontAlgn="b"/>
                      <a:r>
                        <a:rPr lang="en-IN" sz="1400" dirty="0">
                          <a:solidFill>
                            <a:srgbClr val="FFFFFF"/>
                          </a:solidFill>
                          <a:effectLst/>
                        </a:rPr>
                        <a:t>METRICS</a:t>
                      </a:r>
                    </a:p>
                  </a:txBody>
                  <a:tcPr marL="73553" marR="73553" marT="73553" marB="73553" anchor="b">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19050" cap="flat" cmpd="sng" algn="ctr">
                      <a:solidFill>
                        <a:srgbClr val="234F9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234F9B"/>
                    </a:solidFill>
                  </a:tcPr>
                </a:tc>
                <a:extLst>
                  <a:ext uri="{0D108BD9-81ED-4DB2-BD59-A6C34878D82A}">
                    <a16:rowId xmlns:a16="http://schemas.microsoft.com/office/drawing/2014/main" val="759778442"/>
                  </a:ext>
                </a:extLst>
              </a:tr>
              <a:tr h="557766">
                <a:tc>
                  <a:txBody>
                    <a:bodyPr/>
                    <a:lstStyle/>
                    <a:p>
                      <a:pPr fontAlgn="t"/>
                      <a:r>
                        <a:rPr lang="en-IN" sz="1400" dirty="0">
                          <a:effectLst/>
                        </a:rPr>
                        <a:t>Price &amp; </a:t>
                      </a:r>
                      <a:r>
                        <a:rPr lang="en-IN" sz="1400" dirty="0" err="1">
                          <a:effectLst/>
                        </a:rPr>
                        <a:t>SPends</a:t>
                      </a:r>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a:effectLst/>
                        </a:rPr>
                        <a:t>Price</a:t>
                      </a:r>
                      <a:r>
                        <a:rPr lang="en-IN" sz="1400" baseline="0" dirty="0">
                          <a:effectLst/>
                        </a:rPr>
                        <a:t> </a:t>
                      </a:r>
                      <a:r>
                        <a:rPr lang="en-IN" sz="1400" dirty="0">
                          <a:effectLst/>
                        </a:rPr>
                        <a:t>Online</a:t>
                      </a: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a:effectLst/>
                        </a:rPr>
                        <a:t>Price</a:t>
                      </a:r>
                      <a:r>
                        <a:rPr lang="en-GB" sz="1400" baseline="0" dirty="0">
                          <a:effectLst/>
                        </a:rPr>
                        <a:t> offered when Purchased Online</a:t>
                      </a:r>
                      <a:endParaRPr lang="en-GB"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38759405"/>
                  </a:ext>
                </a:extLst>
              </a:tr>
              <a:tr h="343512">
                <a:tc>
                  <a:txBody>
                    <a:bodyPr/>
                    <a:lstStyle/>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a:effectLst/>
                        </a:rPr>
                        <a:t>Margin</a:t>
                      </a:r>
                      <a:r>
                        <a:rPr lang="en-IN" sz="1400" baseline="0" dirty="0">
                          <a:effectLst/>
                        </a:rPr>
                        <a:t> </a:t>
                      </a:r>
                      <a:r>
                        <a:rPr lang="en-IN" sz="1400" dirty="0">
                          <a:effectLst/>
                        </a:rPr>
                        <a:t>Online</a:t>
                      </a: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a:effectLst/>
                        </a:rPr>
                        <a:t>Margin received when sold Online</a:t>
                      </a: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64305262"/>
                  </a:ext>
                </a:extLst>
              </a:tr>
              <a:tr h="557766">
                <a:tc>
                  <a:txBody>
                    <a:bodyPr/>
                    <a:lstStyle/>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a:effectLst/>
                        </a:rPr>
                        <a:t>Price</a:t>
                      </a:r>
                      <a:r>
                        <a:rPr lang="en-IN" sz="1400" baseline="0" dirty="0">
                          <a:effectLst/>
                        </a:rPr>
                        <a:t> </a:t>
                      </a:r>
                      <a:r>
                        <a:rPr lang="en-IN" sz="1400" dirty="0">
                          <a:effectLst/>
                        </a:rPr>
                        <a:t>Offline</a:t>
                      </a: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a:effectLst/>
                        </a:rPr>
                        <a:t>Price</a:t>
                      </a:r>
                      <a:r>
                        <a:rPr lang="en-GB" sz="1400" baseline="0" dirty="0">
                          <a:effectLst/>
                        </a:rPr>
                        <a:t> offered when Purchased Offline</a:t>
                      </a:r>
                      <a:endParaRPr lang="en-GB"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95134080"/>
                  </a:ext>
                </a:extLst>
              </a:tr>
              <a:tr h="343512">
                <a:tc>
                  <a:txBody>
                    <a:bodyPr/>
                    <a:lstStyle/>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a:effectLst/>
                        </a:rPr>
                        <a:t>Margin</a:t>
                      </a:r>
                      <a:r>
                        <a:rPr lang="en-IN" sz="1400" baseline="0" dirty="0">
                          <a:effectLst/>
                        </a:rPr>
                        <a:t> </a:t>
                      </a:r>
                      <a:r>
                        <a:rPr lang="en-IN" sz="1400" dirty="0">
                          <a:effectLst/>
                        </a:rPr>
                        <a:t>Offline</a:t>
                      </a: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a:effectLst/>
                        </a:rPr>
                        <a:t>Margin received when sold Offline</a:t>
                      </a: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79836598"/>
                  </a:ext>
                </a:extLst>
              </a:tr>
              <a:tr h="1200530">
                <a:tc>
                  <a:txBody>
                    <a:bodyPr/>
                    <a:lstStyle/>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a:effectLst/>
                        </a:rPr>
                        <a:t>Affiliate Marketing</a:t>
                      </a:r>
                    </a:p>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a:effectLst/>
                        </a:rPr>
                        <a:t>Type of performance-based marketing in which a business rewards one or more affiliates for each visitor or customer brought by the affiliate's own marketing efforts.</a:t>
                      </a: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76540977"/>
                  </a:ext>
                </a:extLst>
              </a:tr>
              <a:tr h="772021">
                <a:tc>
                  <a:txBody>
                    <a:bodyPr/>
                    <a:lstStyle/>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a:effectLst/>
                        </a:rPr>
                        <a:t>Email Marketing</a:t>
                      </a: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a:effectLst/>
                        </a:rPr>
                        <a:t>Email marketing is the act of sending a commercial email</a:t>
                      </a:r>
                      <a:r>
                        <a:rPr lang="en-GB" sz="1400" baseline="0" dirty="0">
                          <a:effectLst/>
                        </a:rPr>
                        <a:t> </a:t>
                      </a:r>
                      <a:r>
                        <a:rPr lang="en-GB" sz="1400" dirty="0">
                          <a:effectLst/>
                        </a:rPr>
                        <a:t>messages </a:t>
                      </a: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40073586"/>
                  </a:ext>
                </a:extLst>
              </a:tr>
            </a:tbl>
          </a:graphicData>
        </a:graphic>
      </p:graphicFrame>
    </p:spTree>
    <p:extLst>
      <p:ext uri="{BB962C8B-B14F-4D97-AF65-F5344CB8AC3E}">
        <p14:creationId xmlns:p14="http://schemas.microsoft.com/office/powerpoint/2010/main" val="2540586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Variables used in the Model</a:t>
            </a:r>
            <a:endParaRPr lang="en-IN" b="1"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05247213"/>
              </p:ext>
            </p:extLst>
          </p:nvPr>
        </p:nvGraphicFramePr>
        <p:xfrm>
          <a:off x="1097280" y="1877232"/>
          <a:ext cx="9490007" cy="4001617"/>
        </p:xfrm>
        <a:graphic>
          <a:graphicData uri="http://schemas.openxmlformats.org/drawingml/2006/table">
            <a:tbl>
              <a:tblPr/>
              <a:tblGrid>
                <a:gridCol w="1690346">
                  <a:extLst>
                    <a:ext uri="{9D8B030D-6E8A-4147-A177-3AD203B41FA5}">
                      <a16:colId xmlns:a16="http://schemas.microsoft.com/office/drawing/2014/main" val="1989381729"/>
                    </a:ext>
                  </a:extLst>
                </a:gridCol>
                <a:gridCol w="4636325">
                  <a:extLst>
                    <a:ext uri="{9D8B030D-6E8A-4147-A177-3AD203B41FA5}">
                      <a16:colId xmlns:a16="http://schemas.microsoft.com/office/drawing/2014/main" val="2448448012"/>
                    </a:ext>
                  </a:extLst>
                </a:gridCol>
                <a:gridCol w="3163336">
                  <a:extLst>
                    <a:ext uri="{9D8B030D-6E8A-4147-A177-3AD203B41FA5}">
                      <a16:colId xmlns:a16="http://schemas.microsoft.com/office/drawing/2014/main" val="852173436"/>
                    </a:ext>
                  </a:extLst>
                </a:gridCol>
              </a:tblGrid>
              <a:tr h="343512">
                <a:tc>
                  <a:txBody>
                    <a:bodyPr/>
                    <a:lstStyle/>
                    <a:p>
                      <a:pPr algn="l" fontAlgn="b"/>
                      <a:r>
                        <a:rPr lang="en-IN" sz="1400">
                          <a:solidFill>
                            <a:srgbClr val="FFFFFF"/>
                          </a:solidFill>
                          <a:effectLst/>
                        </a:rPr>
                        <a:t>CATEGORY</a:t>
                      </a:r>
                    </a:p>
                  </a:txBody>
                  <a:tcPr marL="73553" marR="73553" marT="73553" marB="73553" anchor="b">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19050" cap="flat" cmpd="sng" algn="ctr">
                      <a:solidFill>
                        <a:srgbClr val="234F9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234F9B"/>
                    </a:solidFill>
                  </a:tcPr>
                </a:tc>
                <a:tc>
                  <a:txBody>
                    <a:bodyPr/>
                    <a:lstStyle/>
                    <a:p>
                      <a:pPr algn="l" fontAlgn="b"/>
                      <a:r>
                        <a:rPr lang="en-IN" sz="1400" dirty="0">
                          <a:solidFill>
                            <a:srgbClr val="FFFFFF"/>
                          </a:solidFill>
                          <a:effectLst/>
                        </a:rPr>
                        <a:t>VARIABLES</a:t>
                      </a:r>
                    </a:p>
                  </a:txBody>
                  <a:tcPr marL="73553" marR="73553" marT="73553" marB="73553" anchor="b">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19050" cap="flat" cmpd="sng" algn="ctr">
                      <a:solidFill>
                        <a:srgbClr val="234F9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234F9B"/>
                    </a:solidFill>
                  </a:tcPr>
                </a:tc>
                <a:tc>
                  <a:txBody>
                    <a:bodyPr/>
                    <a:lstStyle/>
                    <a:p>
                      <a:pPr algn="l" fontAlgn="b"/>
                      <a:r>
                        <a:rPr lang="en-IN" sz="1400" dirty="0">
                          <a:solidFill>
                            <a:srgbClr val="FFFFFF"/>
                          </a:solidFill>
                          <a:effectLst/>
                        </a:rPr>
                        <a:t>METRICS</a:t>
                      </a:r>
                    </a:p>
                  </a:txBody>
                  <a:tcPr marL="73553" marR="73553" marT="73553" marB="73553" anchor="b">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19050" cap="flat" cmpd="sng" algn="ctr">
                      <a:solidFill>
                        <a:srgbClr val="234F9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234F9B"/>
                    </a:solidFill>
                  </a:tcPr>
                </a:tc>
                <a:extLst>
                  <a:ext uri="{0D108BD9-81ED-4DB2-BD59-A6C34878D82A}">
                    <a16:rowId xmlns:a16="http://schemas.microsoft.com/office/drawing/2014/main" val="759778442"/>
                  </a:ext>
                </a:extLst>
              </a:tr>
              <a:tr h="557766">
                <a:tc>
                  <a:txBody>
                    <a:bodyPr/>
                    <a:lstStyle/>
                    <a:p>
                      <a:pPr fontAlgn="t"/>
                      <a:r>
                        <a:rPr lang="en-IN" sz="1400" dirty="0">
                          <a:effectLst/>
                        </a:rPr>
                        <a:t>Marketing Spends</a:t>
                      </a: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a:effectLst/>
                        </a:rPr>
                        <a:t>Product Availability</a:t>
                      </a: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a:effectLst/>
                        </a:rPr>
                        <a:t>Price</a:t>
                      </a:r>
                      <a:r>
                        <a:rPr lang="en-GB" sz="1400" baseline="0" dirty="0">
                          <a:effectLst/>
                        </a:rPr>
                        <a:t> Spent on Making the Product Available</a:t>
                      </a:r>
                      <a:endParaRPr lang="en-GB"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38759405"/>
                  </a:ext>
                </a:extLst>
              </a:tr>
              <a:tr h="343512">
                <a:tc>
                  <a:txBody>
                    <a:bodyPr/>
                    <a:lstStyle/>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err="1">
                          <a:effectLst/>
                        </a:rPr>
                        <a:t>Affiliates_L</a:t>
                      </a:r>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a:effectLst/>
                        </a:rPr>
                        <a:t>Spends on Partner</a:t>
                      </a:r>
                      <a:r>
                        <a:rPr lang="en-GB" sz="1400" baseline="0" dirty="0">
                          <a:effectLst/>
                        </a:rPr>
                        <a:t> websites, Brand Management &amp; Media – Lower Funnel</a:t>
                      </a:r>
                      <a:endParaRPr lang="en-GB"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64305262"/>
                  </a:ext>
                </a:extLst>
              </a:tr>
              <a:tr h="557766">
                <a:tc>
                  <a:txBody>
                    <a:bodyPr/>
                    <a:lstStyle/>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a:effectLst/>
                        </a:rPr>
                        <a:t>Search_L</a:t>
                      </a: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a:effectLst/>
                        </a:rPr>
                        <a:t>Spends on Websites &amp; Online Advertising – Lower Funnel</a:t>
                      </a: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95134080"/>
                  </a:ext>
                </a:extLst>
              </a:tr>
              <a:tr h="343512">
                <a:tc>
                  <a:txBody>
                    <a:bodyPr/>
                    <a:lstStyle/>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err="1">
                          <a:effectLst/>
                        </a:rPr>
                        <a:t>Affiliates_U</a:t>
                      </a:r>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a:effectLst/>
                        </a:rPr>
                        <a:t>Spends on Partner</a:t>
                      </a:r>
                      <a:r>
                        <a:rPr lang="en-GB" sz="1400" baseline="0" dirty="0">
                          <a:effectLst/>
                        </a:rPr>
                        <a:t> websites, Brand Management &amp; Media – Upper Funnel</a:t>
                      </a:r>
                      <a:endParaRPr lang="en-GB"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79836598"/>
                  </a:ext>
                </a:extLst>
              </a:tr>
              <a:tr h="417821">
                <a:tc>
                  <a:txBody>
                    <a:bodyPr/>
                    <a:lstStyle/>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a:effectLst/>
                        </a:rPr>
                        <a:t>Search_U</a:t>
                      </a:r>
                    </a:p>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a:effectLst/>
                        </a:rPr>
                        <a:t>Spends on Websites &amp; Online Advertising – Upper</a:t>
                      </a:r>
                      <a:r>
                        <a:rPr lang="en-GB" sz="1400" baseline="0" dirty="0">
                          <a:effectLst/>
                        </a:rPr>
                        <a:t> Funnel</a:t>
                      </a:r>
                      <a:endParaRPr lang="en-GB"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76540977"/>
                  </a:ext>
                </a:extLst>
              </a:tr>
              <a:tr h="772021">
                <a:tc>
                  <a:txBody>
                    <a:bodyPr/>
                    <a:lstStyle/>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err="1">
                          <a:effectLst/>
                        </a:rPr>
                        <a:t>Social_Media</a:t>
                      </a:r>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a:effectLst/>
                        </a:rPr>
                        <a:t>Spends on Social</a:t>
                      </a:r>
                      <a:r>
                        <a:rPr lang="en-GB" sz="1400" baseline="0" dirty="0">
                          <a:effectLst/>
                        </a:rPr>
                        <a:t> Media Marketing</a:t>
                      </a:r>
                      <a:r>
                        <a:rPr lang="en-GB" sz="1400" dirty="0">
                          <a:effectLst/>
                        </a:rPr>
                        <a:t> </a:t>
                      </a: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40073586"/>
                  </a:ext>
                </a:extLst>
              </a:tr>
            </a:tbl>
          </a:graphicData>
        </a:graphic>
      </p:graphicFrame>
    </p:spTree>
    <p:extLst>
      <p:ext uri="{BB962C8B-B14F-4D97-AF65-F5344CB8AC3E}">
        <p14:creationId xmlns:p14="http://schemas.microsoft.com/office/powerpoint/2010/main" val="1123393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Variables used in the Model</a:t>
            </a:r>
            <a:endParaRPr lang="en-IN" b="1"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85768672"/>
              </p:ext>
            </p:extLst>
          </p:nvPr>
        </p:nvGraphicFramePr>
        <p:xfrm>
          <a:off x="1097280" y="2112363"/>
          <a:ext cx="9490007" cy="2933922"/>
        </p:xfrm>
        <a:graphic>
          <a:graphicData uri="http://schemas.openxmlformats.org/drawingml/2006/table">
            <a:tbl>
              <a:tblPr/>
              <a:tblGrid>
                <a:gridCol w="1690346">
                  <a:extLst>
                    <a:ext uri="{9D8B030D-6E8A-4147-A177-3AD203B41FA5}">
                      <a16:colId xmlns:a16="http://schemas.microsoft.com/office/drawing/2014/main" val="1989381729"/>
                    </a:ext>
                  </a:extLst>
                </a:gridCol>
                <a:gridCol w="4636325">
                  <a:extLst>
                    <a:ext uri="{9D8B030D-6E8A-4147-A177-3AD203B41FA5}">
                      <a16:colId xmlns:a16="http://schemas.microsoft.com/office/drawing/2014/main" val="2448448012"/>
                    </a:ext>
                  </a:extLst>
                </a:gridCol>
                <a:gridCol w="3163336">
                  <a:extLst>
                    <a:ext uri="{9D8B030D-6E8A-4147-A177-3AD203B41FA5}">
                      <a16:colId xmlns:a16="http://schemas.microsoft.com/office/drawing/2014/main" val="852173436"/>
                    </a:ext>
                  </a:extLst>
                </a:gridCol>
              </a:tblGrid>
              <a:tr h="343512">
                <a:tc>
                  <a:txBody>
                    <a:bodyPr/>
                    <a:lstStyle/>
                    <a:p>
                      <a:pPr algn="l" fontAlgn="b"/>
                      <a:r>
                        <a:rPr lang="en-IN" sz="1400">
                          <a:solidFill>
                            <a:srgbClr val="FFFFFF"/>
                          </a:solidFill>
                          <a:effectLst/>
                        </a:rPr>
                        <a:t>CATEGORY</a:t>
                      </a:r>
                    </a:p>
                  </a:txBody>
                  <a:tcPr marL="73553" marR="73553" marT="73553" marB="73553" anchor="b">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19050" cap="flat" cmpd="sng" algn="ctr">
                      <a:solidFill>
                        <a:srgbClr val="234F9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234F9B"/>
                    </a:solidFill>
                  </a:tcPr>
                </a:tc>
                <a:tc>
                  <a:txBody>
                    <a:bodyPr/>
                    <a:lstStyle/>
                    <a:p>
                      <a:pPr algn="l" fontAlgn="b"/>
                      <a:r>
                        <a:rPr lang="en-IN" sz="1400" dirty="0">
                          <a:solidFill>
                            <a:srgbClr val="FFFFFF"/>
                          </a:solidFill>
                          <a:effectLst/>
                        </a:rPr>
                        <a:t>VARIABLES</a:t>
                      </a:r>
                    </a:p>
                  </a:txBody>
                  <a:tcPr marL="73553" marR="73553" marT="73553" marB="73553" anchor="b">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19050" cap="flat" cmpd="sng" algn="ctr">
                      <a:solidFill>
                        <a:srgbClr val="234F9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234F9B"/>
                    </a:solidFill>
                  </a:tcPr>
                </a:tc>
                <a:tc>
                  <a:txBody>
                    <a:bodyPr/>
                    <a:lstStyle/>
                    <a:p>
                      <a:pPr algn="l" fontAlgn="b"/>
                      <a:r>
                        <a:rPr lang="en-IN" sz="1400" dirty="0">
                          <a:solidFill>
                            <a:srgbClr val="FFFFFF"/>
                          </a:solidFill>
                          <a:effectLst/>
                        </a:rPr>
                        <a:t>METRICS</a:t>
                      </a:r>
                    </a:p>
                  </a:txBody>
                  <a:tcPr marL="73553" marR="73553" marT="73553" marB="73553" anchor="b">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19050" cap="flat" cmpd="sng" algn="ctr">
                      <a:solidFill>
                        <a:srgbClr val="234F9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234F9B"/>
                    </a:solidFill>
                  </a:tcPr>
                </a:tc>
                <a:extLst>
                  <a:ext uri="{0D108BD9-81ED-4DB2-BD59-A6C34878D82A}">
                    <a16:rowId xmlns:a16="http://schemas.microsoft.com/office/drawing/2014/main" val="759778442"/>
                  </a:ext>
                </a:extLst>
              </a:tr>
              <a:tr h="557766">
                <a:tc>
                  <a:txBody>
                    <a:bodyPr/>
                    <a:lstStyle/>
                    <a:p>
                      <a:pPr fontAlgn="t"/>
                      <a:r>
                        <a:rPr lang="en-GB" sz="1400" dirty="0">
                          <a:effectLst/>
                        </a:rPr>
                        <a:t>Business</a:t>
                      </a:r>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a:effectLst/>
                        </a:rPr>
                        <a:t>Workshops</a:t>
                      </a: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a:effectLst/>
                        </a:rPr>
                        <a:t>Various</a:t>
                      </a:r>
                      <a:r>
                        <a:rPr lang="en-GB" sz="1400" baseline="0" dirty="0">
                          <a:effectLst/>
                        </a:rPr>
                        <a:t> Workshops carried out regarding the new launces of products and services</a:t>
                      </a:r>
                      <a:endParaRPr lang="en-GB"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38759405"/>
                  </a:ext>
                </a:extLst>
              </a:tr>
              <a:tr h="343512">
                <a:tc>
                  <a:txBody>
                    <a:bodyPr/>
                    <a:lstStyle/>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err="1">
                          <a:effectLst/>
                        </a:rPr>
                        <a:t>TV_Marketing</a:t>
                      </a:r>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a:effectLst/>
                        </a:rPr>
                        <a:t>Spends on TV Marketing</a:t>
                      </a: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64305262"/>
                  </a:ext>
                </a:extLst>
              </a:tr>
              <a:tr h="557766">
                <a:tc>
                  <a:txBody>
                    <a:bodyPr/>
                    <a:lstStyle/>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err="1">
                          <a:effectLst/>
                        </a:rPr>
                        <a:t>Mobile_Marketing</a:t>
                      </a:r>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a:effectLst/>
                        </a:rPr>
                        <a:t>Spends on Mobile Marketing</a:t>
                      </a: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95134080"/>
                  </a:ext>
                </a:extLst>
              </a:tr>
              <a:tr h="343512">
                <a:tc>
                  <a:txBody>
                    <a:bodyPr/>
                    <a:lstStyle/>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a:effectLst/>
                        </a:rPr>
                        <a:t>Others</a:t>
                      </a: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a:effectLst/>
                        </a:rPr>
                        <a:t>Other Expenses</a:t>
                      </a: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79836598"/>
                  </a:ext>
                </a:extLst>
              </a:tr>
              <a:tr h="343512">
                <a:tc>
                  <a:txBody>
                    <a:bodyPr/>
                    <a:lstStyle/>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a:effectLst/>
                        </a:rPr>
                        <a:t>Newspaper</a:t>
                      </a: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a:effectLst/>
                        </a:rPr>
                        <a:t>Spends on Newspaper</a:t>
                      </a: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43676817"/>
                  </a:ext>
                </a:extLst>
              </a:tr>
              <a:tr h="343512">
                <a:tc>
                  <a:txBody>
                    <a:bodyPr/>
                    <a:lstStyle/>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a:effectLst/>
                        </a:rPr>
                        <a:t>Magazines</a:t>
                      </a: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a:effectLst/>
                        </a:rPr>
                        <a:t>Spends on Magazines</a:t>
                      </a: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29376592"/>
                  </a:ext>
                </a:extLst>
              </a:tr>
            </a:tbl>
          </a:graphicData>
        </a:graphic>
      </p:graphicFrame>
    </p:spTree>
    <p:extLst>
      <p:ext uri="{BB962C8B-B14F-4D97-AF65-F5344CB8AC3E}">
        <p14:creationId xmlns:p14="http://schemas.microsoft.com/office/powerpoint/2010/main" val="283533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Seasonality Flags</a:t>
            </a:r>
            <a:endParaRPr lang="en-IN" b="1" dirty="0"/>
          </a:p>
        </p:txBody>
      </p:sp>
      <p:sp>
        <p:nvSpPr>
          <p:cNvPr id="3" name="Content Placeholder 2"/>
          <p:cNvSpPr>
            <a:spLocks noGrp="1"/>
          </p:cNvSpPr>
          <p:nvPr>
            <p:ph idx="1"/>
          </p:nvPr>
        </p:nvSpPr>
        <p:spPr>
          <a:xfrm>
            <a:off x="2965268" y="1871859"/>
            <a:ext cx="5878286" cy="4023360"/>
          </a:xfrm>
        </p:spPr>
        <p:txBody>
          <a:bodyPr>
            <a:normAutofit fontScale="85000" lnSpcReduction="20000"/>
          </a:bodyPr>
          <a:lstStyle/>
          <a:p>
            <a:r>
              <a:rPr lang="en-GB" b="1" dirty="0"/>
              <a:t>New- Year</a:t>
            </a:r>
          </a:p>
          <a:p>
            <a:r>
              <a:rPr lang="en-GB" b="1" dirty="0"/>
              <a:t>Republic Day</a:t>
            </a:r>
          </a:p>
          <a:p>
            <a:r>
              <a:rPr lang="en-GB" b="1" dirty="0"/>
              <a:t>Holi</a:t>
            </a:r>
          </a:p>
          <a:p>
            <a:r>
              <a:rPr lang="en-GB" b="1" dirty="0"/>
              <a:t>Good-Friday</a:t>
            </a:r>
          </a:p>
          <a:p>
            <a:r>
              <a:rPr lang="en-GB" b="1" dirty="0"/>
              <a:t>Labour Day</a:t>
            </a:r>
          </a:p>
          <a:p>
            <a:r>
              <a:rPr lang="en-GB" b="1" dirty="0"/>
              <a:t>Eid-</a:t>
            </a:r>
            <a:r>
              <a:rPr lang="en-GB" b="1" dirty="0" err="1"/>
              <a:t>Ul</a:t>
            </a:r>
            <a:r>
              <a:rPr lang="en-GB" b="1" dirty="0"/>
              <a:t>-</a:t>
            </a:r>
            <a:r>
              <a:rPr lang="en-GB" b="1" dirty="0" err="1"/>
              <a:t>Fitar</a:t>
            </a:r>
            <a:endParaRPr lang="en-GB" b="1" dirty="0"/>
          </a:p>
          <a:p>
            <a:r>
              <a:rPr lang="en-GB" b="1" dirty="0"/>
              <a:t>Independence Day</a:t>
            </a:r>
          </a:p>
          <a:p>
            <a:r>
              <a:rPr lang="en-GB" b="1" dirty="0" err="1"/>
              <a:t>Vinayaka</a:t>
            </a:r>
            <a:r>
              <a:rPr lang="en-GB" b="1" dirty="0"/>
              <a:t> Chaturthi</a:t>
            </a:r>
          </a:p>
          <a:p>
            <a:r>
              <a:rPr lang="en-GB" b="1" dirty="0" err="1"/>
              <a:t>Dusshera</a:t>
            </a:r>
            <a:endParaRPr lang="en-GB" b="1" dirty="0"/>
          </a:p>
          <a:p>
            <a:r>
              <a:rPr lang="en-GB" b="1" dirty="0"/>
              <a:t>Diwali</a:t>
            </a:r>
          </a:p>
          <a:p>
            <a:r>
              <a:rPr lang="en-GB" b="1" dirty="0"/>
              <a:t>Christmas</a:t>
            </a:r>
            <a:endParaRPr lang="en-IN" b="1" dirty="0"/>
          </a:p>
        </p:txBody>
      </p:sp>
    </p:spTree>
    <p:extLst>
      <p:ext uri="{BB962C8B-B14F-4D97-AF65-F5344CB8AC3E}">
        <p14:creationId xmlns:p14="http://schemas.microsoft.com/office/powerpoint/2010/main" val="3771345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Business Findings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GB" dirty="0"/>
              <a:t>Media advertisements for the product has a positive coefficients in the model.</a:t>
            </a:r>
          </a:p>
          <a:p>
            <a:pPr>
              <a:buFont typeface="Wingdings" panose="05000000000000000000" pitchFamily="2" charset="2"/>
              <a:buChar char="q"/>
            </a:pPr>
            <a:r>
              <a:rPr lang="en-GB" dirty="0"/>
              <a:t>Heavy increase in Price is negatively affecting the Demand and Sales</a:t>
            </a:r>
          </a:p>
          <a:p>
            <a:pPr>
              <a:buFont typeface="Wingdings" panose="05000000000000000000" pitchFamily="2" charset="2"/>
              <a:buChar char="q"/>
            </a:pPr>
            <a:r>
              <a:rPr lang="en-GB" dirty="0"/>
              <a:t>There are negative as well as positive impact during various festival seasons</a:t>
            </a:r>
          </a:p>
          <a:p>
            <a:pPr>
              <a:buFont typeface="Wingdings" panose="05000000000000000000" pitchFamily="2" charset="2"/>
              <a:buChar char="q"/>
            </a:pPr>
            <a:r>
              <a:rPr lang="en-GB" dirty="0"/>
              <a:t>Strategy Management Can be based on the Output of the Time Series Model</a:t>
            </a:r>
          </a:p>
        </p:txBody>
      </p:sp>
    </p:spTree>
    <p:extLst>
      <p:ext uri="{BB962C8B-B14F-4D97-AF65-F5344CB8AC3E}">
        <p14:creationId xmlns:p14="http://schemas.microsoft.com/office/powerpoint/2010/main" val="2386488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Conclusions</a:t>
            </a:r>
            <a:endParaRPr lang="en-IN" b="1" dirty="0"/>
          </a:p>
        </p:txBody>
      </p:sp>
      <p:sp>
        <p:nvSpPr>
          <p:cNvPr id="3" name="Content Placeholder 2"/>
          <p:cNvSpPr>
            <a:spLocks noGrp="1"/>
          </p:cNvSpPr>
          <p:nvPr>
            <p:ph idx="1"/>
          </p:nvPr>
        </p:nvSpPr>
        <p:spPr/>
        <p:txBody>
          <a:bodyPr/>
          <a:lstStyle/>
          <a:p>
            <a:r>
              <a:rPr lang="en-GB" dirty="0"/>
              <a:t>We have identified how much variance Price is bringing in the Demand Cycle</a:t>
            </a:r>
          </a:p>
          <a:p>
            <a:r>
              <a:rPr lang="en-GB" dirty="0"/>
              <a:t>Also we identified how various festivals are influencing the demand Positively &amp; Negatively</a:t>
            </a:r>
          </a:p>
          <a:p>
            <a:r>
              <a:rPr lang="en-GB" dirty="0"/>
              <a:t>Majorly we are able to find when to spend in each of the Marketing Activities &amp; How much to spend to make better Sales in Each of our Channels.</a:t>
            </a:r>
            <a:endParaRPr lang="en-IN" dirty="0"/>
          </a:p>
        </p:txBody>
      </p:sp>
    </p:spTree>
    <p:extLst>
      <p:ext uri="{BB962C8B-B14F-4D97-AF65-F5344CB8AC3E}">
        <p14:creationId xmlns:p14="http://schemas.microsoft.com/office/powerpoint/2010/main" val="4074521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Market Mix Model</a:t>
            </a:r>
            <a:endParaRPr lang="en-IN" b="1" dirty="0"/>
          </a:p>
        </p:txBody>
      </p:sp>
      <p:pic>
        <p:nvPicPr>
          <p:cNvPr id="4" name="Content Placeholder 3"/>
          <p:cNvPicPr>
            <a:picLocks noGrp="1" noChangeAspect="1"/>
          </p:cNvPicPr>
          <p:nvPr>
            <p:ph idx="1"/>
          </p:nvPr>
        </p:nvPicPr>
        <p:blipFill>
          <a:blip r:embed="rId2"/>
          <a:stretch>
            <a:fillRect/>
          </a:stretch>
        </p:blipFill>
        <p:spPr>
          <a:xfrm>
            <a:off x="1097280" y="2273209"/>
            <a:ext cx="6581775" cy="2019300"/>
          </a:xfrm>
          <a:prstGeom prst="rect">
            <a:avLst/>
          </a:prstGeom>
        </p:spPr>
      </p:pic>
      <p:sp>
        <p:nvSpPr>
          <p:cNvPr id="5" name="Rectangle 4"/>
          <p:cNvSpPr/>
          <p:nvPr/>
        </p:nvSpPr>
        <p:spPr>
          <a:xfrm>
            <a:off x="5817325" y="4644574"/>
            <a:ext cx="6096000" cy="1200329"/>
          </a:xfrm>
          <a:prstGeom prst="rect">
            <a:avLst/>
          </a:prstGeom>
        </p:spPr>
        <p:txBody>
          <a:bodyPr>
            <a:spAutoFit/>
          </a:bodyPr>
          <a:lstStyle/>
          <a:p>
            <a:r>
              <a:rPr lang="en-GB" b="1" dirty="0">
                <a:solidFill>
                  <a:srgbClr val="234F9B"/>
                </a:solidFill>
                <a:latin typeface="Roboto"/>
              </a:rPr>
              <a:t>Impact of variables on</a:t>
            </a:r>
            <a:br>
              <a:rPr lang="en-GB" b="1" dirty="0">
                <a:solidFill>
                  <a:srgbClr val="234F9B"/>
                </a:solidFill>
                <a:latin typeface="Roboto"/>
              </a:rPr>
            </a:br>
            <a:r>
              <a:rPr lang="en-GB" b="1" dirty="0">
                <a:solidFill>
                  <a:srgbClr val="234F9B"/>
                </a:solidFill>
                <a:latin typeface="Roboto"/>
              </a:rPr>
              <a:t>marketing mix models</a:t>
            </a:r>
          </a:p>
          <a:p>
            <a:r>
              <a:rPr lang="en-GB" i="1" dirty="0">
                <a:solidFill>
                  <a:srgbClr val="333333"/>
                </a:solidFill>
                <a:latin typeface="Roboto"/>
              </a:rPr>
              <a:t>Developing an accurate forecast for sales is only possible by taking into account these main variables.</a:t>
            </a:r>
            <a:endParaRPr lang="en-GB" b="0" i="1" dirty="0">
              <a:solidFill>
                <a:srgbClr val="333333"/>
              </a:solidFill>
              <a:effectLst/>
              <a:latin typeface="Roboto"/>
            </a:endParaRPr>
          </a:p>
        </p:txBody>
      </p:sp>
    </p:spTree>
    <p:extLst>
      <p:ext uri="{BB962C8B-B14F-4D97-AF65-F5344CB8AC3E}">
        <p14:creationId xmlns:p14="http://schemas.microsoft.com/office/powerpoint/2010/main" val="336197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Importance of Marketing Mix Modelling</a:t>
            </a:r>
            <a:endParaRPr lang="en-IN" b="1" dirty="0"/>
          </a:p>
        </p:txBody>
      </p:sp>
      <p:pic>
        <p:nvPicPr>
          <p:cNvPr id="4" name="Content Placeholder 3"/>
          <p:cNvPicPr>
            <a:picLocks noGrp="1" noChangeAspect="1"/>
          </p:cNvPicPr>
          <p:nvPr>
            <p:ph idx="1"/>
          </p:nvPr>
        </p:nvPicPr>
        <p:blipFill>
          <a:blip r:embed="rId2"/>
          <a:stretch>
            <a:fillRect/>
          </a:stretch>
        </p:blipFill>
        <p:spPr>
          <a:xfrm>
            <a:off x="1096963" y="2454025"/>
            <a:ext cx="10058400" cy="2807200"/>
          </a:xfrm>
          <a:prstGeom prst="rect">
            <a:avLst/>
          </a:prstGeom>
        </p:spPr>
      </p:pic>
    </p:spTree>
    <p:extLst>
      <p:ext uri="{BB962C8B-B14F-4D97-AF65-F5344CB8AC3E}">
        <p14:creationId xmlns:p14="http://schemas.microsoft.com/office/powerpoint/2010/main" val="337984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Variables Affecting Demand</a:t>
            </a:r>
            <a:endParaRPr lang="en-IN" b="1" dirty="0"/>
          </a:p>
        </p:txBody>
      </p:sp>
      <p:sp>
        <p:nvSpPr>
          <p:cNvPr id="3" name="Content Placeholder 2"/>
          <p:cNvSpPr>
            <a:spLocks noGrp="1"/>
          </p:cNvSpPr>
          <p:nvPr>
            <p:ph idx="1"/>
          </p:nvPr>
        </p:nvSpPr>
        <p:spPr/>
        <p:txBody>
          <a:bodyPr/>
          <a:lstStyle/>
          <a:p>
            <a:r>
              <a:rPr lang="en-GB" b="1" dirty="0"/>
              <a:t>1. Price:</a:t>
            </a:r>
            <a:r>
              <a:rPr lang="en-GB" dirty="0"/>
              <a:t> The price is a very significant factor. Price determines the target consumer group as well as the strategy for advertising, promotion and distribution.</a:t>
            </a:r>
          </a:p>
          <a:p>
            <a:r>
              <a:rPr lang="en-GB" b="1" dirty="0"/>
              <a:t>2. Seasonality: </a:t>
            </a:r>
            <a:r>
              <a:rPr lang="en-GB" dirty="0"/>
              <a:t>Seasonality refers to variations that occur in a periodic manner. Seasonal opportunities are enormous, and often they are the most commercially critical times of the year. For example, major share of electronics sales are around the holiday season.</a:t>
            </a:r>
          </a:p>
          <a:p>
            <a:r>
              <a:rPr lang="en-GB" b="1" dirty="0"/>
              <a:t>3. Marketing Campaigns: </a:t>
            </a:r>
            <a:r>
              <a:rPr lang="en-GB" dirty="0"/>
              <a:t>Marketing campaigns helps us to understand where the business needs to spend and how much to spend to increase the demand and sales</a:t>
            </a:r>
            <a:r>
              <a:rPr lang="en-GB" b="1" dirty="0"/>
              <a:t> </a:t>
            </a:r>
            <a:endParaRPr lang="en-GB" dirty="0"/>
          </a:p>
        </p:txBody>
      </p:sp>
    </p:spTree>
    <p:extLst>
      <p:ext uri="{BB962C8B-B14F-4D97-AF65-F5344CB8AC3E}">
        <p14:creationId xmlns:p14="http://schemas.microsoft.com/office/powerpoint/2010/main" val="86982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Auto-Regression</a:t>
            </a:r>
            <a:endParaRPr lang="en-IN" b="1" dirty="0"/>
          </a:p>
        </p:txBody>
      </p:sp>
      <p:sp>
        <p:nvSpPr>
          <p:cNvPr id="3" name="Content Placeholder 2"/>
          <p:cNvSpPr>
            <a:spLocks noGrp="1"/>
          </p:cNvSpPr>
          <p:nvPr>
            <p:ph idx="1"/>
          </p:nvPr>
        </p:nvSpPr>
        <p:spPr/>
        <p:txBody>
          <a:bodyPr/>
          <a:lstStyle/>
          <a:p>
            <a:r>
              <a:rPr lang="en-GB" b="1" dirty="0"/>
              <a:t>ARIMA</a:t>
            </a:r>
            <a:r>
              <a:rPr lang="en-GB" dirty="0"/>
              <a:t> is a time series model that uses observations from previous time steps as input to a regression equation to predict the value at the next time step.</a:t>
            </a:r>
          </a:p>
          <a:p>
            <a:r>
              <a:rPr lang="en-GB" dirty="0"/>
              <a:t>The </a:t>
            </a:r>
            <a:r>
              <a:rPr lang="en-GB" b="1" dirty="0"/>
              <a:t>ARIMAX model</a:t>
            </a:r>
            <a:r>
              <a:rPr lang="en-GB" dirty="0"/>
              <a:t> is an extended version of the ARIMA </a:t>
            </a:r>
            <a:r>
              <a:rPr lang="en-GB" b="1" dirty="0"/>
              <a:t>model</a:t>
            </a:r>
            <a:r>
              <a:rPr lang="en-GB" dirty="0"/>
              <a:t>. It includes also other independent (predictor) variables.</a:t>
            </a:r>
          </a:p>
          <a:p>
            <a:endParaRPr lang="en-GB" dirty="0"/>
          </a:p>
          <a:p>
            <a:endParaRPr lang="en-GB" dirty="0"/>
          </a:p>
          <a:p>
            <a:r>
              <a:rPr lang="en-GB" b="1" dirty="0"/>
              <a:t>Regularization of data</a:t>
            </a:r>
          </a:p>
          <a:p>
            <a:r>
              <a:rPr lang="en-GB" dirty="0"/>
              <a:t>To achieve this balance, regularization is an important tool. Through regularization, you can add a penalty term to the objective function and control the model complexity completely using that penalty term</a:t>
            </a:r>
          </a:p>
          <a:p>
            <a:endParaRPr lang="en-IN" dirty="0"/>
          </a:p>
        </p:txBody>
      </p:sp>
    </p:spTree>
    <p:extLst>
      <p:ext uri="{BB962C8B-B14F-4D97-AF65-F5344CB8AC3E}">
        <p14:creationId xmlns:p14="http://schemas.microsoft.com/office/powerpoint/2010/main" val="2758872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Dataset</a:t>
            </a:r>
            <a:endParaRPr lang="en-IN" b="1" dirty="0"/>
          </a:p>
        </p:txBody>
      </p:sp>
      <p:sp>
        <p:nvSpPr>
          <p:cNvPr id="3" name="Content Placeholder 2"/>
          <p:cNvSpPr>
            <a:spLocks noGrp="1"/>
          </p:cNvSpPr>
          <p:nvPr>
            <p:ph idx="1"/>
          </p:nvPr>
        </p:nvSpPr>
        <p:spPr>
          <a:xfrm>
            <a:off x="1097280" y="1845734"/>
            <a:ext cx="5987733" cy="4023360"/>
          </a:xfrm>
        </p:spPr>
        <p:txBody>
          <a:bodyPr/>
          <a:lstStyle/>
          <a:p>
            <a:r>
              <a:rPr lang="en-IN" dirty="0"/>
              <a:t>Life Science Products, Services &amp; Solutions - </a:t>
            </a:r>
            <a:r>
              <a:rPr lang="en-IN" b="1" dirty="0"/>
              <a:t>Merck India</a:t>
            </a:r>
          </a:p>
          <a:p>
            <a:endParaRPr lang="en-GB" b="1" dirty="0">
              <a:hlinkClick r:id="rId2"/>
            </a:endParaRPr>
          </a:p>
          <a:p>
            <a:r>
              <a:rPr lang="en-GB" b="1" dirty="0"/>
              <a:t>Laboratory equipment</a:t>
            </a:r>
            <a:r>
              <a:rPr lang="en-GB" dirty="0"/>
              <a:t> refers to the various tools and </a:t>
            </a:r>
            <a:r>
              <a:rPr lang="en-GB" b="1" dirty="0"/>
              <a:t>equipment</a:t>
            </a:r>
            <a:r>
              <a:rPr lang="en-GB" dirty="0"/>
              <a:t> used by scientists working in a </a:t>
            </a:r>
            <a:r>
              <a:rPr lang="en-GB" b="1" dirty="0"/>
              <a:t>laboratory</a:t>
            </a:r>
            <a:r>
              <a:rPr lang="en-GB" dirty="0"/>
              <a:t>: The classical </a:t>
            </a:r>
            <a:r>
              <a:rPr lang="en-GB" b="1" dirty="0"/>
              <a:t>equipment</a:t>
            </a:r>
            <a:r>
              <a:rPr lang="en-GB" dirty="0"/>
              <a:t> includes tools such as Bunsen burners and microscopes as well as specialty </a:t>
            </a:r>
            <a:r>
              <a:rPr lang="en-GB" b="1" dirty="0"/>
              <a:t>equipment</a:t>
            </a:r>
            <a:r>
              <a:rPr lang="en-GB" dirty="0"/>
              <a:t> such as operant conditioning chambers, spectrophotometers and calorimeters.</a:t>
            </a:r>
            <a:endParaRPr lang="en-GB" b="1" dirty="0">
              <a:hlinkClick r:id="rId2"/>
            </a:endParaRPr>
          </a:p>
          <a:p>
            <a:endParaRPr lang="en-IN" b="1" dirty="0">
              <a:hlinkClick r:id="rId2"/>
            </a:endParaRPr>
          </a:p>
        </p:txBody>
      </p:sp>
      <p:pic>
        <p:nvPicPr>
          <p:cNvPr id="1026" name="Picture 2" descr="Image result for merck life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258" y="445425"/>
            <a:ext cx="1133112" cy="11331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erck life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5013" y="2296460"/>
            <a:ext cx="4640489" cy="261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658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Process</a:t>
            </a:r>
            <a:endParaRPr lang="en-IN" b="1" dirty="0"/>
          </a:p>
        </p:txBody>
      </p:sp>
      <p:sp>
        <p:nvSpPr>
          <p:cNvPr id="3" name="Content Placeholder 2"/>
          <p:cNvSpPr>
            <a:spLocks noGrp="1"/>
          </p:cNvSpPr>
          <p:nvPr>
            <p:ph idx="1"/>
          </p:nvPr>
        </p:nvSpPr>
        <p:spPr/>
        <p:txBody>
          <a:bodyPr/>
          <a:lstStyle/>
          <a:p>
            <a:pPr lvl="1"/>
            <a:r>
              <a:rPr lang="en-US" b="1" dirty="0"/>
              <a:t>Exploratory Data Analysis and data cleaning</a:t>
            </a:r>
          </a:p>
          <a:p>
            <a:pPr lvl="1"/>
            <a:r>
              <a:rPr lang="en-US" b="1" dirty="0"/>
              <a:t>Transformation of independent &amp; Dependent variables</a:t>
            </a:r>
          </a:p>
          <a:p>
            <a:pPr lvl="1"/>
            <a:r>
              <a:rPr lang="en-US" b="1" dirty="0"/>
              <a:t>Final Forecast</a:t>
            </a:r>
          </a:p>
          <a:p>
            <a:pPr lvl="1"/>
            <a:r>
              <a:rPr lang="en-US" b="1" dirty="0"/>
              <a:t>Verification of Model</a:t>
            </a:r>
            <a:endParaRPr lang="en-IN" b="1" dirty="0"/>
          </a:p>
          <a:p>
            <a:pPr lvl="1"/>
            <a:r>
              <a:rPr lang="en-GB" b="1" dirty="0"/>
              <a:t>LE_Units</a:t>
            </a:r>
          </a:p>
          <a:p>
            <a:pPr lvl="1"/>
            <a:r>
              <a:rPr lang="en-GB" b="1" dirty="0"/>
              <a:t>LE_Visits</a:t>
            </a:r>
          </a:p>
          <a:p>
            <a:pPr lvl="1"/>
            <a:r>
              <a:rPr lang="en-GB" b="1" dirty="0"/>
              <a:t>LE_Calls</a:t>
            </a:r>
          </a:p>
          <a:p>
            <a:pPr lvl="1"/>
            <a:endParaRPr lang="en-US" b="1" dirty="0"/>
          </a:p>
        </p:txBody>
      </p:sp>
    </p:spTree>
    <p:extLst>
      <p:ext uri="{BB962C8B-B14F-4D97-AF65-F5344CB8AC3E}">
        <p14:creationId xmlns:p14="http://schemas.microsoft.com/office/powerpoint/2010/main" val="150662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Exploratory Data Analysis &amp; data cleaning</a:t>
            </a:r>
            <a:endParaRPr lang="en-IN" b="1" dirty="0"/>
          </a:p>
        </p:txBody>
      </p:sp>
      <p:sp>
        <p:nvSpPr>
          <p:cNvPr id="3" name="Content Placeholder 2"/>
          <p:cNvSpPr>
            <a:spLocks noGrp="1"/>
          </p:cNvSpPr>
          <p:nvPr>
            <p:ph idx="1"/>
          </p:nvPr>
        </p:nvSpPr>
        <p:spPr/>
        <p:txBody>
          <a:bodyPr/>
          <a:lstStyle/>
          <a:p>
            <a:r>
              <a:rPr lang="en-US" b="1" dirty="0"/>
              <a:t>Univariate of dependent as well as independent variables is done to test:</a:t>
            </a:r>
            <a:endParaRPr lang="en-IN" dirty="0"/>
          </a:p>
          <a:p>
            <a:pPr lvl="0"/>
            <a:r>
              <a:rPr lang="en-US" dirty="0"/>
              <a:t>Quantity and quality of data (check for missing values)</a:t>
            </a:r>
            <a:endParaRPr lang="en-IN" dirty="0"/>
          </a:p>
          <a:p>
            <a:pPr lvl="0"/>
            <a:r>
              <a:rPr lang="en-US" dirty="0"/>
              <a:t>Mean &amp; Variance </a:t>
            </a:r>
            <a:endParaRPr lang="en-IN" dirty="0"/>
          </a:p>
          <a:p>
            <a:pPr lvl="0"/>
            <a:r>
              <a:rPr lang="en-US" dirty="0"/>
              <a:t>Outliers </a:t>
            </a:r>
            <a:endParaRPr lang="en-IN" dirty="0"/>
          </a:p>
          <a:p>
            <a:pPr lvl="0"/>
            <a:r>
              <a:rPr lang="en-US" dirty="0"/>
              <a:t>Inherent trends and seasonality</a:t>
            </a:r>
          </a:p>
          <a:p>
            <a:pPr lvl="0"/>
            <a:endParaRPr lang="en-US" dirty="0"/>
          </a:p>
          <a:p>
            <a:pPr lvl="0"/>
            <a:endParaRPr lang="en-IN" dirty="0"/>
          </a:p>
        </p:txBody>
      </p:sp>
    </p:spTree>
    <p:extLst>
      <p:ext uri="{BB962C8B-B14F-4D97-AF65-F5344CB8AC3E}">
        <p14:creationId xmlns:p14="http://schemas.microsoft.com/office/powerpoint/2010/main" val="24414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Exploratory Data Analysis &amp; data cleaning</a:t>
            </a:r>
            <a:endParaRPr lang="en-IN" b="1" dirty="0"/>
          </a:p>
        </p:txBody>
      </p:sp>
      <p:sp>
        <p:nvSpPr>
          <p:cNvPr id="3" name="Content Placeholder 2"/>
          <p:cNvSpPr>
            <a:spLocks noGrp="1"/>
          </p:cNvSpPr>
          <p:nvPr>
            <p:ph idx="1"/>
          </p:nvPr>
        </p:nvSpPr>
        <p:spPr/>
        <p:txBody>
          <a:bodyPr>
            <a:normAutofit fontScale="92500" lnSpcReduction="10000"/>
          </a:bodyPr>
          <a:lstStyle/>
          <a:p>
            <a:r>
              <a:rPr lang="en-US" b="1" dirty="0"/>
              <a:t>Treatment of missing values:</a:t>
            </a:r>
            <a:endParaRPr lang="en-IN" dirty="0"/>
          </a:p>
          <a:p>
            <a:pPr lvl="0"/>
            <a:r>
              <a:rPr lang="en-US" dirty="0"/>
              <a:t>First check the reason for missing values, depending on which choose the treatment</a:t>
            </a:r>
            <a:endParaRPr lang="en-IN" dirty="0"/>
          </a:p>
          <a:p>
            <a:pPr lvl="0"/>
            <a:r>
              <a:rPr lang="en-US" dirty="0"/>
              <a:t>If there are sufficient data points, missing values can be removed</a:t>
            </a:r>
            <a:endParaRPr lang="en-IN" dirty="0"/>
          </a:p>
          <a:p>
            <a:pPr lvl="0"/>
            <a:r>
              <a:rPr lang="en-US" dirty="0"/>
              <a:t>If the variance is low, using mean is a good idea</a:t>
            </a:r>
            <a:endParaRPr lang="en-IN" dirty="0"/>
          </a:p>
          <a:p>
            <a:pPr lvl="0"/>
            <a:r>
              <a:rPr lang="en-US" dirty="0"/>
              <a:t>Mean cannot be used in the case of high variance</a:t>
            </a:r>
            <a:endParaRPr lang="en-IN" dirty="0"/>
          </a:p>
          <a:p>
            <a:r>
              <a:rPr lang="en-US" b="1" dirty="0"/>
              <a:t> </a:t>
            </a:r>
            <a:endParaRPr lang="en-IN" dirty="0"/>
          </a:p>
          <a:p>
            <a:r>
              <a:rPr lang="en-US" b="1" dirty="0"/>
              <a:t>Treatment of outliers:</a:t>
            </a:r>
            <a:endParaRPr lang="en-IN" dirty="0"/>
          </a:p>
          <a:p>
            <a:pPr lvl="0"/>
            <a:r>
              <a:rPr lang="en-US" dirty="0"/>
              <a:t>First find if it needs to be treated. If they are intended to be high, then it should be left as it is. But knowing the outliers will help later in flagging them. </a:t>
            </a:r>
            <a:endParaRPr lang="en-IN" dirty="0"/>
          </a:p>
          <a:p>
            <a:pPr lvl="0"/>
            <a:r>
              <a:rPr lang="en-US" dirty="0"/>
              <a:t>(+ or - 1.5*IQR) is a commonly used way to find outliers. \</a:t>
            </a:r>
            <a:endParaRPr lang="en-IN" dirty="0"/>
          </a:p>
        </p:txBody>
      </p:sp>
    </p:spTree>
    <p:extLst>
      <p:ext uri="{BB962C8B-B14F-4D97-AF65-F5344CB8AC3E}">
        <p14:creationId xmlns:p14="http://schemas.microsoft.com/office/powerpoint/2010/main" val="227732278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544</TotalTime>
  <Words>999</Words>
  <Application>Microsoft Office PowerPoint</Application>
  <PresentationFormat>Widescreen</PresentationFormat>
  <Paragraphs>134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Calibri Light</vt:lpstr>
      <vt:lpstr>Roboto</vt:lpstr>
      <vt:lpstr>Wingdings</vt:lpstr>
      <vt:lpstr>Retrospect</vt:lpstr>
      <vt:lpstr>Demand Prediction</vt:lpstr>
      <vt:lpstr>Market Mix Model</vt:lpstr>
      <vt:lpstr>Importance of Marketing Mix Modelling</vt:lpstr>
      <vt:lpstr>Variables Affecting Demand</vt:lpstr>
      <vt:lpstr>Auto-Regression</vt:lpstr>
      <vt:lpstr>Dataset</vt:lpstr>
      <vt:lpstr>Process</vt:lpstr>
      <vt:lpstr>Exploratory Data Analysis &amp; data cleaning</vt:lpstr>
      <vt:lpstr>Exploratory Data Analysis &amp; data cleaning</vt:lpstr>
      <vt:lpstr>Transformation of independent variables</vt:lpstr>
      <vt:lpstr>Final Forecast</vt:lpstr>
      <vt:lpstr>Verification of Model</vt:lpstr>
      <vt:lpstr>Variables used in the Model</vt:lpstr>
      <vt:lpstr>Variables used in the Model</vt:lpstr>
      <vt:lpstr>Variables used in the Model</vt:lpstr>
      <vt:lpstr>Seasonality Flags</vt:lpstr>
      <vt:lpstr>Business Findings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 Prediction</dc:title>
  <dc:creator>Saravana Ayyappa</dc:creator>
  <cp:lastModifiedBy>Saravana Ayyappa</cp:lastModifiedBy>
  <cp:revision>77</cp:revision>
  <dcterms:created xsi:type="dcterms:W3CDTF">2019-12-03T11:22:41Z</dcterms:created>
  <dcterms:modified xsi:type="dcterms:W3CDTF">2023-10-17T12:23:08Z</dcterms:modified>
</cp:coreProperties>
</file>