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2" r:id="rId8"/>
    <p:sldId id="265" r:id="rId9"/>
    <p:sldId id="263" r:id="rId10"/>
    <p:sldId id="266" r:id="rId11"/>
    <p:sldId id="267"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7F396A-1B08-4D2D-AD70-EE680FBDBFEB}" v="287" dt="2024-01-16T06:31:03.3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159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36299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6278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1816664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054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1793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33270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9690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7041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1/15/2024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41596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87930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1/15/2024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509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geeksforgeeks.org/machine-lear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ode/arushchillar/kmeans-clustering-using-different-distance-metric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Machine Learning</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Saravana</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4694-B5C5-C943-D281-0090D1C42DF1}"/>
              </a:ext>
            </a:extLst>
          </p:cNvPr>
          <p:cNvSpPr>
            <a:spLocks noGrp="1"/>
          </p:cNvSpPr>
          <p:nvPr>
            <p:ph type="title"/>
          </p:nvPr>
        </p:nvSpPr>
        <p:spPr/>
        <p:txBody>
          <a:bodyPr/>
          <a:lstStyle/>
          <a:p>
            <a:r>
              <a:rPr lang="en-US" dirty="0">
                <a:cs typeface="Calibri Light"/>
              </a:rPr>
              <a:t>Regularization</a:t>
            </a:r>
            <a:endParaRPr lang="en-US" dirty="0"/>
          </a:p>
        </p:txBody>
      </p:sp>
      <p:sp>
        <p:nvSpPr>
          <p:cNvPr id="3" name="Content Placeholder 2">
            <a:extLst>
              <a:ext uri="{FF2B5EF4-FFF2-40B4-BE49-F238E27FC236}">
                <a16:creationId xmlns:a16="http://schemas.microsoft.com/office/drawing/2014/main" id="{1ADB5102-101E-6491-9C9A-1FFF52A9BEA5}"/>
              </a:ext>
            </a:extLst>
          </p:cNvPr>
          <p:cNvSpPr>
            <a:spLocks noGrp="1"/>
          </p:cNvSpPr>
          <p:nvPr>
            <p:ph idx="1"/>
          </p:nvPr>
        </p:nvSpPr>
        <p:spPr/>
        <p:txBody>
          <a:bodyPr vert="horz" lIns="0" tIns="45720" rIns="0" bIns="45720" rtlCol="0" anchor="t">
            <a:normAutofit/>
          </a:bodyPr>
          <a:lstStyle/>
          <a:p>
            <a:r>
              <a:rPr lang="en-US" sz="1300" b="1" dirty="0">
                <a:solidFill>
                  <a:srgbClr val="273239"/>
                </a:solidFill>
                <a:ea typeface="+mn-lt"/>
                <a:cs typeface="+mn-lt"/>
              </a:rPr>
              <a:t>Overfitting</a:t>
            </a:r>
            <a:r>
              <a:rPr lang="en-US" sz="1300" dirty="0">
                <a:solidFill>
                  <a:srgbClr val="273239"/>
                </a:solidFill>
                <a:ea typeface="+mn-lt"/>
                <a:cs typeface="+mn-lt"/>
              </a:rPr>
              <a:t> is a phenomenon that occurs when a </a:t>
            </a:r>
            <a:r>
              <a:rPr lang="en-US" sz="1300" u="sng" dirty="0">
                <a:ea typeface="+mn-lt"/>
                <a:cs typeface="+mn-lt"/>
                <a:hlinkClick r:id="rId2"/>
              </a:rPr>
              <a:t>Machine Learning</a:t>
            </a:r>
            <a:r>
              <a:rPr lang="en-US" sz="1300" dirty="0">
                <a:solidFill>
                  <a:srgbClr val="273239"/>
                </a:solidFill>
                <a:ea typeface="+mn-lt"/>
                <a:cs typeface="+mn-lt"/>
              </a:rPr>
              <a:t> model is constrained to the training set and not able to perform well on unseen data. That is when our model learns the noise in the training data as well. This is the case when our model memorizes the training data instead of learning the patterns in it.</a:t>
            </a:r>
            <a:endParaRPr lang="en-US" dirty="0">
              <a:cs typeface="Calibri" panose="020F0502020204030204"/>
            </a:endParaRPr>
          </a:p>
          <a:p>
            <a:r>
              <a:rPr lang="en-US" sz="1300" b="1" dirty="0">
                <a:solidFill>
                  <a:srgbClr val="273239"/>
                </a:solidFill>
                <a:ea typeface="+mn-lt"/>
                <a:cs typeface="+mn-lt"/>
              </a:rPr>
              <a:t>Underfitting</a:t>
            </a:r>
            <a:r>
              <a:rPr lang="en-US" sz="1300" dirty="0">
                <a:solidFill>
                  <a:srgbClr val="273239"/>
                </a:solidFill>
                <a:ea typeface="+mn-lt"/>
                <a:cs typeface="+mn-lt"/>
              </a:rPr>
              <a:t> on the other hand is the case when our model is not able to learn even the basic patterns available in the dataset. In the case of the underfitting model is unable to perform well even on the training data hence we cannot expect it to perform well on the validation data. This is the case when we are supposed to increase the complexity of the model or add more features to the feature set.</a:t>
            </a:r>
            <a:endParaRPr lang="en-US" dirty="0"/>
          </a:p>
          <a:p>
            <a:endParaRPr lang="en-US" dirty="0">
              <a:cs typeface="Calibri"/>
            </a:endParaRPr>
          </a:p>
        </p:txBody>
      </p:sp>
      <p:pic>
        <p:nvPicPr>
          <p:cNvPr id="4" name="Picture 3" descr="Overfitting and Underfitting in Machine Learning">
            <a:extLst>
              <a:ext uri="{FF2B5EF4-FFF2-40B4-BE49-F238E27FC236}">
                <a16:creationId xmlns:a16="http://schemas.microsoft.com/office/drawing/2014/main" id="{7AD3F725-7224-547B-AE41-2409A8E6CE6D}"/>
              </a:ext>
            </a:extLst>
          </p:cNvPr>
          <p:cNvPicPr>
            <a:picLocks noChangeAspect="1"/>
          </p:cNvPicPr>
          <p:nvPr/>
        </p:nvPicPr>
        <p:blipFill>
          <a:blip r:embed="rId3"/>
          <a:stretch>
            <a:fillRect/>
          </a:stretch>
        </p:blipFill>
        <p:spPr>
          <a:xfrm>
            <a:off x="2247900" y="3471762"/>
            <a:ext cx="4995582" cy="2054800"/>
          </a:xfrm>
          <a:prstGeom prst="rect">
            <a:avLst/>
          </a:prstGeom>
        </p:spPr>
      </p:pic>
    </p:spTree>
    <p:extLst>
      <p:ext uri="{BB962C8B-B14F-4D97-AF65-F5344CB8AC3E}">
        <p14:creationId xmlns:p14="http://schemas.microsoft.com/office/powerpoint/2010/main" val="250966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DA7B-5627-B521-F26B-114CADBCAAAC}"/>
              </a:ext>
            </a:extLst>
          </p:cNvPr>
          <p:cNvSpPr>
            <a:spLocks noGrp="1"/>
          </p:cNvSpPr>
          <p:nvPr>
            <p:ph type="title"/>
          </p:nvPr>
        </p:nvSpPr>
        <p:spPr/>
        <p:txBody>
          <a:bodyPr/>
          <a:lstStyle/>
          <a:p>
            <a:r>
              <a:rPr lang="en-US" dirty="0">
                <a:cs typeface="Calibri Light"/>
              </a:rPr>
              <a:t>Gradient Boosting</a:t>
            </a:r>
            <a:endParaRPr lang="en-US" dirty="0"/>
          </a:p>
        </p:txBody>
      </p:sp>
      <p:sp>
        <p:nvSpPr>
          <p:cNvPr id="3" name="Content Placeholder 2">
            <a:extLst>
              <a:ext uri="{FF2B5EF4-FFF2-40B4-BE49-F238E27FC236}">
                <a16:creationId xmlns:a16="http://schemas.microsoft.com/office/drawing/2014/main" id="{9767D6BF-F28F-2070-D154-5480385F2DC4}"/>
              </a:ext>
            </a:extLst>
          </p:cNvPr>
          <p:cNvSpPr>
            <a:spLocks noGrp="1"/>
          </p:cNvSpPr>
          <p:nvPr>
            <p:ph idx="1"/>
          </p:nvPr>
        </p:nvSpPr>
        <p:spPr/>
        <p:txBody>
          <a:bodyPr vert="horz" lIns="0" tIns="45720" rIns="0" bIns="45720" rtlCol="0" anchor="t">
            <a:normAutofit/>
          </a:bodyPr>
          <a:lstStyle/>
          <a:p>
            <a:r>
              <a:rPr lang="en-US" sz="1200" b="1" dirty="0">
                <a:ea typeface="+mn-lt"/>
                <a:cs typeface="+mn-lt"/>
              </a:rPr>
              <a:t>Cost Function:</a:t>
            </a:r>
            <a:endParaRPr lang="en-US" dirty="0">
              <a:cs typeface="Calibri" panose="020F0502020204030204"/>
            </a:endParaRPr>
          </a:p>
          <a:p>
            <a:pPr marL="383540" lvl="1"/>
            <a:r>
              <a:rPr lang="en-US" sz="1200" dirty="0">
                <a:solidFill>
                  <a:srgbClr val="374151"/>
                </a:solidFill>
                <a:ea typeface="+mn-lt"/>
                <a:cs typeface="+mn-lt"/>
              </a:rPr>
              <a:t>In machine learning, a cost function (or loss function) measures how well the model's predictions match the actual outcomes. The goal is to minimize this cost function.</a:t>
            </a:r>
            <a:endParaRPr lang="en-US" dirty="0"/>
          </a:p>
          <a:p>
            <a:r>
              <a:rPr lang="en-US" sz="1200" b="1" dirty="0">
                <a:ea typeface="+mn-lt"/>
                <a:cs typeface="+mn-lt"/>
              </a:rPr>
              <a:t>Model Parameters:</a:t>
            </a:r>
            <a:endParaRPr lang="en-US" dirty="0"/>
          </a:p>
          <a:p>
            <a:pPr marL="383540" lvl="1"/>
            <a:r>
              <a:rPr lang="en-US" sz="1200" dirty="0">
                <a:solidFill>
                  <a:srgbClr val="374151"/>
                </a:solidFill>
                <a:ea typeface="+mn-lt"/>
                <a:cs typeface="+mn-lt"/>
              </a:rPr>
              <a:t>The machine learning model has parameters (weights and biases) that determine its behavior. The cost function depends on these parameters.</a:t>
            </a:r>
            <a:endParaRPr lang="en-US" dirty="0"/>
          </a:p>
          <a:p>
            <a:r>
              <a:rPr lang="en-US" sz="1200" b="1" dirty="0">
                <a:ea typeface="+mn-lt"/>
                <a:cs typeface="+mn-lt"/>
              </a:rPr>
              <a:t>Gradient Calculation:</a:t>
            </a:r>
            <a:endParaRPr lang="en-US" dirty="0"/>
          </a:p>
          <a:p>
            <a:pPr marL="383540" lvl="1"/>
            <a:r>
              <a:rPr lang="en-US" sz="1200" dirty="0">
                <a:solidFill>
                  <a:srgbClr val="374151"/>
                </a:solidFill>
                <a:ea typeface="+mn-lt"/>
                <a:cs typeface="+mn-lt"/>
              </a:rPr>
              <a:t>The gradient of the cost function with respect to the model parameters is calculated. The gradient is a vector that points in the direction of the steepest increase of the cost function.</a:t>
            </a:r>
            <a:endParaRPr lang="en-US" dirty="0"/>
          </a:p>
          <a:p>
            <a:r>
              <a:rPr lang="en-US" sz="1200" b="1" dirty="0">
                <a:ea typeface="+mn-lt"/>
                <a:cs typeface="+mn-lt"/>
              </a:rPr>
              <a:t>Parameter Update:</a:t>
            </a:r>
            <a:endParaRPr lang="en-US" dirty="0"/>
          </a:p>
          <a:p>
            <a:pPr marL="383540" lvl="1"/>
            <a:r>
              <a:rPr lang="en-US" sz="1200" dirty="0">
                <a:solidFill>
                  <a:srgbClr val="374151"/>
                </a:solidFill>
                <a:ea typeface="+mn-lt"/>
                <a:cs typeface="+mn-lt"/>
              </a:rPr>
              <a:t>The model parameters are updated in the opposite direction of the gradient to decrease the cost. The size of the update is controlled by a learning rate.</a:t>
            </a:r>
            <a:endParaRPr lang="en-US" dirty="0"/>
          </a:p>
          <a:p>
            <a:r>
              <a:rPr lang="en-US" sz="1200" b="1" dirty="0">
                <a:ea typeface="+mn-lt"/>
                <a:cs typeface="+mn-lt"/>
              </a:rPr>
              <a:t>Iterative Process:</a:t>
            </a:r>
            <a:endParaRPr lang="en-US" dirty="0"/>
          </a:p>
          <a:p>
            <a:pPr marL="383540" lvl="1"/>
            <a:r>
              <a:rPr lang="en-US" sz="1200" dirty="0">
                <a:solidFill>
                  <a:srgbClr val="374151"/>
                </a:solidFill>
                <a:ea typeface="+mn-lt"/>
                <a:cs typeface="+mn-lt"/>
              </a:rPr>
              <a:t>Steps 3 and 4 are repeated iteratively until the cost function converges to a minimum or a predefined number of iterations is reached.</a:t>
            </a:r>
            <a:endParaRPr lang="en-US" dirty="0"/>
          </a:p>
          <a:p>
            <a:endParaRPr lang="en-US" dirty="0">
              <a:cs typeface="Calibri"/>
            </a:endParaRPr>
          </a:p>
        </p:txBody>
      </p:sp>
    </p:spTree>
    <p:extLst>
      <p:ext uri="{BB962C8B-B14F-4D97-AF65-F5344CB8AC3E}">
        <p14:creationId xmlns:p14="http://schemas.microsoft.com/office/powerpoint/2010/main" val="4000084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C6CF-2552-688F-6FCA-DD5B7B091E27}"/>
              </a:ext>
            </a:extLst>
          </p:cNvPr>
          <p:cNvSpPr>
            <a:spLocks noGrp="1"/>
          </p:cNvSpPr>
          <p:nvPr>
            <p:ph type="title"/>
          </p:nvPr>
        </p:nvSpPr>
        <p:spPr/>
        <p:txBody>
          <a:bodyPr/>
          <a:lstStyle/>
          <a:p>
            <a:pPr>
              <a:lnSpc>
                <a:spcPct val="90000"/>
              </a:lnSpc>
              <a:spcBef>
                <a:spcPts val="1200"/>
              </a:spcBef>
              <a:spcAft>
                <a:spcPts val="200"/>
              </a:spcAft>
            </a:pPr>
            <a:r>
              <a:rPr lang="en-US" dirty="0">
                <a:cs typeface="Calibri Light"/>
              </a:rPr>
              <a:t>Types of Gradient Descent</a:t>
            </a:r>
          </a:p>
        </p:txBody>
      </p:sp>
      <p:sp>
        <p:nvSpPr>
          <p:cNvPr id="3" name="Content Placeholder 2">
            <a:extLst>
              <a:ext uri="{FF2B5EF4-FFF2-40B4-BE49-F238E27FC236}">
                <a16:creationId xmlns:a16="http://schemas.microsoft.com/office/drawing/2014/main" id="{217BC978-E19E-4F4E-5FB6-42C4917B3A90}"/>
              </a:ext>
            </a:extLst>
          </p:cNvPr>
          <p:cNvSpPr>
            <a:spLocks noGrp="1"/>
          </p:cNvSpPr>
          <p:nvPr>
            <p:ph idx="1"/>
          </p:nvPr>
        </p:nvSpPr>
        <p:spPr/>
        <p:txBody>
          <a:bodyPr vert="horz" lIns="0" tIns="45720" rIns="0" bIns="45720" rtlCol="0" anchor="t">
            <a:normAutofit/>
          </a:bodyPr>
          <a:lstStyle/>
          <a:p>
            <a:r>
              <a:rPr lang="en-US" sz="1200" b="1" dirty="0">
                <a:ea typeface="+mn-lt"/>
                <a:cs typeface="+mn-lt"/>
              </a:rPr>
              <a:t>Batch Gradient Descent:</a:t>
            </a:r>
            <a:endParaRPr lang="en-US" dirty="0"/>
          </a:p>
          <a:p>
            <a:pPr marL="383540" lvl="1"/>
            <a:r>
              <a:rPr lang="en-US" sz="1200" dirty="0">
                <a:solidFill>
                  <a:srgbClr val="374151"/>
                </a:solidFill>
                <a:ea typeface="+mn-lt"/>
                <a:cs typeface="+mn-lt"/>
              </a:rPr>
              <a:t>The entire training dataset is used to compute the gradient of the cost function in each iteration.</a:t>
            </a:r>
            <a:endParaRPr lang="en-US" dirty="0"/>
          </a:p>
          <a:p>
            <a:r>
              <a:rPr lang="en-US" sz="1200" b="1" dirty="0">
                <a:ea typeface="+mn-lt"/>
                <a:cs typeface="+mn-lt"/>
              </a:rPr>
              <a:t>Stochastic Gradient Descent (SGD):</a:t>
            </a:r>
            <a:endParaRPr lang="en-US" dirty="0"/>
          </a:p>
          <a:p>
            <a:pPr marL="383540" lvl="1"/>
            <a:r>
              <a:rPr lang="en-US" sz="1200" dirty="0">
                <a:solidFill>
                  <a:srgbClr val="374151"/>
                </a:solidFill>
                <a:ea typeface="+mn-lt"/>
                <a:cs typeface="+mn-lt"/>
              </a:rPr>
              <a:t>Only one randomly selected training example is used in each iteration to compute the gradient. This is computationally less expensive but may result in more erratic updates.</a:t>
            </a:r>
            <a:endParaRPr lang="en-US" dirty="0"/>
          </a:p>
          <a:p>
            <a:r>
              <a:rPr lang="en-US" sz="1200" b="1" dirty="0">
                <a:ea typeface="+mn-lt"/>
                <a:cs typeface="+mn-lt"/>
              </a:rPr>
              <a:t>Mini-Batch Gradient Descent:</a:t>
            </a:r>
            <a:endParaRPr lang="en-US" dirty="0"/>
          </a:p>
          <a:p>
            <a:pPr marL="383540" lvl="1"/>
            <a:r>
              <a:rPr lang="en-US" sz="1200" dirty="0">
                <a:solidFill>
                  <a:srgbClr val="374151"/>
                </a:solidFill>
                <a:ea typeface="+mn-lt"/>
                <a:cs typeface="+mn-lt"/>
              </a:rPr>
              <a:t>A small random subset of the training data (a mini-batch) is used in each iteration. This combines some advantages of both batch and stochastic gradient descent.</a:t>
            </a:r>
            <a:endParaRPr lang="en-US" dirty="0"/>
          </a:p>
          <a:p>
            <a:endParaRPr lang="en-US" dirty="0">
              <a:cs typeface="Calibri"/>
            </a:endParaRPr>
          </a:p>
        </p:txBody>
      </p:sp>
    </p:spTree>
    <p:extLst>
      <p:ext uri="{BB962C8B-B14F-4D97-AF65-F5344CB8AC3E}">
        <p14:creationId xmlns:p14="http://schemas.microsoft.com/office/powerpoint/2010/main" val="3276163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E83F9-D4F1-9A9C-3BBA-6BD3E0BAF59A}"/>
              </a:ext>
            </a:extLst>
          </p:cNvPr>
          <p:cNvSpPr>
            <a:spLocks noGrp="1"/>
          </p:cNvSpPr>
          <p:nvPr>
            <p:ph type="title"/>
          </p:nvPr>
        </p:nvSpPr>
        <p:spPr/>
        <p:txBody>
          <a:bodyPr/>
          <a:lstStyle/>
          <a:p>
            <a:r>
              <a:rPr lang="en-US" dirty="0">
                <a:cs typeface="Calibri Light"/>
              </a:rPr>
              <a:t>Thanks</a:t>
            </a:r>
            <a:endParaRPr lang="en-US" dirty="0"/>
          </a:p>
        </p:txBody>
      </p:sp>
    </p:spTree>
    <p:extLst>
      <p:ext uri="{BB962C8B-B14F-4D97-AF65-F5344CB8AC3E}">
        <p14:creationId xmlns:p14="http://schemas.microsoft.com/office/powerpoint/2010/main" val="64244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B7C01-D0EE-8C5A-52E9-E27813288095}"/>
              </a:ext>
            </a:extLst>
          </p:cNvPr>
          <p:cNvSpPr>
            <a:spLocks noGrp="1"/>
          </p:cNvSpPr>
          <p:nvPr>
            <p:ph type="title"/>
          </p:nvPr>
        </p:nvSpPr>
        <p:spPr/>
        <p:txBody>
          <a:bodyPr/>
          <a:lstStyle/>
          <a:p>
            <a:r>
              <a:rPr lang="en-US" dirty="0">
                <a:cs typeface="Calibri Light"/>
              </a:rPr>
              <a:t>Linear Regression</a:t>
            </a:r>
            <a:endParaRPr lang="en-US" dirty="0"/>
          </a:p>
        </p:txBody>
      </p:sp>
      <p:pic>
        <p:nvPicPr>
          <p:cNvPr id="4" name="Content Placeholder 3" descr="Complex linear regression equation example - hooksos">
            <a:extLst>
              <a:ext uri="{FF2B5EF4-FFF2-40B4-BE49-F238E27FC236}">
                <a16:creationId xmlns:a16="http://schemas.microsoft.com/office/drawing/2014/main" id="{DA07851A-0C79-2117-1E55-70156DD5ED33}"/>
              </a:ext>
            </a:extLst>
          </p:cNvPr>
          <p:cNvPicPr>
            <a:picLocks noGrp="1" noChangeAspect="1"/>
          </p:cNvPicPr>
          <p:nvPr>
            <p:ph idx="1"/>
          </p:nvPr>
        </p:nvPicPr>
        <p:blipFill>
          <a:blip r:embed="rId2"/>
          <a:stretch>
            <a:fillRect/>
          </a:stretch>
        </p:blipFill>
        <p:spPr>
          <a:xfrm>
            <a:off x="2144952" y="1904066"/>
            <a:ext cx="7386625" cy="3858279"/>
          </a:xfrm>
        </p:spPr>
      </p:pic>
    </p:spTree>
    <p:extLst>
      <p:ext uri="{BB962C8B-B14F-4D97-AF65-F5344CB8AC3E}">
        <p14:creationId xmlns:p14="http://schemas.microsoft.com/office/powerpoint/2010/main" val="95011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B119-B61B-3825-8882-07D9090A9C11}"/>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cs typeface="Calibri Light"/>
              </a:rPr>
              <a:t>Linear Regression</a:t>
            </a:r>
            <a:endParaRPr lang="en-US" sz="5200" dirty="0"/>
          </a:p>
        </p:txBody>
      </p:sp>
      <p:pic>
        <p:nvPicPr>
          <p:cNvPr id="4" name="Content Placeholder 3" descr="How to Calculate Linear Regression Line.">
            <a:extLst>
              <a:ext uri="{FF2B5EF4-FFF2-40B4-BE49-F238E27FC236}">
                <a16:creationId xmlns:a16="http://schemas.microsoft.com/office/drawing/2014/main" id="{AD6841CA-0111-6387-F2BA-3D65F54E391C}"/>
              </a:ext>
            </a:extLst>
          </p:cNvPr>
          <p:cNvPicPr>
            <a:picLocks noGrp="1" noChangeAspect="1"/>
          </p:cNvPicPr>
          <p:nvPr>
            <p:ph idx="1"/>
          </p:nvPr>
        </p:nvPicPr>
        <p:blipFill>
          <a:blip r:embed="rId2"/>
          <a:stretch>
            <a:fillRect/>
          </a:stretch>
        </p:blipFill>
        <p:spPr>
          <a:xfrm>
            <a:off x="648361" y="2229283"/>
            <a:ext cx="4871594" cy="3346376"/>
          </a:xfrm>
          <a:prstGeom prst="rect">
            <a:avLst/>
          </a:prstGeom>
        </p:spPr>
      </p:pic>
      <p:pic>
        <p:nvPicPr>
          <p:cNvPr id="5" name="Picture 4" descr="How to Calculate Linear Regression Line.">
            <a:extLst>
              <a:ext uri="{FF2B5EF4-FFF2-40B4-BE49-F238E27FC236}">
                <a16:creationId xmlns:a16="http://schemas.microsoft.com/office/drawing/2014/main" id="{5D8CDBD8-2039-4633-3C51-3E04CADDE9AC}"/>
              </a:ext>
            </a:extLst>
          </p:cNvPr>
          <p:cNvPicPr>
            <a:picLocks noChangeAspect="1"/>
          </p:cNvPicPr>
          <p:nvPr/>
        </p:nvPicPr>
        <p:blipFill>
          <a:blip r:embed="rId3"/>
          <a:stretch>
            <a:fillRect/>
          </a:stretch>
        </p:blipFill>
        <p:spPr>
          <a:xfrm>
            <a:off x="6162004" y="2229283"/>
            <a:ext cx="5443438" cy="3346376"/>
          </a:xfrm>
          <a:prstGeom prst="rect">
            <a:avLst/>
          </a:prstGeom>
        </p:spPr>
      </p:pic>
    </p:spTree>
    <p:extLst>
      <p:ext uri="{BB962C8B-B14F-4D97-AF65-F5344CB8AC3E}">
        <p14:creationId xmlns:p14="http://schemas.microsoft.com/office/powerpoint/2010/main" val="1905818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AEA1-0C7C-F72F-D1A2-F9336899489A}"/>
              </a:ext>
            </a:extLst>
          </p:cNvPr>
          <p:cNvSpPr>
            <a:spLocks noGrp="1"/>
          </p:cNvSpPr>
          <p:nvPr>
            <p:ph type="title"/>
          </p:nvPr>
        </p:nvSpPr>
        <p:spPr>
          <a:xfrm>
            <a:off x="1008184" y="174032"/>
            <a:ext cx="10175631" cy="1111843"/>
          </a:xfrm>
        </p:spPr>
        <p:txBody>
          <a:bodyPr anchor="ctr">
            <a:normAutofit/>
          </a:bodyPr>
          <a:lstStyle/>
          <a:p>
            <a:pPr algn="ctr"/>
            <a:r>
              <a:rPr lang="en-US" sz="4000">
                <a:cs typeface="Calibri Light"/>
              </a:rPr>
              <a:t>Logistic Regression</a:t>
            </a:r>
            <a:endParaRPr lang="en-US" sz="4000"/>
          </a:p>
        </p:txBody>
      </p:sp>
      <p:pic>
        <p:nvPicPr>
          <p:cNvPr id="4" name="Content Placeholder 3" descr="Logistic Regression: Sigmoid Function and Threshold | by Mukesh ...">
            <a:extLst>
              <a:ext uri="{FF2B5EF4-FFF2-40B4-BE49-F238E27FC236}">
                <a16:creationId xmlns:a16="http://schemas.microsoft.com/office/drawing/2014/main" id="{6586DDE4-450B-0860-A04A-3CA8A2E6F83E}"/>
              </a:ext>
            </a:extLst>
          </p:cNvPr>
          <p:cNvPicPr>
            <a:picLocks noChangeAspect="1"/>
          </p:cNvPicPr>
          <p:nvPr/>
        </p:nvPicPr>
        <p:blipFill>
          <a:blip r:embed="rId2"/>
          <a:stretch>
            <a:fillRect/>
          </a:stretch>
        </p:blipFill>
        <p:spPr>
          <a:xfrm>
            <a:off x="2324631" y="2068973"/>
            <a:ext cx="7357347" cy="3899393"/>
          </a:xfrm>
          <a:prstGeom prst="rect">
            <a:avLst/>
          </a:prstGeom>
        </p:spPr>
      </p:pic>
    </p:spTree>
    <p:extLst>
      <p:ext uri="{BB962C8B-B14F-4D97-AF65-F5344CB8AC3E}">
        <p14:creationId xmlns:p14="http://schemas.microsoft.com/office/powerpoint/2010/main" val="289158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F0B97-9D09-16F2-42EE-8D47B2BE6131}"/>
              </a:ext>
            </a:extLst>
          </p:cNvPr>
          <p:cNvSpPr>
            <a:spLocks noGrp="1"/>
          </p:cNvSpPr>
          <p:nvPr>
            <p:ph type="title"/>
          </p:nvPr>
        </p:nvSpPr>
        <p:spPr/>
        <p:txBody>
          <a:bodyPr/>
          <a:lstStyle/>
          <a:p>
            <a:r>
              <a:rPr lang="en-US" dirty="0">
                <a:cs typeface="Calibri Light"/>
              </a:rPr>
              <a:t>Decision Tree</a:t>
            </a:r>
            <a:endParaRPr lang="en-US" dirty="0"/>
          </a:p>
        </p:txBody>
      </p:sp>
      <p:pic>
        <p:nvPicPr>
          <p:cNvPr id="4" name="Content Placeholder 3" descr="fig">
            <a:extLst>
              <a:ext uri="{FF2B5EF4-FFF2-40B4-BE49-F238E27FC236}">
                <a16:creationId xmlns:a16="http://schemas.microsoft.com/office/drawing/2014/main" id="{A4FB6EE4-DC42-8C46-A0A9-E5F11CB951B8}"/>
              </a:ext>
            </a:extLst>
          </p:cNvPr>
          <p:cNvPicPr>
            <a:picLocks noGrp="1" noChangeAspect="1"/>
          </p:cNvPicPr>
          <p:nvPr>
            <p:ph idx="1"/>
          </p:nvPr>
        </p:nvPicPr>
        <p:blipFill>
          <a:blip r:embed="rId2"/>
          <a:stretch>
            <a:fillRect/>
          </a:stretch>
        </p:blipFill>
        <p:spPr>
          <a:xfrm>
            <a:off x="2965773" y="1846263"/>
            <a:ext cx="6320780" cy="4022725"/>
          </a:xfrm>
        </p:spPr>
      </p:pic>
    </p:spTree>
    <p:extLst>
      <p:ext uri="{BB962C8B-B14F-4D97-AF65-F5344CB8AC3E}">
        <p14:creationId xmlns:p14="http://schemas.microsoft.com/office/powerpoint/2010/main" val="60035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D573-EEE2-3C5F-4874-260EB937498D}"/>
              </a:ext>
            </a:extLst>
          </p:cNvPr>
          <p:cNvSpPr>
            <a:spLocks noGrp="1"/>
          </p:cNvSpPr>
          <p:nvPr>
            <p:ph type="title"/>
          </p:nvPr>
        </p:nvSpPr>
        <p:spPr/>
        <p:txBody>
          <a:bodyPr/>
          <a:lstStyle/>
          <a:p>
            <a:r>
              <a:rPr lang="en-US" dirty="0">
                <a:cs typeface="Calibri Light"/>
              </a:rPr>
              <a:t>K Means &amp; KNN</a:t>
            </a:r>
            <a:endParaRPr lang="en-US" dirty="0"/>
          </a:p>
        </p:txBody>
      </p:sp>
      <p:pic>
        <p:nvPicPr>
          <p:cNvPr id="4" name="Content Placeholder 3" descr="Classifying Data Using Artificial Intelligence K-Means Clustering ...">
            <a:extLst>
              <a:ext uri="{FF2B5EF4-FFF2-40B4-BE49-F238E27FC236}">
                <a16:creationId xmlns:a16="http://schemas.microsoft.com/office/drawing/2014/main" id="{AE5854FA-F147-1DE1-21C0-534F8203DA0C}"/>
              </a:ext>
            </a:extLst>
          </p:cNvPr>
          <p:cNvPicPr>
            <a:picLocks noGrp="1" noChangeAspect="1"/>
          </p:cNvPicPr>
          <p:nvPr>
            <p:ph idx="1"/>
          </p:nvPr>
        </p:nvPicPr>
        <p:blipFill>
          <a:blip r:embed="rId2"/>
          <a:stretch>
            <a:fillRect/>
          </a:stretch>
        </p:blipFill>
        <p:spPr>
          <a:xfrm>
            <a:off x="3341100" y="1846263"/>
            <a:ext cx="5570126" cy="4022725"/>
          </a:xfrm>
        </p:spPr>
      </p:pic>
      <p:sp>
        <p:nvSpPr>
          <p:cNvPr id="5" name="TextBox 4">
            <a:extLst>
              <a:ext uri="{FF2B5EF4-FFF2-40B4-BE49-F238E27FC236}">
                <a16:creationId xmlns:a16="http://schemas.microsoft.com/office/drawing/2014/main" id="{9E94C59A-85AB-A1FC-83BB-094CB65CDDEE}"/>
              </a:ext>
            </a:extLst>
          </p:cNvPr>
          <p:cNvSpPr txBox="1"/>
          <p:nvPr/>
        </p:nvSpPr>
        <p:spPr>
          <a:xfrm>
            <a:off x="8724900" y="26961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KMeans Clustering</a:t>
            </a:r>
            <a:endParaRPr lang="en-US" dirty="0"/>
          </a:p>
        </p:txBody>
      </p:sp>
    </p:spTree>
    <p:extLst>
      <p:ext uri="{BB962C8B-B14F-4D97-AF65-F5344CB8AC3E}">
        <p14:creationId xmlns:p14="http://schemas.microsoft.com/office/powerpoint/2010/main" val="288898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94CEF4-265B-38CF-0220-774E70DC6524}"/>
              </a:ext>
            </a:extLst>
          </p:cNvPr>
          <p:cNvSpPr>
            <a:spLocks noGrp="1"/>
          </p:cNvSpPr>
          <p:nvPr>
            <p:ph type="title"/>
          </p:nvPr>
        </p:nvSpPr>
        <p:spPr>
          <a:xfrm>
            <a:off x="492370" y="516835"/>
            <a:ext cx="3084844" cy="2103875"/>
          </a:xfrm>
        </p:spPr>
        <p:txBody>
          <a:bodyPr>
            <a:normAutofit/>
          </a:bodyPr>
          <a:lstStyle/>
          <a:p>
            <a:pPr>
              <a:spcBef>
                <a:spcPts val="1200"/>
              </a:spcBef>
              <a:spcAft>
                <a:spcPts val="200"/>
              </a:spcAft>
            </a:pPr>
            <a:r>
              <a:rPr lang="en-US" sz="3300" dirty="0">
                <a:solidFill>
                  <a:srgbClr val="FFFFFF"/>
                </a:solidFill>
                <a:latin typeface="Calibri"/>
                <a:cs typeface="Calibri"/>
              </a:rPr>
              <a:t>Distance Metrics in ML</a:t>
            </a:r>
          </a:p>
        </p:txBody>
      </p:sp>
      <p:sp>
        <p:nvSpPr>
          <p:cNvPr id="3" name="Content Placeholder 2">
            <a:extLst>
              <a:ext uri="{FF2B5EF4-FFF2-40B4-BE49-F238E27FC236}">
                <a16:creationId xmlns:a16="http://schemas.microsoft.com/office/drawing/2014/main" id="{99405470-A3C0-A3DC-7DBE-FA6C0E849A9B}"/>
              </a:ext>
            </a:extLst>
          </p:cNvPr>
          <p:cNvSpPr>
            <a:spLocks noGrp="1"/>
          </p:cNvSpPr>
          <p:nvPr>
            <p:ph idx="1"/>
          </p:nvPr>
        </p:nvSpPr>
        <p:spPr>
          <a:xfrm>
            <a:off x="492371" y="2653800"/>
            <a:ext cx="3084844" cy="3335519"/>
          </a:xfrm>
        </p:spPr>
        <p:txBody>
          <a:bodyPr vert="horz" lIns="0" tIns="45720" rIns="0" bIns="45720" rtlCol="0">
            <a:normAutofit/>
          </a:bodyPr>
          <a:lstStyle/>
          <a:p>
            <a:r>
              <a:rPr lang="en-US" sz="1500">
                <a:solidFill>
                  <a:srgbClr val="FFFFFF"/>
                </a:solidFill>
                <a:ea typeface="+mn-lt"/>
                <a:cs typeface="+mn-lt"/>
              </a:rPr>
              <a:t>Euclidean Distance</a:t>
            </a:r>
            <a:endParaRPr lang="en-US" sz="1500">
              <a:solidFill>
                <a:srgbClr val="FFFFFF"/>
              </a:solidFill>
            </a:endParaRPr>
          </a:p>
          <a:p>
            <a:r>
              <a:rPr lang="en-US" sz="1500">
                <a:solidFill>
                  <a:srgbClr val="FFFFFF"/>
                </a:solidFill>
                <a:ea typeface="+mn-lt"/>
                <a:cs typeface="+mn-lt"/>
              </a:rPr>
              <a:t>Manhattan Distance</a:t>
            </a:r>
            <a:endParaRPr lang="en-US" sz="1500">
              <a:solidFill>
                <a:srgbClr val="FFFFFF"/>
              </a:solidFill>
            </a:endParaRPr>
          </a:p>
          <a:p>
            <a:r>
              <a:rPr lang="en-US" sz="1500">
                <a:solidFill>
                  <a:srgbClr val="FFFFFF"/>
                </a:solidFill>
                <a:ea typeface="+mn-lt"/>
                <a:cs typeface="+mn-lt"/>
              </a:rPr>
              <a:t>Minkowski Distance</a:t>
            </a:r>
            <a:endParaRPr lang="en-US" sz="1500">
              <a:solidFill>
                <a:srgbClr val="FFFFFF"/>
              </a:solidFill>
            </a:endParaRPr>
          </a:p>
          <a:p>
            <a:r>
              <a:rPr lang="en-US" sz="1500">
                <a:solidFill>
                  <a:srgbClr val="FFFFFF"/>
                </a:solidFill>
                <a:ea typeface="+mn-lt"/>
                <a:cs typeface="+mn-lt"/>
              </a:rPr>
              <a:t>Hamming Distance</a:t>
            </a:r>
            <a:endParaRPr lang="en-US" sz="1500">
              <a:solidFill>
                <a:srgbClr val="FFFFFF"/>
              </a:solidFill>
            </a:endParaRPr>
          </a:p>
          <a:p>
            <a:endParaRPr lang="en-US" sz="1500">
              <a:solidFill>
                <a:srgbClr val="FFFFFF"/>
              </a:solidFill>
              <a:cs typeface="Calibri"/>
            </a:endParaRPr>
          </a:p>
        </p:txBody>
      </p:sp>
      <p:sp>
        <p:nvSpPr>
          <p:cNvPr id="15"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C4678AEA-C132-6A6C-2E2D-17F3AD098676}"/>
              </a:ext>
            </a:extLst>
          </p:cNvPr>
          <p:cNvPicPr>
            <a:picLocks noChangeAspect="1"/>
          </p:cNvPicPr>
          <p:nvPr/>
        </p:nvPicPr>
        <p:blipFill>
          <a:blip r:embed="rId2"/>
          <a:stretch>
            <a:fillRect/>
          </a:stretch>
        </p:blipFill>
        <p:spPr>
          <a:xfrm>
            <a:off x="4345641" y="212912"/>
            <a:ext cx="6559924" cy="4773706"/>
          </a:xfrm>
          <a:prstGeom prst="rect">
            <a:avLst/>
          </a:prstGeom>
        </p:spPr>
      </p:pic>
      <p:pic>
        <p:nvPicPr>
          <p:cNvPr id="9" name="Picture 8">
            <a:extLst>
              <a:ext uri="{FF2B5EF4-FFF2-40B4-BE49-F238E27FC236}">
                <a16:creationId xmlns:a16="http://schemas.microsoft.com/office/drawing/2014/main" id="{D2E8824D-21F1-D0B1-4078-89B25B18D9B1}"/>
              </a:ext>
            </a:extLst>
          </p:cNvPr>
          <p:cNvPicPr>
            <a:picLocks noChangeAspect="1"/>
          </p:cNvPicPr>
          <p:nvPr/>
        </p:nvPicPr>
        <p:blipFill>
          <a:blip r:embed="rId3"/>
          <a:stretch>
            <a:fillRect/>
          </a:stretch>
        </p:blipFill>
        <p:spPr>
          <a:xfrm>
            <a:off x="4424362" y="5028920"/>
            <a:ext cx="4138893" cy="1753161"/>
          </a:xfrm>
          <a:prstGeom prst="rect">
            <a:avLst/>
          </a:prstGeom>
        </p:spPr>
      </p:pic>
    </p:spTree>
    <p:extLst>
      <p:ext uri="{BB962C8B-B14F-4D97-AF65-F5344CB8AC3E}">
        <p14:creationId xmlns:p14="http://schemas.microsoft.com/office/powerpoint/2010/main" val="1120348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2C6B-CC3A-8C27-0FA8-1D95A6A8C211}"/>
              </a:ext>
            </a:extLst>
          </p:cNvPr>
          <p:cNvSpPr>
            <a:spLocks noGrp="1"/>
          </p:cNvSpPr>
          <p:nvPr>
            <p:ph type="title"/>
          </p:nvPr>
        </p:nvSpPr>
        <p:spPr/>
        <p:txBody>
          <a:bodyPr/>
          <a:lstStyle/>
          <a:p>
            <a:r>
              <a:rPr lang="en-US" dirty="0">
                <a:cs typeface="Calibri Light"/>
              </a:rPr>
              <a:t>Naïve Bayes</a:t>
            </a:r>
          </a:p>
        </p:txBody>
      </p:sp>
      <p:sp>
        <p:nvSpPr>
          <p:cNvPr id="3" name="Content Placeholder 2">
            <a:extLst>
              <a:ext uri="{FF2B5EF4-FFF2-40B4-BE49-F238E27FC236}">
                <a16:creationId xmlns:a16="http://schemas.microsoft.com/office/drawing/2014/main" id="{8F740778-E820-5D47-6850-D18536CFE5A8}"/>
              </a:ext>
            </a:extLst>
          </p:cNvPr>
          <p:cNvSpPr>
            <a:spLocks noGrp="1"/>
          </p:cNvSpPr>
          <p:nvPr>
            <p:ph idx="1"/>
          </p:nvPr>
        </p:nvSpPr>
        <p:spPr/>
        <p:txBody>
          <a:bodyPr vert="horz" lIns="0" tIns="45720" rIns="0" bIns="45720" rtlCol="0" anchor="t">
            <a:normAutofit/>
          </a:bodyPr>
          <a:lstStyle/>
          <a:p>
            <a:r>
              <a:rPr lang="en-US" dirty="0">
                <a:solidFill>
                  <a:srgbClr val="374151"/>
                </a:solidFill>
                <a:ea typeface="+mn-lt"/>
                <a:cs typeface="+mn-lt"/>
              </a:rPr>
              <a:t>Probability is typically represented as a number between 0 and 1, where 0 indicates an impossible event, 1 indicates a certain event, and values between 0 and 1 represent the likelihood of an event occurring. </a:t>
            </a:r>
            <a:endParaRPr lang="en-US">
              <a:solidFill>
                <a:srgbClr val="374151"/>
              </a:solidFill>
              <a:cs typeface="Calibri"/>
            </a:endParaRPr>
          </a:p>
        </p:txBody>
      </p:sp>
      <p:pic>
        <p:nvPicPr>
          <p:cNvPr id="4" name="Picture 3" descr="A math equation with black text&#10;&#10;Description automatically generated">
            <a:extLst>
              <a:ext uri="{FF2B5EF4-FFF2-40B4-BE49-F238E27FC236}">
                <a16:creationId xmlns:a16="http://schemas.microsoft.com/office/drawing/2014/main" id="{5DD5878F-026C-B701-85B6-813576406D0E}"/>
              </a:ext>
            </a:extLst>
          </p:cNvPr>
          <p:cNvPicPr>
            <a:picLocks noChangeAspect="1"/>
          </p:cNvPicPr>
          <p:nvPr/>
        </p:nvPicPr>
        <p:blipFill>
          <a:blip r:embed="rId2"/>
          <a:stretch>
            <a:fillRect/>
          </a:stretch>
        </p:blipFill>
        <p:spPr>
          <a:xfrm>
            <a:off x="5178587" y="2480414"/>
            <a:ext cx="2324100" cy="723900"/>
          </a:xfrm>
          <a:prstGeom prst="rect">
            <a:avLst/>
          </a:prstGeom>
        </p:spPr>
      </p:pic>
      <p:pic>
        <p:nvPicPr>
          <p:cNvPr id="5" name="Picture 4" descr="A white background with black text&#10;&#10;Description automatically generated">
            <a:extLst>
              <a:ext uri="{FF2B5EF4-FFF2-40B4-BE49-F238E27FC236}">
                <a16:creationId xmlns:a16="http://schemas.microsoft.com/office/drawing/2014/main" id="{96B07FB5-C751-D6E3-825D-C92F30B76648}"/>
              </a:ext>
            </a:extLst>
          </p:cNvPr>
          <p:cNvPicPr>
            <a:picLocks noChangeAspect="1"/>
          </p:cNvPicPr>
          <p:nvPr/>
        </p:nvPicPr>
        <p:blipFill>
          <a:blip r:embed="rId3"/>
          <a:stretch>
            <a:fillRect/>
          </a:stretch>
        </p:blipFill>
        <p:spPr>
          <a:xfrm>
            <a:off x="1100552" y="3287498"/>
            <a:ext cx="6696075" cy="1304925"/>
          </a:xfrm>
          <a:prstGeom prst="rect">
            <a:avLst/>
          </a:prstGeom>
        </p:spPr>
      </p:pic>
      <p:pic>
        <p:nvPicPr>
          <p:cNvPr id="6" name="Picture 5" descr="Understanding Naive Bayes Theorem For Machine Learning | by Manik Soni ...">
            <a:extLst>
              <a:ext uri="{FF2B5EF4-FFF2-40B4-BE49-F238E27FC236}">
                <a16:creationId xmlns:a16="http://schemas.microsoft.com/office/drawing/2014/main" id="{59AB54E8-A320-1424-DC69-20AFF47AEBAA}"/>
              </a:ext>
            </a:extLst>
          </p:cNvPr>
          <p:cNvPicPr>
            <a:picLocks noChangeAspect="1"/>
          </p:cNvPicPr>
          <p:nvPr/>
        </p:nvPicPr>
        <p:blipFill rotWithShape="1">
          <a:blip r:embed="rId4"/>
          <a:srcRect t="18384" r="-127" b="33426"/>
          <a:stretch/>
        </p:blipFill>
        <p:spPr>
          <a:xfrm>
            <a:off x="4114520" y="4366371"/>
            <a:ext cx="6495503" cy="1421533"/>
          </a:xfrm>
          <a:prstGeom prst="rect">
            <a:avLst/>
          </a:prstGeom>
        </p:spPr>
      </p:pic>
    </p:spTree>
    <p:extLst>
      <p:ext uri="{BB962C8B-B14F-4D97-AF65-F5344CB8AC3E}">
        <p14:creationId xmlns:p14="http://schemas.microsoft.com/office/powerpoint/2010/main" val="292075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D718-D59F-780C-9A76-82A74FE6E38F}"/>
              </a:ext>
            </a:extLst>
          </p:cNvPr>
          <p:cNvSpPr>
            <a:spLocks noGrp="1"/>
          </p:cNvSpPr>
          <p:nvPr>
            <p:ph type="title"/>
          </p:nvPr>
        </p:nvSpPr>
        <p:spPr/>
        <p:txBody>
          <a:bodyPr/>
          <a:lstStyle/>
          <a:p>
            <a:r>
              <a:rPr lang="en-US" dirty="0">
                <a:cs typeface="Calibri Light"/>
              </a:rPr>
              <a:t>Support Vector Machine</a:t>
            </a:r>
            <a:endParaRPr lang="en-US" dirty="0"/>
          </a:p>
        </p:txBody>
      </p:sp>
      <p:sp>
        <p:nvSpPr>
          <p:cNvPr id="3" name="Content Placeholder 2">
            <a:extLst>
              <a:ext uri="{FF2B5EF4-FFF2-40B4-BE49-F238E27FC236}">
                <a16:creationId xmlns:a16="http://schemas.microsoft.com/office/drawing/2014/main" id="{46CBD6BB-35E8-9466-9D2A-0FA5E46C9C88}"/>
              </a:ext>
            </a:extLst>
          </p:cNvPr>
          <p:cNvSpPr>
            <a:spLocks noGrp="1"/>
          </p:cNvSpPr>
          <p:nvPr>
            <p:ph idx="1"/>
          </p:nvPr>
        </p:nvSpPr>
        <p:spPr/>
        <p:txBody>
          <a:bodyPr vert="horz" lIns="0" tIns="45720" rIns="0" bIns="45720" rtlCol="0" anchor="t">
            <a:normAutofit/>
          </a:bodyPr>
          <a:lstStyle/>
          <a:p>
            <a:r>
              <a:rPr lang="en-US" sz="1200" b="1" dirty="0">
                <a:ea typeface="+mn-lt"/>
                <a:cs typeface="+mn-lt"/>
              </a:rPr>
              <a:t>Objective:</a:t>
            </a:r>
            <a:r>
              <a:rPr lang="en-US" sz="1200" dirty="0">
                <a:solidFill>
                  <a:srgbClr val="374151"/>
                </a:solidFill>
                <a:ea typeface="+mn-lt"/>
                <a:cs typeface="+mn-lt"/>
              </a:rPr>
              <a:t> SVM aims to find a hyperplane that best separates the data into different classes.</a:t>
            </a:r>
            <a:endParaRPr lang="en-US" dirty="0"/>
          </a:p>
          <a:p>
            <a:r>
              <a:rPr lang="en-US" sz="1200" b="1" dirty="0">
                <a:ea typeface="+mn-lt"/>
                <a:cs typeface="+mn-lt"/>
              </a:rPr>
              <a:t>Hyperplane:</a:t>
            </a:r>
            <a:r>
              <a:rPr lang="en-US" sz="1200" dirty="0">
                <a:solidFill>
                  <a:srgbClr val="374151"/>
                </a:solidFill>
                <a:ea typeface="+mn-lt"/>
                <a:cs typeface="+mn-lt"/>
              </a:rPr>
              <a:t> In a two-dimensional space, a hyperplane is a simple line, and in higher dimensions, it becomes a plane or a hyperplane.</a:t>
            </a:r>
            <a:endParaRPr lang="en-US" dirty="0"/>
          </a:p>
          <a:p>
            <a:r>
              <a:rPr lang="en-US" sz="1200" b="1" dirty="0">
                <a:ea typeface="+mn-lt"/>
                <a:cs typeface="+mn-lt"/>
              </a:rPr>
              <a:t>Margin:</a:t>
            </a:r>
            <a:r>
              <a:rPr lang="en-US" sz="1200" dirty="0">
                <a:solidFill>
                  <a:srgbClr val="374151"/>
                </a:solidFill>
                <a:ea typeface="+mn-lt"/>
                <a:cs typeface="+mn-lt"/>
              </a:rPr>
              <a:t> The hyperplane is chosen to maximize the margin, which is the distance between the hyperplane and the nearest data point from either class. This ensures a robust separation.</a:t>
            </a:r>
            <a:endParaRPr lang="en-US" dirty="0"/>
          </a:p>
          <a:p>
            <a:endParaRPr lang="en-US" dirty="0">
              <a:cs typeface="Calibri"/>
            </a:endParaRPr>
          </a:p>
        </p:txBody>
      </p:sp>
      <p:pic>
        <p:nvPicPr>
          <p:cNvPr id="4" name="Picture 3" descr="Introduction To SVM - Support Vector Machine Algorithm in Machine Learning">
            <a:extLst>
              <a:ext uri="{FF2B5EF4-FFF2-40B4-BE49-F238E27FC236}">
                <a16:creationId xmlns:a16="http://schemas.microsoft.com/office/drawing/2014/main" id="{C9AE2925-3B1A-74BE-292C-43409A685F9E}"/>
              </a:ext>
            </a:extLst>
          </p:cNvPr>
          <p:cNvPicPr>
            <a:picLocks noChangeAspect="1"/>
          </p:cNvPicPr>
          <p:nvPr/>
        </p:nvPicPr>
        <p:blipFill>
          <a:blip r:embed="rId2"/>
          <a:stretch>
            <a:fillRect/>
          </a:stretch>
        </p:blipFill>
        <p:spPr>
          <a:xfrm>
            <a:off x="1026459" y="3223932"/>
            <a:ext cx="5342964" cy="2539252"/>
          </a:xfrm>
          <a:prstGeom prst="rect">
            <a:avLst/>
          </a:prstGeom>
        </p:spPr>
      </p:pic>
    </p:spTree>
    <p:extLst>
      <p:ext uri="{BB962C8B-B14F-4D97-AF65-F5344CB8AC3E}">
        <p14:creationId xmlns:p14="http://schemas.microsoft.com/office/powerpoint/2010/main" val="7733029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lpstr>
      <vt:lpstr>Machine Learning</vt:lpstr>
      <vt:lpstr>Linear Regression</vt:lpstr>
      <vt:lpstr>Linear Regression</vt:lpstr>
      <vt:lpstr>Logistic Regression</vt:lpstr>
      <vt:lpstr>Decision Tree</vt:lpstr>
      <vt:lpstr>K Means &amp; KNN</vt:lpstr>
      <vt:lpstr>Distance Metrics in ML</vt:lpstr>
      <vt:lpstr>Naïve Bayes</vt:lpstr>
      <vt:lpstr>Support Vector Machine</vt:lpstr>
      <vt:lpstr>Regularization</vt:lpstr>
      <vt:lpstr>Gradient Boosting</vt:lpstr>
      <vt:lpstr>Types of Gradient Descent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158</cp:revision>
  <dcterms:created xsi:type="dcterms:W3CDTF">2024-01-16T05:28:56Z</dcterms:created>
  <dcterms:modified xsi:type="dcterms:W3CDTF">2024-01-16T06:33:18Z</dcterms:modified>
</cp:coreProperties>
</file>