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2" r:id="rId4"/>
    <p:sldId id="258" r:id="rId5"/>
    <p:sldId id="259" r:id="rId6"/>
    <p:sldId id="260" r:id="rId7"/>
    <p:sldId id="263"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F7B31C-10C9-492B-F4A6-3228A9DF134A}" v="229" dt="2024-04-12T07:13:03.5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3515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253784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65048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3023116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9131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12597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t>4/11/2024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30687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4/11/2024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9878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4/11/2024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045160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4/11/2024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03148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97789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4/11/2024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4580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Natural Language Processing</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Saravana</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9CDFA-AC8C-8E29-4B88-ADF276B39EEA}"/>
              </a:ext>
            </a:extLst>
          </p:cNvPr>
          <p:cNvSpPr>
            <a:spLocks noGrp="1"/>
          </p:cNvSpPr>
          <p:nvPr>
            <p:ph type="title"/>
          </p:nvPr>
        </p:nvSpPr>
        <p:spPr/>
        <p:txBody>
          <a:bodyPr>
            <a:normAutofit/>
          </a:bodyPr>
          <a:lstStyle/>
          <a:p>
            <a:r>
              <a:rPr lang="en-US" dirty="0">
                <a:solidFill>
                  <a:srgbClr val="404040"/>
                </a:solidFill>
                <a:ea typeface="+mj-lt"/>
                <a:cs typeface="+mj-lt"/>
              </a:rPr>
              <a:t>Introduction to Natural Language Processing</a:t>
            </a:r>
            <a:endParaRPr lang="en-US" dirty="0"/>
          </a:p>
        </p:txBody>
      </p:sp>
      <p:sp>
        <p:nvSpPr>
          <p:cNvPr id="3" name="Content Placeholder 2">
            <a:extLst>
              <a:ext uri="{FF2B5EF4-FFF2-40B4-BE49-F238E27FC236}">
                <a16:creationId xmlns:a16="http://schemas.microsoft.com/office/drawing/2014/main" id="{052D4596-B332-0892-39D3-7C08B615C818}"/>
              </a:ext>
            </a:extLst>
          </p:cNvPr>
          <p:cNvSpPr>
            <a:spLocks noGrp="1"/>
          </p:cNvSpPr>
          <p:nvPr>
            <p:ph idx="1"/>
          </p:nvPr>
        </p:nvSpPr>
        <p:spPr/>
        <p:txBody>
          <a:bodyPr vert="horz" lIns="0" tIns="45720" rIns="0" bIns="45720" rtlCol="0" anchor="t">
            <a:noAutofit/>
          </a:bodyPr>
          <a:lstStyle/>
          <a:p>
            <a:r>
              <a:rPr lang="en-US" sz="1400" dirty="0">
                <a:solidFill>
                  <a:srgbClr val="0D0D0D"/>
                </a:solidFill>
                <a:ea typeface="+mn-lt"/>
                <a:cs typeface="+mn-lt"/>
              </a:rPr>
              <a:t>Overview of NLP and its applications</a:t>
            </a:r>
            <a:endParaRPr lang="en-US" sz="1400">
              <a:solidFill>
                <a:srgbClr val="0D0D0D"/>
              </a:solidFill>
              <a:cs typeface="Calibri" panose="020F0502020204030204"/>
            </a:endParaRPr>
          </a:p>
          <a:p>
            <a:r>
              <a:rPr lang="en-US" sz="1400" dirty="0">
                <a:solidFill>
                  <a:srgbClr val="0D0D0D"/>
                </a:solidFill>
                <a:ea typeface="+mn-lt"/>
                <a:cs typeface="+mn-lt"/>
              </a:rPr>
              <a:t>Natural Language Processing (NLP) is a field of artificial intelligence concerned with the interaction between computers and humans through natural language. It encompasses the ability of computers to understand, interpret, and generate human language in a way that is both meaningful and useful.</a:t>
            </a:r>
          </a:p>
          <a:p>
            <a:r>
              <a:rPr lang="en-US" sz="1400" b="1" dirty="0">
                <a:solidFill>
                  <a:srgbClr val="0D0D0D"/>
                </a:solidFill>
                <a:ea typeface="+mn-lt"/>
                <a:cs typeface="+mn-lt"/>
              </a:rPr>
              <a:t>Text Analysis:</a:t>
            </a:r>
            <a:r>
              <a:rPr lang="en-US" sz="1400" dirty="0">
                <a:solidFill>
                  <a:srgbClr val="0D0D0D"/>
                </a:solidFill>
                <a:ea typeface="+mn-lt"/>
                <a:cs typeface="+mn-lt"/>
              </a:rPr>
              <a:t> NLP techniques are used to analyze large volumes of text data, extracting insights, and identifying patterns. This is particularly useful in fields such as social media monitoring, market research, and sentiment analysis.</a:t>
            </a:r>
          </a:p>
          <a:p>
            <a:r>
              <a:rPr lang="en-US" sz="1400" b="1" dirty="0">
                <a:solidFill>
                  <a:srgbClr val="0D0D0D"/>
                </a:solidFill>
                <a:ea typeface="+mn-lt"/>
                <a:cs typeface="+mn-lt"/>
              </a:rPr>
              <a:t>Information Retrieval:</a:t>
            </a:r>
            <a:r>
              <a:rPr lang="en-US" sz="1400" dirty="0">
                <a:solidFill>
                  <a:srgbClr val="0D0D0D"/>
                </a:solidFill>
                <a:ea typeface="+mn-lt"/>
                <a:cs typeface="+mn-lt"/>
              </a:rPr>
              <a:t> NLP enables search engines to understand user queries and retrieve relevant information from vast databases. Search engines like Google and Bing rely heavily on NLP algorithms to deliver accurate search results.</a:t>
            </a:r>
            <a:endParaRPr lang="en-US" sz="1400">
              <a:ea typeface="+mn-lt"/>
              <a:cs typeface="+mn-lt"/>
            </a:endParaRPr>
          </a:p>
          <a:p>
            <a:r>
              <a:rPr lang="en-US" sz="1400" b="1" dirty="0">
                <a:solidFill>
                  <a:srgbClr val="0D0D0D"/>
                </a:solidFill>
                <a:ea typeface="+mn-lt"/>
                <a:cs typeface="+mn-lt"/>
              </a:rPr>
              <a:t>Machine Translation:</a:t>
            </a:r>
            <a:r>
              <a:rPr lang="en-US" sz="1400" dirty="0">
                <a:solidFill>
                  <a:srgbClr val="0D0D0D"/>
                </a:solidFill>
                <a:ea typeface="+mn-lt"/>
                <a:cs typeface="+mn-lt"/>
              </a:rPr>
              <a:t> NLP plays a crucial role in machine translation systems like Google Translate, allowing for the automatic translation of text from one language to another. These systems use sophisticated algorithms to understand the structure and semantics of different languages.</a:t>
            </a:r>
            <a:endParaRPr lang="en-US" sz="1400">
              <a:ea typeface="+mn-lt"/>
              <a:cs typeface="+mn-lt"/>
            </a:endParaRPr>
          </a:p>
          <a:p>
            <a:r>
              <a:rPr lang="en-US" sz="1400" b="1" dirty="0">
                <a:solidFill>
                  <a:srgbClr val="0D0D0D"/>
                </a:solidFill>
                <a:ea typeface="+mn-lt"/>
                <a:cs typeface="+mn-lt"/>
              </a:rPr>
              <a:t>Speech Recognition:</a:t>
            </a:r>
            <a:r>
              <a:rPr lang="en-US" sz="1400" dirty="0">
                <a:solidFill>
                  <a:srgbClr val="0D0D0D"/>
                </a:solidFill>
                <a:ea typeface="+mn-lt"/>
                <a:cs typeface="+mn-lt"/>
              </a:rPr>
              <a:t> NLP techniques are employed in speech recognition systems such as Siri and Alexa, enabling computers to understand and respond to spoken language commands.</a:t>
            </a:r>
            <a:endParaRPr lang="en-US" sz="1400">
              <a:ea typeface="+mn-lt"/>
              <a:cs typeface="+mn-lt"/>
            </a:endParaRPr>
          </a:p>
          <a:p>
            <a:r>
              <a:rPr lang="en-US" sz="1400" b="1" dirty="0">
                <a:solidFill>
                  <a:srgbClr val="0D0D0D"/>
                </a:solidFill>
                <a:ea typeface="+mn-lt"/>
                <a:cs typeface="+mn-lt"/>
              </a:rPr>
              <a:t>Chatbots:</a:t>
            </a:r>
            <a:r>
              <a:rPr lang="en-US" sz="1400" dirty="0">
                <a:solidFill>
                  <a:srgbClr val="0D0D0D"/>
                </a:solidFill>
                <a:ea typeface="+mn-lt"/>
                <a:cs typeface="+mn-lt"/>
              </a:rPr>
              <a:t> NLP is fundamental to chatbots and virtual assistants, allowing them to understand user queries and provide appropriate responses. Chatbots are used in customer service, virtual agents, and personal assistants.</a:t>
            </a:r>
          </a:p>
          <a:p>
            <a:endParaRPr lang="en-US" sz="2400" dirty="0">
              <a:cs typeface="Calibri"/>
            </a:endParaRPr>
          </a:p>
        </p:txBody>
      </p:sp>
    </p:spTree>
    <p:extLst>
      <p:ext uri="{BB962C8B-B14F-4D97-AF65-F5344CB8AC3E}">
        <p14:creationId xmlns:p14="http://schemas.microsoft.com/office/powerpoint/2010/main" val="406147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1D13B-E675-25D8-C148-42CD247665BB}"/>
              </a:ext>
            </a:extLst>
          </p:cNvPr>
          <p:cNvSpPr>
            <a:spLocks noGrp="1"/>
          </p:cNvSpPr>
          <p:nvPr>
            <p:ph type="title"/>
          </p:nvPr>
        </p:nvSpPr>
        <p:spPr/>
        <p:txBody>
          <a:bodyPr/>
          <a:lstStyle/>
          <a:p>
            <a:r>
              <a:rPr lang="en-US" dirty="0">
                <a:solidFill>
                  <a:srgbClr val="404040"/>
                </a:solidFill>
                <a:latin typeface="Calibri Light"/>
                <a:cs typeface="Calibri Light"/>
              </a:rPr>
              <a:t>Challenges and opportunities in NLP</a:t>
            </a:r>
          </a:p>
        </p:txBody>
      </p:sp>
      <p:sp>
        <p:nvSpPr>
          <p:cNvPr id="3" name="Content Placeholder 2">
            <a:extLst>
              <a:ext uri="{FF2B5EF4-FFF2-40B4-BE49-F238E27FC236}">
                <a16:creationId xmlns:a16="http://schemas.microsoft.com/office/drawing/2014/main" id="{D2800E3C-158A-A1ED-4441-A04BD31D0AFE}"/>
              </a:ext>
            </a:extLst>
          </p:cNvPr>
          <p:cNvSpPr>
            <a:spLocks noGrp="1"/>
          </p:cNvSpPr>
          <p:nvPr>
            <p:ph idx="1"/>
          </p:nvPr>
        </p:nvSpPr>
        <p:spPr/>
        <p:txBody>
          <a:bodyPr vert="horz" lIns="0" tIns="45720" rIns="0" bIns="45720" rtlCol="0" anchor="t">
            <a:normAutofit/>
          </a:bodyPr>
          <a:lstStyle/>
          <a:p>
            <a:r>
              <a:rPr lang="en-US" sz="1800" b="1" dirty="0">
                <a:ea typeface="+mn-lt"/>
                <a:cs typeface="+mn-lt"/>
              </a:rPr>
              <a:t>Ambiguity:</a:t>
            </a:r>
            <a:r>
              <a:rPr lang="en-US" sz="1800" dirty="0">
                <a:solidFill>
                  <a:srgbClr val="0D0D0D"/>
                </a:solidFill>
                <a:ea typeface="+mn-lt"/>
                <a:cs typeface="+mn-lt"/>
              </a:rPr>
              <a:t> Natural language is inherently ambiguous, with words and phrases often having multiple meanings depending on context. Resolving this ambiguity remains a significant challenge in NLP.</a:t>
            </a:r>
            <a:endParaRPr lang="en-US" sz="1800">
              <a:cs typeface="Calibri" panose="020F0502020204030204"/>
            </a:endParaRPr>
          </a:p>
          <a:p>
            <a:r>
              <a:rPr lang="en-US" sz="1800" b="1" dirty="0">
                <a:ea typeface="+mn-lt"/>
                <a:cs typeface="+mn-lt"/>
              </a:rPr>
              <a:t>Lack of Context Understanding:</a:t>
            </a:r>
            <a:r>
              <a:rPr lang="en-US" sz="1800" dirty="0">
                <a:solidFill>
                  <a:srgbClr val="0D0D0D"/>
                </a:solidFill>
                <a:ea typeface="+mn-lt"/>
                <a:cs typeface="+mn-lt"/>
              </a:rPr>
              <a:t> Understanding context is crucial for accurately interpreting language. NLP systems often struggle to comprehend the broader context of a conversation or document, leading to errors in interpretation.</a:t>
            </a:r>
            <a:endParaRPr lang="en-US" sz="1800">
              <a:cs typeface="Calibri"/>
            </a:endParaRPr>
          </a:p>
          <a:p>
            <a:r>
              <a:rPr lang="en-US" sz="1800" b="1" dirty="0">
                <a:ea typeface="+mn-lt"/>
                <a:cs typeface="+mn-lt"/>
              </a:rPr>
              <a:t>Data Quality and Bias:</a:t>
            </a:r>
            <a:r>
              <a:rPr lang="en-US" sz="1800" dirty="0">
                <a:solidFill>
                  <a:srgbClr val="0D0D0D"/>
                </a:solidFill>
                <a:ea typeface="+mn-lt"/>
                <a:cs typeface="+mn-lt"/>
              </a:rPr>
              <a:t> NLP models rely heavily on large datasets for training, but these datasets can be biased or contain inaccuracies, leading to biased or flawed results. Ensuring data quality and mitigating bias is an ongoing challenge in NLP.</a:t>
            </a:r>
            <a:endParaRPr lang="en-US" sz="1800">
              <a:cs typeface="Calibri"/>
            </a:endParaRPr>
          </a:p>
          <a:p>
            <a:r>
              <a:rPr lang="en-US" sz="1800" b="1" dirty="0">
                <a:ea typeface="+mn-lt"/>
                <a:cs typeface="+mn-lt"/>
              </a:rPr>
              <a:t>Domain Specificity:</a:t>
            </a:r>
            <a:r>
              <a:rPr lang="en-US" sz="1800" dirty="0">
                <a:solidFill>
                  <a:srgbClr val="0D0D0D"/>
                </a:solidFill>
                <a:ea typeface="+mn-lt"/>
                <a:cs typeface="+mn-lt"/>
              </a:rPr>
              <a:t> Language varies significantly across different domains and industries, making it challenging to build NLP models that perform well across diverse domains. Domain adaptation techniques are needed to address this challenge.</a:t>
            </a:r>
            <a:endParaRPr lang="en-US" sz="1800">
              <a:cs typeface="Calibri"/>
            </a:endParaRPr>
          </a:p>
          <a:p>
            <a:endParaRPr lang="en-US" sz="3200" dirty="0">
              <a:cs typeface="Calibri"/>
            </a:endParaRPr>
          </a:p>
        </p:txBody>
      </p:sp>
    </p:spTree>
    <p:extLst>
      <p:ext uri="{BB962C8B-B14F-4D97-AF65-F5344CB8AC3E}">
        <p14:creationId xmlns:p14="http://schemas.microsoft.com/office/powerpoint/2010/main" val="3442492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A98D4-A713-B715-E89A-E2B7038473DB}"/>
              </a:ext>
            </a:extLst>
          </p:cNvPr>
          <p:cNvSpPr>
            <a:spLocks noGrp="1"/>
          </p:cNvSpPr>
          <p:nvPr>
            <p:ph type="title"/>
          </p:nvPr>
        </p:nvSpPr>
        <p:spPr/>
        <p:txBody>
          <a:bodyPr/>
          <a:lstStyle/>
          <a:p>
            <a:r>
              <a:rPr lang="en-US" dirty="0">
                <a:solidFill>
                  <a:srgbClr val="404040"/>
                </a:solidFill>
                <a:ea typeface="+mj-lt"/>
                <a:cs typeface="+mj-lt"/>
              </a:rPr>
              <a:t>Text Preprocessing</a:t>
            </a:r>
          </a:p>
        </p:txBody>
      </p:sp>
      <p:sp>
        <p:nvSpPr>
          <p:cNvPr id="3" name="Content Placeholder 2">
            <a:extLst>
              <a:ext uri="{FF2B5EF4-FFF2-40B4-BE49-F238E27FC236}">
                <a16:creationId xmlns:a16="http://schemas.microsoft.com/office/drawing/2014/main" id="{5E1C7728-6168-9A40-970B-2213455CD921}"/>
              </a:ext>
            </a:extLst>
          </p:cNvPr>
          <p:cNvSpPr>
            <a:spLocks noGrp="1"/>
          </p:cNvSpPr>
          <p:nvPr>
            <p:ph idx="1"/>
          </p:nvPr>
        </p:nvSpPr>
        <p:spPr>
          <a:xfrm>
            <a:off x="1076960" y="1845734"/>
            <a:ext cx="10058400" cy="4023360"/>
          </a:xfrm>
        </p:spPr>
        <p:txBody>
          <a:bodyPr vert="horz" lIns="0" tIns="45720" rIns="0" bIns="45720" rtlCol="0" anchor="t">
            <a:noAutofit/>
          </a:bodyPr>
          <a:lstStyle/>
          <a:p>
            <a:r>
              <a:rPr lang="en-US" sz="1400" dirty="0">
                <a:solidFill>
                  <a:srgbClr val="0D0D0D"/>
                </a:solidFill>
                <a:ea typeface="+mn-lt"/>
                <a:cs typeface="+mn-lt"/>
              </a:rPr>
              <a:t>*Cleaning and normalizing text data</a:t>
            </a:r>
            <a:endParaRPr lang="en-US" sz="1400">
              <a:cs typeface="Calibri" panose="020F0502020204030204"/>
            </a:endParaRPr>
          </a:p>
          <a:p>
            <a:r>
              <a:rPr lang="en-US" sz="1400" b="1" dirty="0">
                <a:ea typeface="+mn-lt"/>
                <a:cs typeface="+mn-lt"/>
              </a:rPr>
              <a:t>Lowercasing:</a:t>
            </a:r>
            <a:r>
              <a:rPr lang="en-US" sz="1400" dirty="0">
                <a:solidFill>
                  <a:srgbClr val="0D0D0D"/>
                </a:solidFill>
                <a:ea typeface="+mn-lt"/>
                <a:cs typeface="+mn-lt"/>
              </a:rPr>
              <a:t> Convert all text to lowercase to ensure consistency in capitalization, as "word" and "Word" should be treated as the same token.</a:t>
            </a:r>
            <a:endParaRPr lang="en-US" sz="1400" dirty="0">
              <a:cs typeface="Calibri"/>
            </a:endParaRPr>
          </a:p>
          <a:p>
            <a:r>
              <a:rPr lang="en-US" sz="1400" b="1" dirty="0">
                <a:ea typeface="+mn-lt"/>
                <a:cs typeface="+mn-lt"/>
              </a:rPr>
              <a:t>Removing Special Characters:</a:t>
            </a:r>
            <a:r>
              <a:rPr lang="en-US" sz="1400" dirty="0">
                <a:solidFill>
                  <a:srgbClr val="0D0D0D"/>
                </a:solidFill>
                <a:ea typeface="+mn-lt"/>
                <a:cs typeface="+mn-lt"/>
              </a:rPr>
              <a:t> Remove non-alphanumeric characters such as punctuation, symbols, and special characters that do not contribute to the meaning of the text.</a:t>
            </a:r>
            <a:endParaRPr lang="en-US" sz="1400">
              <a:cs typeface="Calibri"/>
            </a:endParaRPr>
          </a:p>
          <a:p>
            <a:r>
              <a:rPr lang="en-US" sz="1400" b="1" dirty="0">
                <a:ea typeface="+mn-lt"/>
                <a:cs typeface="+mn-lt"/>
              </a:rPr>
              <a:t>Handling Contractions:</a:t>
            </a:r>
            <a:r>
              <a:rPr lang="en-US" sz="1400" dirty="0">
                <a:solidFill>
                  <a:srgbClr val="0D0D0D"/>
                </a:solidFill>
                <a:ea typeface="+mn-lt"/>
                <a:cs typeface="+mn-lt"/>
              </a:rPr>
              <a:t> Expand contractions (e.g., "can't" to "cannot") to ensure uniform representation of words.</a:t>
            </a:r>
            <a:endParaRPr lang="en-US" sz="1400">
              <a:cs typeface="Calibri"/>
            </a:endParaRPr>
          </a:p>
          <a:p>
            <a:r>
              <a:rPr lang="en-US" sz="1400" b="1" dirty="0">
                <a:ea typeface="+mn-lt"/>
                <a:cs typeface="+mn-lt"/>
              </a:rPr>
              <a:t>Removing HTML Tags:</a:t>
            </a:r>
            <a:r>
              <a:rPr lang="en-US" sz="1400" dirty="0">
                <a:solidFill>
                  <a:srgbClr val="0D0D0D"/>
                </a:solidFill>
                <a:ea typeface="+mn-lt"/>
                <a:cs typeface="+mn-lt"/>
              </a:rPr>
              <a:t> If working with text from web sources, strip HTML tags to extract only the textual content.</a:t>
            </a:r>
            <a:endParaRPr lang="en-US" sz="1400">
              <a:cs typeface="Calibri"/>
            </a:endParaRPr>
          </a:p>
          <a:p>
            <a:r>
              <a:rPr lang="en-US" sz="1400" b="1" dirty="0">
                <a:ea typeface="+mn-lt"/>
                <a:cs typeface="+mn-lt"/>
              </a:rPr>
              <a:t>Removing Numbers:</a:t>
            </a:r>
            <a:r>
              <a:rPr lang="en-US" sz="1400" dirty="0">
                <a:solidFill>
                  <a:srgbClr val="0D0D0D"/>
                </a:solidFill>
                <a:ea typeface="+mn-lt"/>
                <a:cs typeface="+mn-lt"/>
              </a:rPr>
              <a:t> Exclude numerical digits or replace them with placeholders if they are not relevant to the analysis.</a:t>
            </a:r>
            <a:endParaRPr lang="en-US" sz="1400">
              <a:cs typeface="Calibri"/>
            </a:endParaRPr>
          </a:p>
          <a:p>
            <a:r>
              <a:rPr lang="en-US" sz="1400" b="1" dirty="0">
                <a:ea typeface="+mn-lt"/>
                <a:cs typeface="+mn-lt"/>
              </a:rPr>
              <a:t>Spell Checking:</a:t>
            </a:r>
            <a:r>
              <a:rPr lang="en-US" sz="1400" dirty="0">
                <a:solidFill>
                  <a:srgbClr val="0D0D0D"/>
                </a:solidFill>
                <a:ea typeface="+mn-lt"/>
                <a:cs typeface="+mn-lt"/>
              </a:rPr>
              <a:t> Optionally, perform spell checking to correct common typos and misspellings.</a:t>
            </a:r>
            <a:endParaRPr lang="en-US" sz="1400">
              <a:cs typeface="Calibri"/>
            </a:endParaRPr>
          </a:p>
          <a:p>
            <a:r>
              <a:rPr lang="en-US" sz="1400" b="1" dirty="0">
                <a:ea typeface="+mn-lt"/>
                <a:cs typeface="+mn-lt"/>
              </a:rPr>
              <a:t>Stemming and Lemmatization:</a:t>
            </a:r>
            <a:r>
              <a:rPr lang="en-US" sz="1400" dirty="0">
                <a:solidFill>
                  <a:srgbClr val="0D0D0D"/>
                </a:solidFill>
                <a:ea typeface="+mn-lt"/>
                <a:cs typeface="+mn-lt"/>
              </a:rPr>
              <a:t> Reduce words to their root forms using stemming or lemmatization techniques to normalize variations of words (e.g., "running" to "run").</a:t>
            </a:r>
            <a:endParaRPr lang="en-US" sz="1400">
              <a:cs typeface="Calibri"/>
            </a:endParaRPr>
          </a:p>
          <a:p>
            <a:r>
              <a:rPr lang="en-US" sz="1400" dirty="0">
                <a:solidFill>
                  <a:srgbClr val="0D0D0D"/>
                </a:solidFill>
                <a:cs typeface="Calibri"/>
              </a:rPr>
              <a:t>*Word &amp; Sentence Tokenization and sentence segmentation</a:t>
            </a:r>
            <a:endParaRPr lang="en-US" sz="1400">
              <a:solidFill>
                <a:srgbClr val="000000"/>
              </a:solidFill>
              <a:cs typeface="Calibri"/>
            </a:endParaRPr>
          </a:p>
          <a:p>
            <a:r>
              <a:rPr lang="en-US" sz="1400" dirty="0">
                <a:solidFill>
                  <a:srgbClr val="0D0D0D"/>
                </a:solidFill>
                <a:cs typeface="Calibri"/>
              </a:rPr>
              <a:t>*Stop word removal and punctuation handling</a:t>
            </a:r>
            <a:endParaRPr lang="en-US" sz="1400">
              <a:solidFill>
                <a:srgbClr val="000000"/>
              </a:solidFill>
              <a:cs typeface="Calibri"/>
            </a:endParaRPr>
          </a:p>
          <a:p>
            <a:endParaRPr lang="en-US" sz="2400" dirty="0">
              <a:cs typeface="Calibri"/>
            </a:endParaRPr>
          </a:p>
        </p:txBody>
      </p:sp>
    </p:spTree>
    <p:extLst>
      <p:ext uri="{BB962C8B-B14F-4D97-AF65-F5344CB8AC3E}">
        <p14:creationId xmlns:p14="http://schemas.microsoft.com/office/powerpoint/2010/main" val="4117641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91B17-5F5F-B281-C335-ED6811A0AB74}"/>
              </a:ext>
            </a:extLst>
          </p:cNvPr>
          <p:cNvSpPr>
            <a:spLocks noGrp="1"/>
          </p:cNvSpPr>
          <p:nvPr>
            <p:ph type="title"/>
          </p:nvPr>
        </p:nvSpPr>
        <p:spPr/>
        <p:txBody>
          <a:bodyPr>
            <a:normAutofit/>
          </a:bodyPr>
          <a:lstStyle/>
          <a:p>
            <a:r>
              <a:rPr lang="en-US" dirty="0">
                <a:solidFill>
                  <a:srgbClr val="404040"/>
                </a:solidFill>
                <a:ea typeface="+mj-lt"/>
                <a:cs typeface="+mj-lt"/>
              </a:rPr>
              <a:t>Text Representation</a:t>
            </a:r>
            <a:endParaRPr lang="en-US" dirty="0"/>
          </a:p>
        </p:txBody>
      </p:sp>
      <p:sp>
        <p:nvSpPr>
          <p:cNvPr id="3" name="Content Placeholder 2">
            <a:extLst>
              <a:ext uri="{FF2B5EF4-FFF2-40B4-BE49-F238E27FC236}">
                <a16:creationId xmlns:a16="http://schemas.microsoft.com/office/drawing/2014/main" id="{FCD839B0-7D3F-C16F-1CC1-93BD89F0C494}"/>
              </a:ext>
            </a:extLst>
          </p:cNvPr>
          <p:cNvSpPr>
            <a:spLocks noGrp="1"/>
          </p:cNvSpPr>
          <p:nvPr>
            <p:ph idx="1"/>
          </p:nvPr>
        </p:nvSpPr>
        <p:spPr>
          <a:xfrm>
            <a:off x="1097280" y="1845734"/>
            <a:ext cx="10058400" cy="4033520"/>
          </a:xfrm>
        </p:spPr>
        <p:txBody>
          <a:bodyPr vert="horz" lIns="0" tIns="45720" rIns="0" bIns="45720" rtlCol="0" anchor="t">
            <a:normAutofit/>
          </a:bodyPr>
          <a:lstStyle/>
          <a:p>
            <a:r>
              <a:rPr lang="en-US" sz="1400" b="1" dirty="0">
                <a:solidFill>
                  <a:srgbClr val="0D0D0D"/>
                </a:solidFill>
                <a:ea typeface="+mn-lt"/>
                <a:cs typeface="+mn-lt"/>
              </a:rPr>
              <a:t>Bag-of-Words model</a:t>
            </a:r>
            <a:endParaRPr lang="en-US" sz="1400" b="1">
              <a:solidFill>
                <a:srgbClr val="0D0D0D"/>
              </a:solidFill>
              <a:cs typeface="Calibri" panose="020F0502020204030204"/>
            </a:endParaRPr>
          </a:p>
          <a:p>
            <a:r>
              <a:rPr lang="en-US" sz="1400" b="1" dirty="0">
                <a:solidFill>
                  <a:srgbClr val="0D0D0D"/>
                </a:solidFill>
                <a:ea typeface="+mn-lt"/>
                <a:cs typeface="+mn-lt"/>
              </a:rPr>
              <a:t>TF-IDF (Term Frequency-Inverse Document Frequency)</a:t>
            </a:r>
            <a:endParaRPr lang="en-US" sz="1400" dirty="0">
              <a:solidFill>
                <a:srgbClr val="000000"/>
              </a:solidFill>
              <a:ea typeface="+mn-lt"/>
              <a:cs typeface="+mn-lt"/>
            </a:endParaRPr>
          </a:p>
          <a:p>
            <a:r>
              <a:rPr lang="en-US" sz="1400" b="1" dirty="0">
                <a:solidFill>
                  <a:srgbClr val="0D0D0D"/>
                </a:solidFill>
                <a:ea typeface="+mn-lt"/>
                <a:cs typeface="+mn-lt"/>
              </a:rPr>
              <a:t>Word embeddings (Word2Vec, </a:t>
            </a:r>
            <a:r>
              <a:rPr lang="en-US" sz="1400" b="1" dirty="0" err="1">
                <a:solidFill>
                  <a:srgbClr val="0D0D0D"/>
                </a:solidFill>
                <a:ea typeface="+mn-lt"/>
                <a:cs typeface="+mn-lt"/>
              </a:rPr>
              <a:t>GloVe</a:t>
            </a:r>
            <a:r>
              <a:rPr lang="en-US" sz="1400" b="1" dirty="0">
                <a:solidFill>
                  <a:srgbClr val="0D0D0D"/>
                </a:solidFill>
                <a:ea typeface="+mn-lt"/>
                <a:cs typeface="+mn-lt"/>
              </a:rPr>
              <a:t>)</a:t>
            </a:r>
            <a:endParaRPr lang="en-US" sz="1400" dirty="0">
              <a:solidFill>
                <a:srgbClr val="000000"/>
              </a:solidFill>
              <a:ea typeface="+mn-lt"/>
              <a:cs typeface="+mn-lt"/>
            </a:endParaRPr>
          </a:p>
          <a:p>
            <a:endParaRPr lang="en-US" sz="1400" dirty="0">
              <a:solidFill>
                <a:srgbClr val="111111"/>
              </a:solidFill>
              <a:ea typeface="+mn-lt"/>
              <a:cs typeface="+mn-lt"/>
            </a:endParaRPr>
          </a:p>
          <a:p>
            <a:r>
              <a:rPr lang="en-US" sz="1400" dirty="0">
                <a:solidFill>
                  <a:srgbClr val="111111"/>
                </a:solidFill>
                <a:ea typeface="+mn-lt"/>
                <a:cs typeface="+mn-lt"/>
              </a:rPr>
              <a:t>Creates a </a:t>
            </a:r>
            <a:r>
              <a:rPr lang="en-US" sz="1400" b="1" dirty="0">
                <a:solidFill>
                  <a:srgbClr val="111111"/>
                </a:solidFill>
                <a:ea typeface="+mn-lt"/>
                <a:cs typeface="+mn-lt"/>
              </a:rPr>
              <a:t>vocabulary</a:t>
            </a:r>
            <a:r>
              <a:rPr lang="en-US" sz="1400" dirty="0">
                <a:solidFill>
                  <a:srgbClr val="111111"/>
                </a:solidFill>
                <a:ea typeface="+mn-lt"/>
                <a:cs typeface="+mn-lt"/>
              </a:rPr>
              <a:t> of all unique words occurring in the training set.</a:t>
            </a:r>
            <a:endParaRPr lang="en-US" sz="1400">
              <a:solidFill>
                <a:srgbClr val="0D0D0D"/>
              </a:solidFill>
              <a:ea typeface="+mn-lt"/>
              <a:cs typeface="+mn-lt"/>
            </a:endParaRPr>
          </a:p>
          <a:p>
            <a:r>
              <a:rPr lang="en-US" sz="1400" dirty="0">
                <a:solidFill>
                  <a:srgbClr val="111111"/>
                </a:solidFill>
                <a:ea typeface="+mn-lt"/>
                <a:cs typeface="+mn-lt"/>
              </a:rPr>
              <a:t>Represents sentences/documents by word counts, disregarding word order.</a:t>
            </a:r>
            <a:endParaRPr lang="en-US" sz="1400" dirty="0">
              <a:cs typeface="Calibri"/>
            </a:endParaRPr>
          </a:p>
          <a:p>
            <a:r>
              <a:rPr lang="en-US" sz="1400" dirty="0">
                <a:solidFill>
                  <a:srgbClr val="111111"/>
                </a:solidFill>
                <a:ea typeface="+mn-lt"/>
                <a:cs typeface="+mn-lt"/>
              </a:rPr>
              <a:t>Generates feature vectors for each sentence based on word frequencies.</a:t>
            </a:r>
            <a:endParaRPr lang="en-US" sz="1400" dirty="0">
              <a:cs typeface="Calibri"/>
            </a:endParaRPr>
          </a:p>
          <a:p>
            <a:endParaRPr lang="en-US" sz="1400" dirty="0">
              <a:solidFill>
                <a:srgbClr val="0D0D0D"/>
              </a:solidFill>
              <a:ea typeface="+mn-lt"/>
              <a:cs typeface="+mn-lt"/>
            </a:endParaRPr>
          </a:p>
          <a:p>
            <a:endParaRPr lang="en-US" sz="2400" dirty="0">
              <a:cs typeface="Calibri"/>
            </a:endParaRPr>
          </a:p>
        </p:txBody>
      </p:sp>
    </p:spTree>
    <p:extLst>
      <p:ext uri="{BB962C8B-B14F-4D97-AF65-F5344CB8AC3E}">
        <p14:creationId xmlns:p14="http://schemas.microsoft.com/office/powerpoint/2010/main" val="2383145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EEE49-3660-3362-B30F-2D66A9553944}"/>
              </a:ext>
            </a:extLst>
          </p:cNvPr>
          <p:cNvSpPr>
            <a:spLocks noGrp="1"/>
          </p:cNvSpPr>
          <p:nvPr>
            <p:ph type="title"/>
          </p:nvPr>
        </p:nvSpPr>
        <p:spPr/>
        <p:txBody>
          <a:bodyPr>
            <a:normAutofit/>
          </a:bodyPr>
          <a:lstStyle/>
          <a:p>
            <a:r>
              <a:rPr lang="en-US" dirty="0">
                <a:ea typeface="+mj-lt"/>
                <a:cs typeface="+mj-lt"/>
              </a:rPr>
              <a:t>NLP Techniques</a:t>
            </a:r>
          </a:p>
        </p:txBody>
      </p:sp>
      <p:sp>
        <p:nvSpPr>
          <p:cNvPr id="3" name="Content Placeholder 2">
            <a:extLst>
              <a:ext uri="{FF2B5EF4-FFF2-40B4-BE49-F238E27FC236}">
                <a16:creationId xmlns:a16="http://schemas.microsoft.com/office/drawing/2014/main" id="{BF3EDD4F-1466-73A0-2F29-26BC333E4EDA}"/>
              </a:ext>
            </a:extLst>
          </p:cNvPr>
          <p:cNvSpPr>
            <a:spLocks noGrp="1"/>
          </p:cNvSpPr>
          <p:nvPr>
            <p:ph idx="1"/>
          </p:nvPr>
        </p:nvSpPr>
        <p:spPr>
          <a:xfrm>
            <a:off x="1097280" y="1845734"/>
            <a:ext cx="5181600" cy="4023360"/>
          </a:xfrm>
        </p:spPr>
        <p:txBody>
          <a:bodyPr vert="horz" lIns="0" tIns="45720" rIns="0" bIns="45720" rtlCol="0" anchor="t">
            <a:normAutofit lnSpcReduction="10000"/>
          </a:bodyPr>
          <a:lstStyle/>
          <a:p>
            <a:r>
              <a:rPr lang="en-US" sz="1200" dirty="0">
                <a:solidFill>
                  <a:srgbClr val="0D0D0D"/>
                </a:solidFill>
                <a:ea typeface="+mn-lt"/>
                <a:cs typeface="+mn-lt"/>
              </a:rPr>
              <a:t>Part-of-speech tagging</a:t>
            </a:r>
            <a:endParaRPr lang="en-US" sz="1200" dirty="0">
              <a:solidFill>
                <a:srgbClr val="0D0D0D"/>
              </a:solidFill>
              <a:cs typeface="Calibri" panose="020F0502020204030204"/>
            </a:endParaRPr>
          </a:p>
          <a:p>
            <a:r>
              <a:rPr lang="en-US" sz="1200" b="1" dirty="0">
                <a:solidFill>
                  <a:srgbClr val="0D0D0D"/>
                </a:solidFill>
                <a:ea typeface="+mn-lt"/>
                <a:cs typeface="+mn-lt"/>
              </a:rPr>
              <a:t>Noun (NOUN)</a:t>
            </a:r>
            <a:r>
              <a:rPr lang="en-US" sz="1200" dirty="0">
                <a:solidFill>
                  <a:srgbClr val="0D0D0D"/>
                </a:solidFill>
                <a:ea typeface="+mn-lt"/>
                <a:cs typeface="+mn-lt"/>
              </a:rPr>
              <a:t>: A word that represents a person, place, thing, or idea. Examples: "dog", "house", "car".</a:t>
            </a:r>
          </a:p>
          <a:p>
            <a:r>
              <a:rPr lang="en-US" sz="1200" b="1" dirty="0">
                <a:solidFill>
                  <a:srgbClr val="0D0D0D"/>
                </a:solidFill>
                <a:ea typeface="+mn-lt"/>
                <a:cs typeface="+mn-lt"/>
              </a:rPr>
              <a:t>Verb (VERB)</a:t>
            </a:r>
            <a:r>
              <a:rPr lang="en-US" sz="1200" dirty="0">
                <a:solidFill>
                  <a:srgbClr val="0D0D0D"/>
                </a:solidFill>
                <a:ea typeface="+mn-lt"/>
                <a:cs typeface="+mn-lt"/>
              </a:rPr>
              <a:t>: A word that expresses an action, event, or state of being. Examples: "run", "eat", "sleep".</a:t>
            </a:r>
            <a:endParaRPr lang="en-US" dirty="0"/>
          </a:p>
          <a:p>
            <a:r>
              <a:rPr lang="en-US" sz="1200" b="1" dirty="0">
                <a:solidFill>
                  <a:srgbClr val="0D0D0D"/>
                </a:solidFill>
                <a:ea typeface="+mn-lt"/>
                <a:cs typeface="+mn-lt"/>
              </a:rPr>
              <a:t>Adjective (ADJ)</a:t>
            </a:r>
            <a:r>
              <a:rPr lang="en-US" sz="1200" dirty="0">
                <a:solidFill>
                  <a:srgbClr val="0D0D0D"/>
                </a:solidFill>
                <a:ea typeface="+mn-lt"/>
                <a:cs typeface="+mn-lt"/>
              </a:rPr>
              <a:t>: A word that describes or modifies a noun or pronoun. Examples: "big", "happy", "red".</a:t>
            </a:r>
            <a:endParaRPr lang="en-US" dirty="0"/>
          </a:p>
          <a:p>
            <a:r>
              <a:rPr lang="en-US" sz="1200" b="1" dirty="0">
                <a:solidFill>
                  <a:srgbClr val="0D0D0D"/>
                </a:solidFill>
                <a:ea typeface="+mn-lt"/>
                <a:cs typeface="+mn-lt"/>
              </a:rPr>
              <a:t>Adverb (ADV)</a:t>
            </a:r>
            <a:r>
              <a:rPr lang="en-US" sz="1200" dirty="0">
                <a:solidFill>
                  <a:srgbClr val="0D0D0D"/>
                </a:solidFill>
                <a:ea typeface="+mn-lt"/>
                <a:cs typeface="+mn-lt"/>
              </a:rPr>
              <a:t>: A word that modifies a verb, adjective, or other adverb, typically providing information about manner, time, place, degree, or frequency. Examples: "quickly", "very", "here".</a:t>
            </a:r>
            <a:endParaRPr lang="en-US" dirty="0"/>
          </a:p>
          <a:p>
            <a:r>
              <a:rPr lang="en-US" sz="1200" b="1" dirty="0">
                <a:solidFill>
                  <a:srgbClr val="0D0D0D"/>
                </a:solidFill>
                <a:ea typeface="+mn-lt"/>
                <a:cs typeface="+mn-lt"/>
              </a:rPr>
              <a:t>Pronoun (PRON)</a:t>
            </a:r>
            <a:r>
              <a:rPr lang="en-US" sz="1200" dirty="0">
                <a:solidFill>
                  <a:srgbClr val="0D0D0D"/>
                </a:solidFill>
                <a:ea typeface="+mn-lt"/>
                <a:cs typeface="+mn-lt"/>
              </a:rPr>
              <a:t>: A word that is used to replace a noun or noun phrase, often to avoid repetition. Examples: "he", "she", "it".</a:t>
            </a:r>
            <a:endParaRPr lang="en-US" dirty="0"/>
          </a:p>
          <a:p>
            <a:endParaRPr lang="en-US" sz="1200" dirty="0">
              <a:solidFill>
                <a:srgbClr val="0D0D0D"/>
              </a:solidFill>
              <a:ea typeface="+mn-lt"/>
              <a:cs typeface="+mn-lt"/>
            </a:endParaRPr>
          </a:p>
          <a:p>
            <a:br>
              <a:rPr lang="en-US" dirty="0"/>
            </a:br>
            <a:endParaRPr lang="en-US">
              <a:cs typeface="Calibri" panose="020F0502020204030204"/>
            </a:endParaRPr>
          </a:p>
          <a:p>
            <a:endParaRPr lang="en-US" dirty="0">
              <a:cs typeface="Calibri"/>
            </a:endParaRPr>
          </a:p>
        </p:txBody>
      </p:sp>
      <p:sp>
        <p:nvSpPr>
          <p:cNvPr id="4" name="TextBox 3">
            <a:extLst>
              <a:ext uri="{FF2B5EF4-FFF2-40B4-BE49-F238E27FC236}">
                <a16:creationId xmlns:a16="http://schemas.microsoft.com/office/drawing/2014/main" id="{0E687670-8006-09E1-FBC9-23E39388D24B}"/>
              </a:ext>
            </a:extLst>
          </p:cNvPr>
          <p:cNvSpPr txBox="1"/>
          <p:nvPr/>
        </p:nvSpPr>
        <p:spPr>
          <a:xfrm>
            <a:off x="6614160" y="1717040"/>
            <a:ext cx="467360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dirty="0">
              <a:cs typeface="Arial"/>
            </a:endParaRPr>
          </a:p>
          <a:p>
            <a:r>
              <a:rPr lang="en-US" sz="1200" dirty="0">
                <a:solidFill>
                  <a:srgbClr val="0D0D0D"/>
                </a:solidFill>
                <a:cs typeface="Arial"/>
              </a:rPr>
              <a:t>Named Entity Recognition (NER)</a:t>
            </a:r>
            <a:r>
              <a:rPr lang="en-US" sz="1200" dirty="0">
                <a:cs typeface="Arial"/>
              </a:rPr>
              <a:t>​</a:t>
            </a:r>
          </a:p>
          <a:p>
            <a:endParaRPr lang="en-US" sz="1200" dirty="0">
              <a:solidFill>
                <a:srgbClr val="000000"/>
              </a:solidFill>
              <a:cs typeface="Arial"/>
            </a:endParaRPr>
          </a:p>
          <a:p>
            <a:pPr marL="228600" indent="-228600">
              <a:buFont typeface=""/>
              <a:buChar char="•"/>
            </a:pPr>
            <a:r>
              <a:rPr lang="en-US" sz="1200" b="1" dirty="0">
                <a:solidFill>
                  <a:srgbClr val="0D0D0D"/>
                </a:solidFill>
                <a:cs typeface="Arial"/>
              </a:rPr>
              <a:t>PERSON</a:t>
            </a:r>
            <a:r>
              <a:rPr lang="en-US" sz="1200" dirty="0">
                <a:solidFill>
                  <a:srgbClr val="0D0D0D"/>
                </a:solidFill>
                <a:cs typeface="Arial"/>
              </a:rPr>
              <a:t>: Names of people or characters. Example: "Barack Obama", "Alice", "John Doe".</a:t>
            </a:r>
            <a:r>
              <a:rPr lang="en-US" sz="1200" dirty="0">
                <a:cs typeface="Arial"/>
              </a:rPr>
              <a:t>​</a:t>
            </a:r>
          </a:p>
          <a:p>
            <a:pPr marL="228600" indent="-228600">
              <a:buFont typeface=""/>
              <a:buChar char="•"/>
            </a:pPr>
            <a:r>
              <a:rPr lang="en-US" sz="1200" b="1" dirty="0">
                <a:solidFill>
                  <a:srgbClr val="0D0D0D"/>
                </a:solidFill>
                <a:cs typeface="Arial"/>
              </a:rPr>
              <a:t>ORGANIZATION</a:t>
            </a:r>
            <a:r>
              <a:rPr lang="en-US" sz="1200" dirty="0">
                <a:solidFill>
                  <a:srgbClr val="0D0D0D"/>
                </a:solidFill>
                <a:cs typeface="Arial"/>
              </a:rPr>
              <a:t>: Names of companies, institutions, or other organized groups. Example: "Google", "United Nations", "NASA".</a:t>
            </a:r>
            <a:r>
              <a:rPr lang="en-US" sz="1200" dirty="0">
                <a:cs typeface="Arial"/>
              </a:rPr>
              <a:t>​</a:t>
            </a:r>
          </a:p>
          <a:p>
            <a:pPr marL="228600" indent="-228600">
              <a:buFont typeface=""/>
              <a:buChar char="•"/>
            </a:pPr>
            <a:r>
              <a:rPr lang="en-US" sz="1200" b="1" dirty="0">
                <a:solidFill>
                  <a:srgbClr val="0D0D0D"/>
                </a:solidFill>
                <a:cs typeface="Arial"/>
              </a:rPr>
              <a:t>LOCATION</a:t>
            </a:r>
            <a:r>
              <a:rPr lang="en-US" sz="1200" dirty="0">
                <a:solidFill>
                  <a:srgbClr val="0D0D0D"/>
                </a:solidFill>
                <a:cs typeface="Arial"/>
              </a:rPr>
              <a:t>: Names of places, such as countries, cities, states, or landmarks. Example: "New York City", "France", "Mount Everest".</a:t>
            </a:r>
            <a:r>
              <a:rPr lang="en-US" sz="1200" dirty="0">
                <a:cs typeface="Arial"/>
              </a:rPr>
              <a:t>​</a:t>
            </a:r>
          </a:p>
          <a:p>
            <a:pPr marL="228600" indent="-228600">
              <a:buFont typeface=""/>
              <a:buChar char="•"/>
            </a:pPr>
            <a:r>
              <a:rPr lang="en-US" sz="1200" b="1" dirty="0">
                <a:solidFill>
                  <a:srgbClr val="0D0D0D"/>
                </a:solidFill>
                <a:cs typeface="Arial"/>
              </a:rPr>
              <a:t>DATE</a:t>
            </a:r>
            <a:r>
              <a:rPr lang="en-US" sz="1200" dirty="0">
                <a:solidFill>
                  <a:srgbClr val="0D0D0D"/>
                </a:solidFill>
                <a:cs typeface="Arial"/>
              </a:rPr>
              <a:t>: Expressions of dates or periods in time. Example: "January 1, 2022", "the 20th century", "tomorrow".</a:t>
            </a:r>
            <a:r>
              <a:rPr lang="en-US" sz="1200" dirty="0">
                <a:cs typeface="Arial"/>
              </a:rPr>
              <a:t>​</a:t>
            </a:r>
          </a:p>
          <a:p>
            <a:pPr marL="228600" indent="-228600">
              <a:buFont typeface=""/>
              <a:buChar char="•"/>
            </a:pPr>
            <a:r>
              <a:rPr lang="en-US" sz="1200" b="1" dirty="0">
                <a:solidFill>
                  <a:srgbClr val="0D0D0D"/>
                </a:solidFill>
                <a:cs typeface="Arial"/>
              </a:rPr>
              <a:t>TIME</a:t>
            </a:r>
            <a:r>
              <a:rPr lang="en-US" sz="1200" dirty="0">
                <a:solidFill>
                  <a:srgbClr val="0D0D0D"/>
                </a:solidFill>
                <a:cs typeface="Arial"/>
              </a:rPr>
              <a:t>: Expressions of specific times of the day or durations. Example: "10:00 AM", "noon", "two hours".</a:t>
            </a:r>
            <a:r>
              <a:rPr lang="en-US" sz="1200" dirty="0">
                <a:cs typeface="Arial"/>
              </a:rPr>
              <a:t>​</a:t>
            </a:r>
          </a:p>
          <a:p>
            <a:pPr marL="228600" indent="-228600">
              <a:buFont typeface=""/>
              <a:buChar char="•"/>
            </a:pPr>
            <a:r>
              <a:rPr lang="en-US" sz="1200" b="1" dirty="0">
                <a:solidFill>
                  <a:srgbClr val="0D0D0D"/>
                </a:solidFill>
                <a:cs typeface="Arial"/>
              </a:rPr>
              <a:t>MONEY</a:t>
            </a:r>
            <a:r>
              <a:rPr lang="en-US" sz="1200" dirty="0">
                <a:solidFill>
                  <a:srgbClr val="0D0D0D"/>
                </a:solidFill>
                <a:cs typeface="Arial"/>
              </a:rPr>
              <a:t>: Expressions of monetary values, including currencies and amounts. Example: "$100", "€50", "two million dollars".</a:t>
            </a:r>
          </a:p>
        </p:txBody>
      </p:sp>
    </p:spTree>
    <p:extLst>
      <p:ext uri="{BB962C8B-B14F-4D97-AF65-F5344CB8AC3E}">
        <p14:creationId xmlns:p14="http://schemas.microsoft.com/office/powerpoint/2010/main" val="5076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F0A8-0EE9-2B07-C275-92DA350AEDAA}"/>
              </a:ext>
            </a:extLst>
          </p:cNvPr>
          <p:cNvSpPr>
            <a:spLocks noGrp="1"/>
          </p:cNvSpPr>
          <p:nvPr>
            <p:ph type="title"/>
          </p:nvPr>
        </p:nvSpPr>
        <p:spPr/>
        <p:txBody>
          <a:bodyPr/>
          <a:lstStyle/>
          <a:p>
            <a:r>
              <a:rPr lang="en-US" dirty="0">
                <a:solidFill>
                  <a:srgbClr val="404040"/>
                </a:solidFill>
                <a:latin typeface="Calibri Light"/>
                <a:ea typeface="+mj-lt"/>
                <a:cs typeface="Calibri Light"/>
              </a:rPr>
              <a:t>Sentiment Analysis</a:t>
            </a:r>
          </a:p>
        </p:txBody>
      </p:sp>
      <p:sp>
        <p:nvSpPr>
          <p:cNvPr id="3" name="Content Placeholder 2">
            <a:extLst>
              <a:ext uri="{FF2B5EF4-FFF2-40B4-BE49-F238E27FC236}">
                <a16:creationId xmlns:a16="http://schemas.microsoft.com/office/drawing/2014/main" id="{C9CC12B3-E8A0-66D7-1727-CF871F863AB1}"/>
              </a:ext>
            </a:extLst>
          </p:cNvPr>
          <p:cNvSpPr>
            <a:spLocks noGrp="1"/>
          </p:cNvSpPr>
          <p:nvPr>
            <p:ph idx="1"/>
          </p:nvPr>
        </p:nvSpPr>
        <p:spPr/>
        <p:txBody>
          <a:bodyPr vert="horz" lIns="0" tIns="45720" rIns="0" bIns="45720" rtlCol="0" anchor="t">
            <a:normAutofit/>
          </a:bodyPr>
          <a:lstStyle/>
          <a:p>
            <a:r>
              <a:rPr lang="en-US" sz="2400" dirty="0">
                <a:solidFill>
                  <a:srgbClr val="404040"/>
                </a:solidFill>
                <a:ea typeface="+mn-lt"/>
                <a:cs typeface="+mn-lt"/>
              </a:rPr>
              <a:t>Sentiment analysis is a natural language processing (NLP) technique used to determine the sentiment expressed in text data. </a:t>
            </a:r>
            <a:endParaRPr lang="en-US"/>
          </a:p>
          <a:p>
            <a:r>
              <a:rPr lang="en-US" sz="2400" dirty="0">
                <a:solidFill>
                  <a:srgbClr val="404040"/>
                </a:solidFill>
                <a:ea typeface="+mn-lt"/>
                <a:cs typeface="+mn-lt"/>
              </a:rPr>
              <a:t>The goal of sentiment analysis is to automatically identify whether a piece of text expresses </a:t>
            </a:r>
            <a:r>
              <a:rPr lang="en-US" sz="2800" b="1" dirty="0">
                <a:solidFill>
                  <a:srgbClr val="404040"/>
                </a:solidFill>
                <a:ea typeface="+mn-lt"/>
                <a:cs typeface="+mn-lt"/>
              </a:rPr>
              <a:t>positive, negative, or neutral sentiment</a:t>
            </a:r>
            <a:r>
              <a:rPr lang="en-US" sz="2400" dirty="0">
                <a:solidFill>
                  <a:srgbClr val="404040"/>
                </a:solidFill>
                <a:ea typeface="+mn-lt"/>
                <a:cs typeface="+mn-lt"/>
              </a:rPr>
              <a:t>.</a:t>
            </a:r>
            <a:endParaRPr lang="en-US" dirty="0">
              <a:solidFill>
                <a:srgbClr val="404040"/>
              </a:solidFill>
              <a:ea typeface="+mn-lt"/>
              <a:cs typeface="+mn-lt"/>
            </a:endParaRPr>
          </a:p>
          <a:p>
            <a:r>
              <a:rPr lang="en-US" sz="2400" dirty="0">
                <a:solidFill>
                  <a:srgbClr val="404040"/>
                </a:solidFill>
                <a:ea typeface="+mn-lt"/>
                <a:cs typeface="+mn-lt"/>
              </a:rPr>
              <a:t>This analysis can be applied to various types of text data, such as product reviews, social media posts, customer feedback, and news articles, to gain insights into public opinion, customer satisfaction, and trends.</a:t>
            </a:r>
            <a:endParaRPr lang="en-US">
              <a:cs typeface="Calibri"/>
            </a:endParaRPr>
          </a:p>
          <a:p>
            <a:pPr marL="0" indent="0">
              <a:buNone/>
            </a:pPr>
            <a:endParaRPr lang="en-US" sz="2400" dirty="0">
              <a:solidFill>
                <a:srgbClr val="404040"/>
              </a:solidFill>
              <a:cs typeface="Calibri"/>
            </a:endParaRPr>
          </a:p>
        </p:txBody>
      </p:sp>
    </p:spTree>
    <p:extLst>
      <p:ext uri="{BB962C8B-B14F-4D97-AF65-F5344CB8AC3E}">
        <p14:creationId xmlns:p14="http://schemas.microsoft.com/office/powerpoint/2010/main" val="2414293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043A1-7275-0E85-6A17-75DFB7B3494D}"/>
              </a:ext>
            </a:extLst>
          </p:cNvPr>
          <p:cNvSpPr>
            <a:spLocks noGrp="1"/>
          </p:cNvSpPr>
          <p:nvPr>
            <p:ph type="title"/>
          </p:nvPr>
        </p:nvSpPr>
        <p:spPr/>
        <p:txBody>
          <a:bodyPr>
            <a:normAutofit/>
          </a:bodyPr>
          <a:lstStyle/>
          <a:p>
            <a:pPr>
              <a:lnSpc>
                <a:spcPct val="90000"/>
              </a:lnSpc>
              <a:spcBef>
                <a:spcPts val="1200"/>
              </a:spcBef>
              <a:spcAft>
                <a:spcPts val="200"/>
              </a:spcAft>
            </a:pPr>
            <a:r>
              <a:rPr lang="en-US" sz="4400" dirty="0">
                <a:ea typeface="+mj-lt"/>
                <a:cs typeface="+mj-lt"/>
              </a:rPr>
              <a:t>Machine Learning for NLP - </a:t>
            </a:r>
            <a:r>
              <a:rPr lang="en-US" sz="4400" dirty="0">
                <a:solidFill>
                  <a:srgbClr val="404040"/>
                </a:solidFill>
                <a:latin typeface="Calibri Light"/>
                <a:ea typeface="+mj-lt"/>
                <a:cs typeface="Calibri Light"/>
              </a:rPr>
              <a:t>Text classification</a:t>
            </a:r>
            <a:endParaRPr lang="en-US" sz="4400">
              <a:solidFill>
                <a:srgbClr val="0D0D0D"/>
              </a:solidFill>
              <a:latin typeface="Calibri"/>
              <a:ea typeface="+mj-lt"/>
              <a:cs typeface="Calibri"/>
            </a:endParaRPr>
          </a:p>
        </p:txBody>
      </p:sp>
      <p:sp>
        <p:nvSpPr>
          <p:cNvPr id="3" name="Content Placeholder 2">
            <a:extLst>
              <a:ext uri="{FF2B5EF4-FFF2-40B4-BE49-F238E27FC236}">
                <a16:creationId xmlns:a16="http://schemas.microsoft.com/office/drawing/2014/main" id="{37FBE7BB-A4D5-612A-7C09-9DA67F8DEF9F}"/>
              </a:ext>
            </a:extLst>
          </p:cNvPr>
          <p:cNvSpPr>
            <a:spLocks noGrp="1"/>
          </p:cNvSpPr>
          <p:nvPr>
            <p:ph idx="1"/>
          </p:nvPr>
        </p:nvSpPr>
        <p:spPr/>
        <p:txBody>
          <a:bodyPr vert="horz" lIns="0" tIns="45720" rIns="0" bIns="45720" rtlCol="0" anchor="t">
            <a:normAutofit fontScale="92500" lnSpcReduction="10000"/>
          </a:bodyPr>
          <a:lstStyle/>
          <a:p>
            <a:r>
              <a:rPr lang="en-US" sz="1200" b="1" dirty="0">
                <a:ea typeface="+mn-lt"/>
                <a:cs typeface="+mn-lt"/>
              </a:rPr>
              <a:t>Data Collection and Preprocessing</a:t>
            </a:r>
            <a:r>
              <a:rPr lang="en-US" sz="1200" dirty="0">
                <a:solidFill>
                  <a:srgbClr val="0D0D0D"/>
                </a:solidFill>
                <a:ea typeface="+mn-lt"/>
                <a:cs typeface="+mn-lt"/>
              </a:rPr>
              <a:t>:</a:t>
            </a:r>
            <a:endParaRPr lang="en-US" dirty="0">
              <a:cs typeface="Calibri"/>
            </a:endParaRPr>
          </a:p>
          <a:p>
            <a:pPr marL="383540" lvl="1"/>
            <a:r>
              <a:rPr lang="en-US" sz="1200" dirty="0">
                <a:solidFill>
                  <a:srgbClr val="0D0D0D"/>
                </a:solidFill>
                <a:ea typeface="+mn-lt"/>
                <a:cs typeface="+mn-lt"/>
              </a:rPr>
              <a:t>Gather a dataset of text documents with corresponding class labels. Preprocess the text data by cleaning, tokenizing, and normalizing it. This may involve steps such as removing punctuation, converting text to lowercase, and removing </a:t>
            </a:r>
            <a:r>
              <a:rPr lang="en-US" sz="1200" dirty="0" err="1">
                <a:solidFill>
                  <a:srgbClr val="0D0D0D"/>
                </a:solidFill>
                <a:ea typeface="+mn-lt"/>
                <a:cs typeface="+mn-lt"/>
              </a:rPr>
              <a:t>stopwords</a:t>
            </a:r>
            <a:r>
              <a:rPr lang="en-US" sz="1200" dirty="0">
                <a:solidFill>
                  <a:srgbClr val="0D0D0D"/>
                </a:solidFill>
                <a:ea typeface="+mn-lt"/>
                <a:cs typeface="+mn-lt"/>
              </a:rPr>
              <a:t>.</a:t>
            </a:r>
            <a:endParaRPr lang="en-US" dirty="0"/>
          </a:p>
          <a:p>
            <a:r>
              <a:rPr lang="en-US" sz="1200" b="1" dirty="0">
                <a:ea typeface="+mn-lt"/>
                <a:cs typeface="+mn-lt"/>
              </a:rPr>
              <a:t>Feature Extraction</a:t>
            </a:r>
            <a:r>
              <a:rPr lang="en-US" sz="1200" dirty="0">
                <a:solidFill>
                  <a:srgbClr val="0D0D0D"/>
                </a:solidFill>
                <a:ea typeface="+mn-lt"/>
                <a:cs typeface="+mn-lt"/>
              </a:rPr>
              <a:t>:</a:t>
            </a:r>
            <a:endParaRPr lang="en-US" dirty="0"/>
          </a:p>
          <a:p>
            <a:pPr marL="383540" lvl="1"/>
            <a:r>
              <a:rPr lang="en-US" sz="1200" dirty="0">
                <a:solidFill>
                  <a:srgbClr val="0D0D0D"/>
                </a:solidFill>
                <a:ea typeface="+mn-lt"/>
                <a:cs typeface="+mn-lt"/>
              </a:rPr>
              <a:t>Convert the preprocessed text data into numerical features that can be used as input to machine learning algorithms. Common techniques for feature extraction include:</a:t>
            </a:r>
            <a:endParaRPr lang="en-US" dirty="0"/>
          </a:p>
          <a:p>
            <a:pPr marL="566420" lvl="2"/>
            <a:r>
              <a:rPr lang="en-US" sz="1200" b="1" dirty="0">
                <a:ea typeface="+mn-lt"/>
                <a:cs typeface="+mn-lt"/>
              </a:rPr>
              <a:t>Bag-of-Words</a:t>
            </a:r>
            <a:r>
              <a:rPr lang="en-US" sz="1200" dirty="0">
                <a:solidFill>
                  <a:srgbClr val="0D0D0D"/>
                </a:solidFill>
                <a:ea typeface="+mn-lt"/>
                <a:cs typeface="+mn-lt"/>
              </a:rPr>
              <a:t>: Represent each document as a vector of word counts or frequencies.</a:t>
            </a:r>
            <a:endParaRPr lang="en-US" dirty="0"/>
          </a:p>
          <a:p>
            <a:pPr marL="566420" lvl="2"/>
            <a:r>
              <a:rPr lang="en-US" sz="1200" b="1" dirty="0">
                <a:ea typeface="+mn-lt"/>
                <a:cs typeface="+mn-lt"/>
              </a:rPr>
              <a:t>TF-IDF (Term Frequency-Inverse Document Frequency)</a:t>
            </a:r>
            <a:r>
              <a:rPr lang="en-US" sz="1200" dirty="0">
                <a:solidFill>
                  <a:srgbClr val="0D0D0D"/>
                </a:solidFill>
                <a:ea typeface="+mn-lt"/>
                <a:cs typeface="+mn-lt"/>
              </a:rPr>
              <a:t>: Weigh the importance of words in each document relative to their importance in the entire corpus.</a:t>
            </a:r>
            <a:endParaRPr lang="en-US" dirty="0"/>
          </a:p>
          <a:p>
            <a:pPr marL="566420" lvl="2"/>
            <a:r>
              <a:rPr lang="en-US" sz="1200" b="1" dirty="0">
                <a:ea typeface="+mn-lt"/>
                <a:cs typeface="+mn-lt"/>
              </a:rPr>
              <a:t>Word Embeddings</a:t>
            </a:r>
            <a:r>
              <a:rPr lang="en-US" sz="1200" dirty="0">
                <a:solidFill>
                  <a:srgbClr val="0D0D0D"/>
                </a:solidFill>
                <a:ea typeface="+mn-lt"/>
                <a:cs typeface="+mn-lt"/>
              </a:rPr>
              <a:t>: Represent words as dense vectors in a continuous vector space.</a:t>
            </a:r>
            <a:endParaRPr lang="en-US" dirty="0"/>
          </a:p>
          <a:p>
            <a:r>
              <a:rPr lang="en-US" sz="1200" b="1" dirty="0">
                <a:ea typeface="+mn-lt"/>
                <a:cs typeface="+mn-lt"/>
              </a:rPr>
              <a:t>Model Selection and Training</a:t>
            </a:r>
            <a:r>
              <a:rPr lang="en-US" sz="1200" dirty="0">
                <a:solidFill>
                  <a:srgbClr val="0D0D0D"/>
                </a:solidFill>
                <a:ea typeface="+mn-lt"/>
                <a:cs typeface="+mn-lt"/>
              </a:rPr>
              <a:t>:</a:t>
            </a:r>
            <a:endParaRPr lang="en-US" dirty="0"/>
          </a:p>
          <a:p>
            <a:pPr marL="383540" lvl="1"/>
            <a:r>
              <a:rPr lang="en-US" sz="1200" dirty="0">
                <a:solidFill>
                  <a:srgbClr val="0D0D0D"/>
                </a:solidFill>
                <a:ea typeface="+mn-lt"/>
                <a:cs typeface="+mn-lt"/>
              </a:rPr>
              <a:t>Choose a machine learning algorithm suitable for text classification, such as:</a:t>
            </a:r>
            <a:endParaRPr lang="en-US" dirty="0"/>
          </a:p>
          <a:p>
            <a:pPr marL="566420" lvl="2"/>
            <a:r>
              <a:rPr lang="en-US" sz="1200" b="1" dirty="0">
                <a:ea typeface="+mn-lt"/>
                <a:cs typeface="+mn-lt"/>
              </a:rPr>
              <a:t>Naive Bayes</a:t>
            </a:r>
            <a:r>
              <a:rPr lang="en-US" sz="1200" dirty="0">
                <a:solidFill>
                  <a:srgbClr val="0D0D0D"/>
                </a:solidFill>
                <a:ea typeface="+mn-lt"/>
                <a:cs typeface="+mn-lt"/>
              </a:rPr>
              <a:t>: A probabilistic classifier based on Bayes' theorem with strong independence assumptions.</a:t>
            </a:r>
            <a:endParaRPr lang="en-US" dirty="0"/>
          </a:p>
          <a:p>
            <a:pPr marL="566420" lvl="2"/>
            <a:r>
              <a:rPr lang="en-US" sz="1200" b="1" dirty="0">
                <a:ea typeface="+mn-lt"/>
                <a:cs typeface="+mn-lt"/>
              </a:rPr>
              <a:t>Support Vector Machines (SVM)</a:t>
            </a:r>
            <a:r>
              <a:rPr lang="en-US" sz="1200" dirty="0">
                <a:solidFill>
                  <a:srgbClr val="0D0D0D"/>
                </a:solidFill>
                <a:ea typeface="+mn-lt"/>
                <a:cs typeface="+mn-lt"/>
              </a:rPr>
              <a:t>: A powerful supervised learning algorithm for classification tasks.</a:t>
            </a:r>
            <a:endParaRPr lang="en-US" dirty="0"/>
          </a:p>
          <a:p>
            <a:pPr marL="566420" lvl="2"/>
            <a:r>
              <a:rPr lang="en-US" sz="1200" b="1" dirty="0">
                <a:ea typeface="+mn-lt"/>
                <a:cs typeface="+mn-lt"/>
              </a:rPr>
              <a:t>Logistic Regression</a:t>
            </a:r>
            <a:r>
              <a:rPr lang="en-US" sz="1200" dirty="0">
                <a:solidFill>
                  <a:srgbClr val="0D0D0D"/>
                </a:solidFill>
                <a:ea typeface="+mn-lt"/>
                <a:cs typeface="+mn-lt"/>
              </a:rPr>
              <a:t>: A linear model for binary classification that can be extended to multiclass classification.</a:t>
            </a:r>
            <a:endParaRPr lang="en-US" dirty="0"/>
          </a:p>
          <a:p>
            <a:pPr marL="566420" lvl="2"/>
            <a:r>
              <a:rPr lang="en-US" sz="1200" b="1" dirty="0">
                <a:ea typeface="+mn-lt"/>
                <a:cs typeface="+mn-lt"/>
              </a:rPr>
              <a:t>Deep Learning Models (e.g., Neural Networks)</a:t>
            </a:r>
            <a:r>
              <a:rPr lang="en-US" sz="1200" dirty="0">
                <a:solidFill>
                  <a:srgbClr val="0D0D0D"/>
                </a:solidFill>
                <a:ea typeface="+mn-lt"/>
                <a:cs typeface="+mn-lt"/>
              </a:rPr>
              <a:t>: Complex architectures capable of learning intricate patterns in text data.</a:t>
            </a:r>
            <a:endParaRPr lang="en-US" dirty="0"/>
          </a:p>
          <a:p>
            <a:pPr marL="383540" lvl="1"/>
            <a:r>
              <a:rPr lang="en-US" sz="1200" dirty="0">
                <a:solidFill>
                  <a:srgbClr val="0D0D0D"/>
                </a:solidFill>
                <a:ea typeface="+mn-lt"/>
                <a:cs typeface="+mn-lt"/>
              </a:rPr>
              <a:t>Train the selected model on the feature-extracted training data.</a:t>
            </a:r>
            <a:endParaRPr lang="en-US" dirty="0"/>
          </a:p>
          <a:p>
            <a:r>
              <a:rPr lang="en-US" sz="1200" b="1" dirty="0">
                <a:ea typeface="+mn-lt"/>
                <a:cs typeface="+mn-lt"/>
              </a:rPr>
              <a:t>Model Evaluation</a:t>
            </a:r>
            <a:r>
              <a:rPr lang="en-US" sz="1200" dirty="0">
                <a:solidFill>
                  <a:srgbClr val="0D0D0D"/>
                </a:solidFill>
                <a:ea typeface="+mn-lt"/>
                <a:cs typeface="+mn-lt"/>
              </a:rPr>
              <a:t>:</a:t>
            </a:r>
            <a:endParaRPr lang="en-US" dirty="0"/>
          </a:p>
          <a:p>
            <a:pPr marL="383540" lvl="1"/>
            <a:r>
              <a:rPr lang="en-US" sz="1200" dirty="0">
                <a:solidFill>
                  <a:srgbClr val="0D0D0D"/>
                </a:solidFill>
                <a:ea typeface="+mn-lt"/>
                <a:cs typeface="+mn-lt"/>
              </a:rPr>
              <a:t>Evaluate the trained model's performance on a separate validation or test dataset using appropriate evaluation metrics such as accuracy, precision, recall, F1-score, or area under the ROC curve (ROC-AUC). This helps assess how well the model generalizes to unseen data.</a:t>
            </a:r>
            <a:endParaRPr lang="en-US" dirty="0"/>
          </a:p>
          <a:p>
            <a:endParaRPr lang="en-US" dirty="0">
              <a:cs typeface="Calibri"/>
            </a:endParaRPr>
          </a:p>
        </p:txBody>
      </p:sp>
    </p:spTree>
    <p:extLst>
      <p:ext uri="{BB962C8B-B14F-4D97-AF65-F5344CB8AC3E}">
        <p14:creationId xmlns:p14="http://schemas.microsoft.com/office/powerpoint/2010/main" val="176180874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Retrospect</vt:lpstr>
      <vt:lpstr>Natural Language Processing</vt:lpstr>
      <vt:lpstr>Introduction to Natural Language Processing</vt:lpstr>
      <vt:lpstr>Challenges and opportunities in NLP</vt:lpstr>
      <vt:lpstr>Text Preprocessing</vt:lpstr>
      <vt:lpstr>Text Representation</vt:lpstr>
      <vt:lpstr>NLP Techniques</vt:lpstr>
      <vt:lpstr>Sentiment Analysis</vt:lpstr>
      <vt:lpstr>Machine Learning for NLP - Text classification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dc:title>
  <dc:creator/>
  <cp:lastModifiedBy/>
  <cp:revision>91</cp:revision>
  <dcterms:created xsi:type="dcterms:W3CDTF">2024-04-12T05:32:04Z</dcterms:created>
  <dcterms:modified xsi:type="dcterms:W3CDTF">2024-04-12T07:16:09Z</dcterms:modified>
</cp:coreProperties>
</file>