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8BC97-539A-42E5-AF88-0D4BFC100224}" v="112" dt="2024-01-26T11:11:5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1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4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9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8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2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8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4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in Python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260C-6BAB-6F7B-3D34-FADCAC78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2DB5-5B64-ADA6-FF7A-6FF95815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A network is a collection of interconnected devices, such as computers, servers, routers, switches, and more, that can communicate and share resources.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 descr="Hybrid Infrastructure Archive - 6PAC Bricks GmbH">
            <a:extLst>
              <a:ext uri="{FF2B5EF4-FFF2-40B4-BE49-F238E27FC236}">
                <a16:creationId xmlns:a16="http://schemas.microsoft.com/office/drawing/2014/main" id="{789CB3BE-B88C-CF51-5CA9-AFEB086D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59" y="2662966"/>
            <a:ext cx="5515535" cy="32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B583-68D6-3242-18A2-E0FEF513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5DE3-9B09-61A9-6133-7E25B7CF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200" b="1" dirty="0">
                <a:ea typeface="+mn-lt"/>
                <a:cs typeface="+mn-lt"/>
              </a:rPr>
              <a:t>Protocol: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A protocol is a set of rules and conventions that define how data is transmitted and received over a network. </a:t>
            </a:r>
            <a:r>
              <a:rPr lang="en-US" sz="1300" dirty="0">
                <a:solidFill>
                  <a:srgbClr val="374151"/>
                </a:solidFill>
                <a:ea typeface="+mn-lt"/>
                <a:cs typeface="+mn-lt"/>
              </a:rPr>
              <a:t>These rules ensure that devices on a network can communicate effectively and understand each other's messages. 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Common network protocols include TCP/IP (Transmission Control Protocol/Internet Protocol), HTTP (Hypertext Transfer Protocol), and others.</a:t>
            </a:r>
            <a:endParaRPr lang="en-US" dirty="0">
              <a:cs typeface="Calibri" panose="020F0502020204030204"/>
            </a:endParaRPr>
          </a:p>
          <a:p>
            <a:r>
              <a:rPr lang="en-US" sz="1200" b="1" dirty="0">
                <a:ea typeface="+mn-lt"/>
                <a:cs typeface="+mn-lt"/>
              </a:rPr>
              <a:t>IP Address: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An IP address is a numerical label assigned to each device on a network that uses the Internet Protocol for communication. IP addresses are crucial for identifying and locating devices in a network.</a:t>
            </a:r>
            <a:endParaRPr lang="en-US" dirty="0"/>
          </a:p>
          <a:p>
            <a:r>
              <a:rPr lang="en-US" sz="1400" b="1" dirty="0">
                <a:cs typeface="Calibri"/>
              </a:rPr>
              <a:t>Address Families (</a:t>
            </a:r>
            <a:r>
              <a:rPr lang="en-US" sz="1400" b="1" dirty="0">
                <a:latin typeface="Consolas"/>
              </a:rPr>
              <a:t>AF_XXX</a:t>
            </a:r>
            <a:r>
              <a:rPr lang="en-US" sz="1400" b="1" dirty="0">
                <a:cs typeface="Calibri"/>
              </a:rPr>
              <a:t>):</a:t>
            </a:r>
            <a:endParaRPr lang="en-US" sz="1400" dirty="0">
              <a:cs typeface="Calibri"/>
            </a:endParaRPr>
          </a:p>
          <a:p>
            <a:r>
              <a:rPr lang="en-US" sz="1200" b="1" dirty="0">
                <a:latin typeface="Consolas"/>
              </a:rPr>
              <a:t>AF_INET</a:t>
            </a:r>
            <a:r>
              <a:rPr lang="en-US" sz="1200" b="1" dirty="0">
                <a:cs typeface="Calibri"/>
              </a:rPr>
              <a:t> (IPv4):</a:t>
            </a:r>
            <a:endParaRPr lang="en-US" sz="1200" dirty="0">
              <a:cs typeface="Calibri"/>
            </a:endParaRPr>
          </a:p>
          <a:p>
            <a:pPr marL="383540" lvl="1"/>
            <a:r>
              <a:rPr lang="en-US" sz="1200" b="1" dirty="0">
                <a:latin typeface="Consolas"/>
              </a:rPr>
              <a:t>AF_INET</a:t>
            </a:r>
            <a:r>
              <a:rPr lang="en-US" sz="1200" dirty="0">
                <a:solidFill>
                  <a:srgbClr val="374151"/>
                </a:solidFill>
                <a:cs typeface="Calibri"/>
              </a:rPr>
              <a:t> is used for Internet Protocol version 4 (IPv4) addresses.</a:t>
            </a:r>
          </a:p>
          <a:p>
            <a:r>
              <a:rPr lang="en-US" sz="1200" b="1" dirty="0">
                <a:latin typeface="Consolas"/>
              </a:rPr>
              <a:t>AF_INET6</a:t>
            </a:r>
            <a:r>
              <a:rPr lang="en-US" sz="1200" b="1" dirty="0">
                <a:cs typeface="Calibri"/>
              </a:rPr>
              <a:t> (IPv6):</a:t>
            </a:r>
            <a:endParaRPr lang="en-US" sz="1200" dirty="0">
              <a:cs typeface="Calibri"/>
            </a:endParaRPr>
          </a:p>
          <a:p>
            <a:pPr marL="383540" lvl="1"/>
            <a:r>
              <a:rPr lang="en-US" sz="1200" b="1" dirty="0">
                <a:latin typeface="Consolas"/>
              </a:rPr>
              <a:t>AF_INET6</a:t>
            </a:r>
            <a:r>
              <a:rPr lang="en-US" sz="1200" dirty="0">
                <a:solidFill>
                  <a:srgbClr val="374151"/>
                </a:solidFill>
                <a:cs typeface="Calibri"/>
              </a:rPr>
              <a:t> is used for Internet Protocol version 6 (IPv6) addresses.</a:t>
            </a:r>
          </a:p>
          <a:p>
            <a:r>
              <a:rPr lang="en-US" sz="1200" b="1" dirty="0">
                <a:latin typeface="Consolas"/>
              </a:rPr>
              <a:t>AF_UNIX</a:t>
            </a:r>
            <a:r>
              <a:rPr lang="en-US" sz="1200" b="1" dirty="0">
                <a:cs typeface="Calibri"/>
              </a:rPr>
              <a:t> (Unix Domain Sockets):</a:t>
            </a:r>
            <a:endParaRPr lang="en-US" sz="1200" dirty="0">
              <a:cs typeface="Calibri"/>
            </a:endParaRPr>
          </a:p>
          <a:p>
            <a:pPr marL="383540" lvl="1"/>
            <a:r>
              <a:rPr lang="en-US" sz="1200" b="1" dirty="0">
                <a:latin typeface="Consolas"/>
              </a:rPr>
              <a:t>AF_UNIX</a:t>
            </a:r>
            <a:r>
              <a:rPr lang="en-US" sz="1200" dirty="0">
                <a:solidFill>
                  <a:srgbClr val="374151"/>
                </a:solidFill>
                <a:cs typeface="Calibri"/>
              </a:rPr>
              <a:t> is used for communication between processes on the same machine using Unix domain sockets.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89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ED49-A44A-5A18-E16D-7AC991C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Port Numbers</a:t>
            </a:r>
            <a:endParaRPr lang="en-US" dirty="0"/>
          </a:p>
        </p:txBody>
      </p:sp>
      <p:pic>
        <p:nvPicPr>
          <p:cNvPr id="4" name="Content Placeholder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E48C5C9-1EF1-EAD5-5D95-603ED15F8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72" y="1938686"/>
            <a:ext cx="8146115" cy="3646954"/>
          </a:xfrm>
        </p:spPr>
      </p:pic>
    </p:spTree>
    <p:extLst>
      <p:ext uri="{BB962C8B-B14F-4D97-AF65-F5344CB8AC3E}">
        <p14:creationId xmlns:p14="http://schemas.microsoft.com/office/powerpoint/2010/main" val="290984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0970-800B-0EFF-B846-B00E4499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6808-A306-9D73-4E53-701500CA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/>
              <a:t>Socket Types (</a:t>
            </a:r>
            <a:r>
              <a:rPr lang="en-US" b="1" dirty="0">
                <a:latin typeface="Consolas"/>
                <a:cs typeface="Calibri" panose="020F0502020204030204"/>
              </a:rPr>
              <a:t>SOCK_XXX</a:t>
            </a:r>
            <a:r>
              <a:rPr lang="en-US" b="1" dirty="0"/>
              <a:t>):</a:t>
            </a:r>
            <a:endParaRPr lang="en-US" dirty="0">
              <a:cs typeface="Calibri" panose="020F0502020204030204"/>
            </a:endParaRPr>
          </a:p>
          <a:p>
            <a:r>
              <a:rPr lang="en-US" sz="1200" b="1" dirty="0">
                <a:latin typeface="Consolas"/>
                <a:cs typeface="Calibri" panose="020F0502020204030204"/>
              </a:rPr>
              <a:t>SOCK_STREAM</a:t>
            </a:r>
            <a:r>
              <a:rPr lang="en-US" sz="1200" b="1" dirty="0">
                <a:ea typeface="+mn-lt"/>
                <a:cs typeface="+mn-lt"/>
              </a:rPr>
              <a:t> (TCP):</a:t>
            </a:r>
            <a:endParaRPr lang="en-US" dirty="0"/>
          </a:p>
          <a:p>
            <a:pPr marL="383540" lvl="1"/>
            <a:r>
              <a:rPr lang="en-US" sz="1200" b="1" dirty="0" err="1">
                <a:latin typeface="Consolas"/>
                <a:cs typeface="Calibri" panose="020F0502020204030204"/>
              </a:rPr>
              <a:t>socket.SOCK_STREAM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provides a reliable, stream-oriented connection, commonly used with TCP.</a:t>
            </a:r>
            <a:endParaRPr lang="en-US" dirty="0"/>
          </a:p>
          <a:p>
            <a:r>
              <a:rPr lang="en-US" sz="1200" b="1" dirty="0">
                <a:latin typeface="Consolas"/>
                <a:cs typeface="Calibri" panose="020F0502020204030204"/>
              </a:rPr>
              <a:t>SOCK_DGRAM</a:t>
            </a:r>
            <a:r>
              <a:rPr lang="en-US" sz="1200" b="1" dirty="0">
                <a:ea typeface="+mn-lt"/>
                <a:cs typeface="+mn-lt"/>
              </a:rPr>
              <a:t> (UDP):</a:t>
            </a:r>
            <a:endParaRPr lang="en-US" dirty="0"/>
          </a:p>
          <a:p>
            <a:pPr marL="383540" lvl="1"/>
            <a:r>
              <a:rPr lang="en-US" sz="1200" b="1" dirty="0" err="1">
                <a:latin typeface="Consolas"/>
                <a:cs typeface="Calibri" panose="020F0502020204030204"/>
              </a:rPr>
              <a:t>socket.SOCK_DGRAM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provides a connectionless, datagram-oriented socket, commonly used with UDP.</a:t>
            </a:r>
            <a:endParaRPr lang="en-US" dirty="0"/>
          </a:p>
          <a:p>
            <a:r>
              <a:rPr lang="en-US" sz="1200" b="1" dirty="0">
                <a:latin typeface="Consolas"/>
                <a:cs typeface="Calibri" panose="020F0502020204030204"/>
              </a:rPr>
              <a:t>SOCK_RAW</a:t>
            </a:r>
            <a:r>
              <a:rPr lang="en-US" sz="1200" b="1" dirty="0">
                <a:ea typeface="+mn-lt"/>
                <a:cs typeface="+mn-lt"/>
              </a:rPr>
              <a:t> (Raw Sockets):</a:t>
            </a:r>
            <a:endParaRPr lang="en-US" dirty="0"/>
          </a:p>
          <a:p>
            <a:pPr marL="383540" lvl="1"/>
            <a:r>
              <a:rPr lang="en-US" sz="1200" b="1" dirty="0" err="1">
                <a:latin typeface="Consolas"/>
                <a:cs typeface="Calibri" panose="020F0502020204030204"/>
              </a:rPr>
              <a:t>socket.SOCK_RAW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allows the application to directly interact with lower-level protocols, such as ICMP. Requires special privileges.</a:t>
            </a:r>
            <a:endParaRPr lang="en-US" dirty="0"/>
          </a:p>
          <a:p>
            <a:r>
              <a:rPr lang="en-US" sz="1200" b="1" dirty="0">
                <a:latin typeface="Consolas"/>
                <a:cs typeface="Calibri" panose="020F0502020204030204"/>
              </a:rPr>
              <a:t>SOCK_SEQPACKET</a:t>
            </a:r>
            <a:r>
              <a:rPr lang="en-US" sz="1200" b="1" dirty="0">
                <a:ea typeface="+mn-lt"/>
                <a:cs typeface="+mn-lt"/>
              </a:rPr>
              <a:t> (Sequential Packet Socket):</a:t>
            </a:r>
            <a:endParaRPr lang="en-US" dirty="0"/>
          </a:p>
          <a:p>
            <a:pPr marL="383540" lvl="1"/>
            <a:r>
              <a:rPr lang="en-US" sz="1200" b="1" dirty="0" err="1">
                <a:latin typeface="Consolas"/>
                <a:cs typeface="Calibri" panose="020F0502020204030204"/>
              </a:rPr>
              <a:t>socket.SOCK_SEQPACKET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provides a sequenced, reliable, two-way connection.</a:t>
            </a:r>
            <a:endParaRPr lang="en-US" dirty="0"/>
          </a:p>
          <a:p>
            <a:r>
              <a:rPr lang="en-US" sz="1200" b="1" dirty="0">
                <a:latin typeface="Consolas"/>
                <a:cs typeface="Calibri" panose="020F0502020204030204"/>
              </a:rPr>
              <a:t>SOCK_RDM</a:t>
            </a:r>
            <a:r>
              <a:rPr lang="en-US" sz="1200" b="1" dirty="0">
                <a:ea typeface="+mn-lt"/>
                <a:cs typeface="+mn-lt"/>
              </a:rPr>
              <a:t> (Reliably Delivered Message):</a:t>
            </a:r>
            <a:endParaRPr lang="en-US" dirty="0"/>
          </a:p>
          <a:p>
            <a:pPr marL="383540" lvl="1"/>
            <a:r>
              <a:rPr lang="en-US" sz="1200" b="1" dirty="0" err="1">
                <a:latin typeface="Consolas"/>
                <a:cs typeface="Calibri" panose="020F0502020204030204"/>
              </a:rPr>
              <a:t>socket.SOCK_RDM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provides a reliable, connection-oriented service, but the ordering of delivery is not guaranteed.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773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ABF8-9170-0A6C-7780-1A659C52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2E00-1183-F498-FAF0-2F8BB2F7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100" b="1" dirty="0">
                <a:cs typeface="Calibri"/>
              </a:rPr>
              <a:t>Firewall:</a:t>
            </a:r>
            <a:r>
              <a:rPr lang="en-US" sz="1100" dirty="0">
                <a:solidFill>
                  <a:srgbClr val="374151"/>
                </a:solidFill>
                <a:cs typeface="Calibri"/>
              </a:rPr>
              <a:t> A firewall is a security device or software that monitors and controls incoming and outgoing network traffic based on predetermined security rules. It helps protect a network from unauthorized access and cyber threats.</a:t>
            </a:r>
            <a:endParaRPr lang="en-US"/>
          </a:p>
          <a:p>
            <a:r>
              <a:rPr lang="en-US" sz="1100" b="1" dirty="0">
                <a:cs typeface="Calibri"/>
              </a:rPr>
              <a:t>DNS (Domain Name System):</a:t>
            </a:r>
            <a:r>
              <a:rPr lang="en-US" sz="1100" dirty="0">
                <a:solidFill>
                  <a:srgbClr val="374151"/>
                </a:solidFill>
                <a:cs typeface="Calibri"/>
              </a:rPr>
              <a:t> DNS translates human-readable domain names into IP addresses. It allows users to access websites using easy-to-remember names instead of numerical IP addresses.</a:t>
            </a:r>
          </a:p>
          <a:p>
            <a:r>
              <a:rPr lang="en-US" sz="1100" b="1" dirty="0">
                <a:cs typeface="Calibri"/>
              </a:rPr>
              <a:t>LAN (Local Area Network) and WAN (Wide Area Network):</a:t>
            </a:r>
            <a:r>
              <a:rPr lang="en-US" sz="1100" dirty="0">
                <a:solidFill>
                  <a:srgbClr val="374151"/>
                </a:solidFill>
                <a:cs typeface="Calibri"/>
              </a:rPr>
              <a:t> LANs are networks that cover a small geographic area, like a single building or campus, while WANs cover larger areas, often spanning cities or countries.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What Is DNS? Types Of DNS Server [Domain Name System] Explain Step By Step">
            <a:extLst>
              <a:ext uri="{FF2B5EF4-FFF2-40B4-BE49-F238E27FC236}">
                <a16:creationId xmlns:a16="http://schemas.microsoft.com/office/drawing/2014/main" id="{2740B119-44F7-E2BE-E85B-BEACDCED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77" y="3542740"/>
            <a:ext cx="5858434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7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3314-FEBD-4620-36C7-ADCF148F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73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Networking in Python</vt:lpstr>
      <vt:lpstr>Network</vt:lpstr>
      <vt:lpstr>Network</vt:lpstr>
      <vt:lpstr>Common Port Numbers</vt:lpstr>
      <vt:lpstr>Socket</vt:lpstr>
      <vt:lpstr>Network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2024-01-26T10:19:37Z</dcterms:created>
  <dcterms:modified xsi:type="dcterms:W3CDTF">2024-01-26T11:17:56Z</dcterms:modified>
</cp:coreProperties>
</file>