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81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9C187-DC44-2B98-19E3-7BA292D7F285}" v="6" dt="2024-08-14T16:28:53.817"/>
    <p1510:client id="{984734E9-7BFD-B4A7-1C87-D4CD749E53EB}" v="442" dt="2024-08-14T15:36:38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2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0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7153-0F4D-99F5-BFBB-DE7F74F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000">
                <a:latin typeface="Calibri"/>
                <a:cs typeface="Calibri"/>
              </a:rPr>
              <a:t>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496A-E4D7-D9FD-931A-36017878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Create variables to store your name, age, and whether you like Python.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Calculate the area of a rectangle with given length and width.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Check if a number is even or odd.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361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274C-2268-DD0B-D58D-1FF2E432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br>
              <a:rPr lang="en-US" sz="2000">
                <a:latin typeface="Calibri"/>
                <a:cs typeface="Calibri"/>
              </a:rPr>
            </a:br>
            <a:r>
              <a:rPr lang="en-US" sz="4000">
                <a:latin typeface="Calibri"/>
                <a:cs typeface="Calibri"/>
              </a:rPr>
              <a:t>Variables, Keywords Statements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B8E4-7901-05E2-23AE-B51947CC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/>
              <a:t>Variables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As discussed yesterday, variables are named containers for storing data. Python is dynamically typed, so you don't need to declare the data type beforehand.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Keywords:</a:t>
            </a:r>
            <a:r>
              <a:rPr lang="en-US">
                <a:ea typeface="+mn-lt"/>
                <a:cs typeface="+mn-lt"/>
              </a:rPr>
              <a:t> These are reserved words in Python that have special meanings and cannot be used as variable names. Examples include </a:t>
            </a:r>
            <a:r>
              <a:rPr lang="en-US">
                <a:latin typeface="Consolas"/>
              </a:rPr>
              <a:t>if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else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for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while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def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class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import</a:t>
            </a:r>
            <a:r>
              <a:rPr lang="en-US">
                <a:ea typeface="+mn-lt"/>
                <a:cs typeface="+mn-lt"/>
              </a:rPr>
              <a:t>, etc.</a:t>
            </a:r>
            <a:endParaRPr lang="en-US"/>
          </a:p>
          <a:p>
            <a:r>
              <a:rPr lang="en-US" b="1"/>
              <a:t>Statements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Instructions given to the Python interpreter. Each line of code is generally a statement.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Comments:</a:t>
            </a:r>
            <a:r>
              <a:rPr lang="en-US">
                <a:ea typeface="+mn-lt"/>
                <a:cs typeface="+mn-lt"/>
              </a:rPr>
              <a:t> Explanatory notes within the code. They are ignored by the interpreter.</a:t>
            </a:r>
            <a:endParaRPr lang="en-US"/>
          </a:p>
          <a:p>
            <a:pPr marL="383540" lvl="1"/>
            <a:r>
              <a:rPr lang="en-US">
                <a:ea typeface="+mn-lt"/>
                <a:cs typeface="+mn-lt"/>
              </a:rPr>
              <a:t>Single-line comments: </a:t>
            </a:r>
            <a:r>
              <a:rPr lang="en-US">
                <a:latin typeface="Consolas"/>
                <a:cs typeface="Calibri"/>
              </a:rPr>
              <a:t># This is a comment</a:t>
            </a:r>
            <a:endParaRPr lang="en-US"/>
          </a:p>
          <a:p>
            <a:pPr marL="383540" lvl="1"/>
            <a:r>
              <a:rPr lang="en-US">
                <a:ea typeface="+mn-lt"/>
                <a:cs typeface="+mn-lt"/>
              </a:rPr>
              <a:t>Multi-line comments: </a:t>
            </a:r>
            <a:r>
              <a:rPr lang="en-US">
                <a:latin typeface="Consolas"/>
                <a:cs typeface="Calibri"/>
              </a:rPr>
              <a:t>""" This is a multi-line comment """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96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969A-EE6B-8E6E-5E52-F779F3F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000">
                <a:latin typeface="Calibri"/>
                <a:cs typeface="Calibri"/>
              </a:rPr>
              <a:t>Indentation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C0F7-6C18-7803-7445-24C508CE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Python uses whitespace indentation to define code blocks.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Consistent indentation is crucial for code readability and execution.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Incorrect indentation leads to </a:t>
            </a:r>
            <a:r>
              <a:rPr lang="en-US" err="1">
                <a:latin typeface="Consolas"/>
              </a:rPr>
              <a:t>IndentationError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/>
              <a:t>Input and Output</a:t>
            </a:r>
            <a:endParaRPr lang="en-US">
              <a:cs typeface="Calibri"/>
            </a:endParaRPr>
          </a:p>
          <a:p>
            <a:r>
              <a:rPr lang="en-US" b="1">
                <a:ea typeface="+mn-lt"/>
                <a:cs typeface="+mn-lt"/>
              </a:rPr>
              <a:t>Input:</a:t>
            </a:r>
            <a:r>
              <a:rPr lang="en-US">
                <a:ea typeface="+mn-lt"/>
                <a:cs typeface="+mn-lt"/>
              </a:rPr>
              <a:t> Used to get user input.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Output:</a:t>
            </a:r>
            <a:r>
              <a:rPr lang="en-US">
                <a:ea typeface="+mn-lt"/>
                <a:cs typeface="+mn-lt"/>
              </a:rPr>
              <a:t> Used to display results or messages.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39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7B4C-D340-4FEE-1599-4329138F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7741-0B4A-9D85-706F-699C6A65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Strings are sequences of characters.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Basic operations: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Concatenation: Combining strings using the </a:t>
            </a:r>
            <a:r>
              <a:rPr lang="en-US">
                <a:latin typeface="Consolas"/>
              </a:rPr>
              <a:t>+</a:t>
            </a:r>
            <a:r>
              <a:rPr lang="en-US">
                <a:ea typeface="+mn-lt"/>
                <a:cs typeface="+mn-lt"/>
              </a:rPr>
              <a:t> operator.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Indexing: Accessing individual characters using square brackets.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Slicing: Extracting a substring using </a:t>
            </a:r>
            <a:r>
              <a:rPr lang="en-US">
                <a:latin typeface="Consolas"/>
              </a:rPr>
              <a:t>[</a:t>
            </a:r>
            <a:r>
              <a:rPr lang="en-US" err="1">
                <a:latin typeface="Consolas"/>
              </a:rPr>
              <a:t>start:end</a:t>
            </a:r>
            <a:r>
              <a:rPr lang="en-US">
                <a:latin typeface="Consolas"/>
              </a:rPr>
              <a:t>]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Length: Finding the length of a string using </a:t>
            </a:r>
            <a:r>
              <a:rPr lang="en-US" err="1">
                <a:latin typeface="Consolas"/>
              </a:rPr>
              <a:t>len</a:t>
            </a:r>
            <a:r>
              <a:rPr lang="en-US">
                <a:latin typeface="Consolas"/>
              </a:rPr>
              <a:t>()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41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F426-7C4A-17BD-14FD-88F15926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000">
                <a:latin typeface="Calibri"/>
                <a:cs typeface="Calibri"/>
              </a:rPr>
              <a:t>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5CF7-F0BB-2272-F5E1-91167EBF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Arithmetic operators: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+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-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*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/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%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//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**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Comparison operators: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==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!=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&lt;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&gt;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&lt;=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&gt;=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Assignment operators: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+=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-=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*=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/=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Logical operators: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and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or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not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Bitwise operators: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&amp;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|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^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~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&lt;&lt;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&gt;&gt;</a:t>
            </a:r>
            <a:r>
              <a:rPr lang="en-US">
                <a:ea typeface="+mn-lt"/>
                <a:cs typeface="+mn-lt"/>
              </a:rPr>
              <a:t> (used for bit-level operations)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Membership operators: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in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not in</a:t>
            </a:r>
            <a:r>
              <a:rPr lang="en-US">
                <a:ea typeface="+mn-lt"/>
                <a:cs typeface="+mn-lt"/>
              </a:rPr>
              <a:t> (used to check if a value is present in a sequence)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Identity operators: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is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is not</a:t>
            </a:r>
            <a:r>
              <a:rPr lang="en-US">
                <a:ea typeface="+mn-lt"/>
                <a:cs typeface="+mn-lt"/>
              </a:rPr>
              <a:t> (compare object identities)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64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8BC5-7FD3-3CAC-E618-923EA643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000">
                <a:latin typeface="Calibri"/>
                <a:cs typeface="Calibri"/>
              </a:rPr>
              <a:t>Data Structures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68A-9E55-F57B-7B26-8FC82C7B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Lists: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Ordered </a:t>
            </a:r>
            <a:r>
              <a:rPr lang="en-US">
                <a:ea typeface="+mn-lt"/>
                <a:cs typeface="+mn-lt"/>
              </a:rPr>
              <a:t>collections of items.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Can contain elements of different data types.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Created using square brackets </a:t>
            </a:r>
            <a:r>
              <a:rPr lang="en-US">
                <a:latin typeface="Consolas"/>
              </a:rPr>
              <a:t>[]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Accessed using indexing and slicing.</a:t>
            </a:r>
            <a:endParaRPr lang="en-US"/>
          </a:p>
          <a:p>
            <a:endParaRPr lang="en-US"/>
          </a:p>
          <a:p>
            <a:r>
              <a:rPr lang="en-US" b="1"/>
              <a:t>Tuples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Ordered </a:t>
            </a:r>
            <a:r>
              <a:rPr lang="en-US">
                <a:ea typeface="+mn-lt"/>
                <a:cs typeface="+mn-lt"/>
              </a:rPr>
              <a:t>collections of items, similar to lists but immutable (cannot be changed after creation).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Created using parentheses </a:t>
            </a:r>
            <a:r>
              <a:rPr lang="en-US">
                <a:latin typeface="Consolas"/>
                <a:cs typeface="Calibri"/>
              </a:rPr>
              <a:t>()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93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7E89-1AB4-2E21-92EE-0A1D92B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Data Structures</a:t>
            </a:r>
            <a:endParaRPr lang="en-US" sz="40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6375-E04B-2260-690A-7FA5451F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/>
              <a:t>Dictionaries </a:t>
            </a:r>
            <a:r>
              <a:rPr lang="en-US"/>
              <a:t>- </a:t>
            </a:r>
            <a:r>
              <a:rPr lang="en-US" b="1"/>
              <a:t>Unordered</a:t>
            </a:r>
            <a:r>
              <a:rPr lang="en-US">
                <a:ea typeface="+mn-lt"/>
                <a:cs typeface="+mn-lt"/>
              </a:rPr>
              <a:t> collections of key-value pairs.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Keys must be unique and immutable (strings, numbers, or tuples).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Values can be of any data type.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Created using curly braces </a:t>
            </a:r>
            <a:r>
              <a:rPr lang="en-US">
                <a:latin typeface="Consolas"/>
              </a:rPr>
              <a:t>{}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Accessed using keys.</a:t>
            </a:r>
            <a:endParaRPr lang="en-US"/>
          </a:p>
          <a:p>
            <a:r>
              <a:rPr lang="en-US" b="1"/>
              <a:t>Sets </a:t>
            </a:r>
            <a:r>
              <a:rPr lang="en-US"/>
              <a:t>- </a:t>
            </a:r>
            <a:r>
              <a:rPr lang="en-US" b="1"/>
              <a:t>Unordered</a:t>
            </a:r>
            <a:r>
              <a:rPr lang="en-US">
                <a:ea typeface="+mn-lt"/>
                <a:cs typeface="+mn-lt"/>
              </a:rPr>
              <a:t> collections of unique elements.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No duplicate elements allowed.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Used for mathematical set operations (union, intersection, difference).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Created using curly braces </a:t>
            </a:r>
            <a:r>
              <a:rPr lang="en-US">
                <a:latin typeface="Consolas"/>
                <a:cs typeface="Calibri"/>
              </a:rPr>
              <a:t>{}</a:t>
            </a:r>
            <a:r>
              <a:rPr lang="en-US">
                <a:ea typeface="+mn-lt"/>
                <a:cs typeface="+mn-lt"/>
              </a:rPr>
              <a:t> or the </a:t>
            </a:r>
            <a:r>
              <a:rPr lang="en-US">
                <a:latin typeface="Consolas"/>
                <a:cs typeface="Calibri"/>
              </a:rPr>
              <a:t>set()</a:t>
            </a:r>
            <a:r>
              <a:rPr lang="en-US">
                <a:ea typeface="+mn-lt"/>
                <a:cs typeface="+mn-lt"/>
              </a:rPr>
              <a:t> constructor.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6680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ACF3-56EC-BFC5-C51C-728058FB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Key differences</a:t>
            </a: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644DF3-35CA-FE3B-3EE0-5C1A8A79A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970" y="2025968"/>
            <a:ext cx="69818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6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94FA-33D4-5321-F497-428CFBFB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9775-86A1-97D8-846F-14FD90B8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Control flow statements determine the order in which code is executed. They allow you to make decisions and repeat actions based on conditions.</a:t>
            </a:r>
            <a:endParaRPr lang="en-US">
              <a:cs typeface="Calibri" panose="020F0502020204030204"/>
            </a:endParaRPr>
          </a:p>
          <a:p>
            <a:r>
              <a:rPr lang="en-US" b="1"/>
              <a:t>If-Else Statements</a:t>
            </a:r>
            <a:endParaRPr lang="en-US" b="1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Used to make decisions based on conditions.</a:t>
            </a:r>
            <a:endParaRPr lang="en-US"/>
          </a:p>
          <a:p>
            <a:r>
              <a:rPr lang="en-US"/>
              <a:t>Loops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Used to repeat a block of code multiple times.</a:t>
            </a:r>
            <a:endParaRPr lang="en-US"/>
          </a:p>
          <a:p>
            <a:r>
              <a:rPr lang="en-US" b="1"/>
              <a:t>For Loops</a:t>
            </a:r>
            <a:endParaRPr lang="en-US" b="1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Iterate over a sequence (list, tuple, string, etc.).</a:t>
            </a:r>
            <a:endParaRPr lang="en-US"/>
          </a:p>
          <a:p>
            <a:r>
              <a:rPr lang="en-US" b="1"/>
              <a:t>While Loops</a:t>
            </a:r>
            <a:endParaRPr lang="en-US" b="1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Execute a block of code as long as a condition is true.</a:t>
            </a:r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52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A9EF-FA21-FFDD-51DE-FF184BBC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5F62-E5AF-D768-076B-C9A881E9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b="1"/>
              <a:t>Nested Loops</a:t>
            </a:r>
            <a:endParaRPr lang="en-US" sz="2400" b="1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Loops within loops - Used for tasks involving multiple iterations.</a:t>
            </a:r>
          </a:p>
          <a:p>
            <a:endParaRPr lang="en-US" sz="1600">
              <a:cs typeface="Calibri"/>
            </a:endParaRPr>
          </a:p>
          <a:p>
            <a:r>
              <a:rPr lang="en-US" sz="2400" b="1"/>
              <a:t>Break and Continue</a:t>
            </a:r>
            <a:endParaRPr lang="en-US" sz="2400" b="1">
              <a:cs typeface="Calibri"/>
            </a:endParaRPr>
          </a:p>
          <a:p>
            <a:r>
              <a:rPr lang="en-US" sz="1600" b="1">
                <a:ea typeface="+mn-lt"/>
                <a:cs typeface="+mn-lt"/>
              </a:rPr>
              <a:t>Break:</a:t>
            </a:r>
            <a:r>
              <a:rPr lang="en-US" sz="1600">
                <a:ea typeface="+mn-lt"/>
                <a:cs typeface="+mn-lt"/>
              </a:rPr>
              <a:t> Terminates the loop entirely.</a:t>
            </a:r>
          </a:p>
          <a:p>
            <a:r>
              <a:rPr lang="en-US" sz="1600" b="1">
                <a:ea typeface="+mn-lt"/>
                <a:cs typeface="+mn-lt"/>
              </a:rPr>
              <a:t>Continue:</a:t>
            </a:r>
            <a:r>
              <a:rPr lang="en-US" sz="1600">
                <a:ea typeface="+mn-lt"/>
                <a:cs typeface="+mn-lt"/>
              </a:rPr>
              <a:t> Skips the current iteration and moves to the next.</a:t>
            </a:r>
          </a:p>
          <a:p>
            <a:endParaRPr lang="en-US" sz="1600" b="1">
              <a:ea typeface="+mn-lt"/>
              <a:cs typeface="+mn-lt"/>
            </a:endParaRPr>
          </a:p>
          <a:p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1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A7DB-4FF9-376D-2A40-82348A5C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000">
                <a:latin typeface="Calibri"/>
                <a:cs typeface="Calibri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6228-9507-04D8-67F3-10B6EB60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Python is a high-level, interpreted programming language known for its simplicity and readability. It's widely used in various fields, including data science, web development, machine learning, and automation.</a:t>
            </a:r>
            <a:endParaRPr lang="en-US"/>
          </a:p>
          <a:p>
            <a:endParaRPr lang="en-US" sz="2800"/>
          </a:p>
          <a:p>
            <a:r>
              <a:rPr lang="en-US" b="1">
                <a:ea typeface="+mn-lt"/>
                <a:cs typeface="+mn-lt"/>
              </a:rPr>
              <a:t>History of Python</a:t>
            </a:r>
          </a:p>
          <a:p>
            <a:r>
              <a:rPr lang="en-US">
                <a:ea typeface="+mn-lt"/>
                <a:cs typeface="+mn-lt"/>
              </a:rPr>
              <a:t>Created by Guido van Rossum in the late 1980s, Python was designed with a focus on code readability and efficiency. Its emphasis on simplicity and a large standard library contributed to its rapid growth and popularity.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481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04AF-2AFC-C509-5143-CC53A34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000">
                <a:latin typeface="Calibri"/>
                <a:cs typeface="Calibri"/>
              </a:rPr>
              <a:t>Exercise: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4BDA-D845-51F7-CDCA-E39C766D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600">
                <a:cs typeface="Calibri"/>
              </a:rPr>
              <a:t>Write a program to check if a number is even or odd.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r>
              <a:rPr lang="en-US" sz="1600">
                <a:cs typeface="Calibri"/>
              </a:rPr>
              <a:t>Create a program to print the multiplication table of a given number.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r>
              <a:rPr lang="en-US" sz="1600">
                <a:cs typeface="Calibri"/>
              </a:rPr>
              <a:t>Find the factorial of a number using a loop.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r>
              <a:rPr lang="en-US" sz="1600">
                <a:cs typeface="Calibri"/>
              </a:rPr>
              <a:t>Write a program to find the largest number in a list.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endParaRPr lang="en-US" sz="1600">
              <a:solidFill>
                <a:srgbClr val="000000"/>
              </a:solidFill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21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535-0EF9-9165-A429-0814C637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Understanding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724B-58E9-872F-8EC7-0E236B51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function is a reusable block of code that performs a specific task. It helps to organize code, improve readability, and promote code reusability.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 b="1"/>
              <a:t>Defining Functions</a:t>
            </a:r>
            <a:endParaRPr lang="en-US" b="1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Use the </a:t>
            </a:r>
            <a:r>
              <a:rPr lang="en-US">
                <a:latin typeface="Consolas"/>
                <a:cs typeface="Calibri"/>
              </a:rPr>
              <a:t>def</a:t>
            </a:r>
            <a:r>
              <a:rPr lang="en-US">
                <a:ea typeface="+mn-lt"/>
                <a:cs typeface="+mn-lt"/>
              </a:rPr>
              <a:t> keyword followed by the function name and parentheses.</a:t>
            </a:r>
          </a:p>
          <a:p>
            <a:r>
              <a:rPr lang="en-US">
                <a:ea typeface="+mn-lt"/>
                <a:cs typeface="+mn-lt"/>
              </a:rPr>
              <a:t>Optionally, include parameters within the parentheses.</a:t>
            </a:r>
          </a:p>
          <a:p>
            <a:r>
              <a:rPr lang="en-US">
                <a:ea typeface="+mn-lt"/>
                <a:cs typeface="+mn-lt"/>
              </a:rPr>
              <a:t>The function body is indented.</a:t>
            </a:r>
          </a:p>
          <a:p>
            <a:r>
              <a:rPr lang="en-US">
                <a:ea typeface="+mn-lt"/>
                <a:cs typeface="+mn-lt"/>
              </a:rPr>
              <a:t>Use the </a:t>
            </a:r>
            <a:r>
              <a:rPr lang="en-US">
                <a:latin typeface="Consolas"/>
                <a:cs typeface="Calibri"/>
              </a:rPr>
              <a:t>return</a:t>
            </a:r>
            <a:r>
              <a:rPr lang="en-US">
                <a:ea typeface="+mn-lt"/>
                <a:cs typeface="+mn-lt"/>
              </a:rPr>
              <a:t> statement to specify the output.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17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8642-2EF8-4B29-B8AA-2F01A4D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Understanding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CE4C-3E18-0299-6991-AE4FF0BF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Functions without parameters:</a:t>
            </a:r>
            <a:r>
              <a:rPr lang="en-US" dirty="0">
                <a:ea typeface="+mn-lt"/>
                <a:cs typeface="+mn-lt"/>
              </a:rPr>
              <a:t> Don't require any input values.</a:t>
            </a:r>
          </a:p>
          <a:p>
            <a:r>
              <a:rPr lang="en-US" b="1" dirty="0">
                <a:ea typeface="+mn-lt"/>
                <a:cs typeface="+mn-lt"/>
              </a:rPr>
              <a:t>Functions with parameters:</a:t>
            </a:r>
            <a:r>
              <a:rPr lang="en-US" dirty="0">
                <a:ea typeface="+mn-lt"/>
                <a:cs typeface="+mn-lt"/>
              </a:rPr>
              <a:t> Accept input values.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 b="1" dirty="0"/>
              <a:t>Local and Global Variables</a:t>
            </a:r>
            <a:endParaRPr lang="en-US" b="1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Local variables: Defined within a function and accessible only within that function.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Global variables: Defined outside of any function and accessible from anywhere in the program.</a:t>
            </a:r>
            <a:endParaRPr lang="en-US" dirty="0"/>
          </a:p>
          <a:p>
            <a:endParaRPr lang="en-US"/>
          </a:p>
          <a:p>
            <a:r>
              <a:rPr lang="en-US" b="1" dirty="0"/>
              <a:t>Lambda Functions</a:t>
            </a:r>
            <a:endParaRPr lang="en-US" b="1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Anonymous functions defined using the </a:t>
            </a:r>
            <a:r>
              <a:rPr lang="en-US" dirty="0">
                <a:latin typeface="Consolas"/>
                <a:cs typeface="Calibri" panose="020F0502020204030204"/>
              </a:rPr>
              <a:t>lambda</a:t>
            </a:r>
            <a:r>
              <a:rPr lang="en-US" dirty="0">
                <a:ea typeface="+mn-lt"/>
                <a:cs typeface="+mn-lt"/>
              </a:rPr>
              <a:t> keyword.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Used for short, simple functions.</a:t>
            </a:r>
            <a:endParaRPr lang="en-US" dirty="0"/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051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1A8A-E11A-3B75-72C4-72AF2964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Understanding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A60D-1106-50A3-8ECB-BE4CF9D1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b="1"/>
          </a:p>
          <a:p>
            <a:r>
              <a:rPr lang="en-US" b="1"/>
              <a:t>Calling Functions, Parameters, and Return Values</a:t>
            </a:r>
            <a:endParaRPr lang="en-US" b="1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To call a function, use its name followed by parentheses.</a:t>
            </a:r>
          </a:p>
          <a:p>
            <a:r>
              <a:rPr lang="en-US">
                <a:ea typeface="+mn-lt"/>
                <a:cs typeface="+mn-lt"/>
              </a:rPr>
              <a:t>Pass arguments (values) to the function through parameters.</a:t>
            </a:r>
          </a:p>
          <a:p>
            <a:r>
              <a:rPr lang="en-US">
                <a:ea typeface="+mn-lt"/>
                <a:cs typeface="+mn-lt"/>
              </a:rPr>
              <a:t>A function can return a value using the </a:t>
            </a:r>
            <a:r>
              <a:rPr lang="en-US">
                <a:latin typeface="Consolas"/>
              </a:rPr>
              <a:t>return</a:t>
            </a:r>
            <a:r>
              <a:rPr lang="en-US">
                <a:ea typeface="+mn-lt"/>
                <a:cs typeface="+mn-lt"/>
              </a:rPr>
              <a:t> statement.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35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94AA-6FF6-8D0E-AF21-91195229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85C5-A61F-13AC-A823-436B2B63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concise way to create lists based on existing lists or other </a:t>
            </a:r>
            <a:r>
              <a:rPr lang="en-US" err="1">
                <a:ea typeface="+mn-lt"/>
                <a:cs typeface="+mn-lt"/>
              </a:rPr>
              <a:t>iterable</a:t>
            </a:r>
            <a:r>
              <a:rPr lang="en-US">
                <a:ea typeface="+mn-lt"/>
                <a:cs typeface="+mn-lt"/>
              </a:rPr>
              <a:t> objects.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numbers = [1, 2, 3, 4, 5] </a:t>
            </a:r>
          </a:p>
          <a:p>
            <a:r>
              <a:rPr lang="en-US">
                <a:ea typeface="+mn-lt"/>
                <a:cs typeface="+mn-lt"/>
              </a:rPr>
              <a:t>squares = [x**2 for x in numbers] </a:t>
            </a:r>
          </a:p>
          <a:p>
            <a:r>
              <a:rPr lang="en-US">
                <a:ea typeface="+mn-lt"/>
                <a:cs typeface="+mn-lt"/>
              </a:rPr>
              <a:t>print(squares) # Output: [1, 4, 9, 16, 25]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0123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49FF-F2B4-16D8-3868-7C0C645B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D023-2A15-A034-DEFB-073273AE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Write a function to calculate the factorial of a number.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Create a function to check if a number is prime.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list comprehension to create a list of even numbers from 1 to 20.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Write a lambda function to square a number.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190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1FE01-D529-D0B4-A023-3D83483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32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A3B4-206F-61F6-D385-ACBC011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Installing and Setting Up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0258-7B7B-6371-E1A4-F415B225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b="1">
                <a:ea typeface="+mn-lt"/>
                <a:cs typeface="+mn-lt"/>
              </a:rPr>
              <a:t>Choosing a Python version: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Python has two major versions: Python 2 and Python 3. It's recommended to use Python 3 for new projects.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Downloading and installing: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Visit the official Python website (</a:t>
            </a:r>
            <a:r>
              <a:rPr lang="en-US">
                <a:ea typeface="+mn-lt"/>
                <a:cs typeface="+mn-lt"/>
                <a:hlinkClick r:id="rId2"/>
              </a:rPr>
              <a:t>https://www.python.org/downloads/</a:t>
            </a:r>
            <a:r>
              <a:rPr lang="en-US">
                <a:ea typeface="+mn-lt"/>
                <a:cs typeface="+mn-lt"/>
              </a:rPr>
              <a:t>) and download the appropriate installer for your operating system (Windows, macOS, Linux).</a:t>
            </a:r>
            <a:endParaRPr lang="en-US"/>
          </a:p>
          <a:p>
            <a:endParaRPr lang="en-US"/>
          </a:p>
          <a:p>
            <a:r>
              <a:rPr lang="en-US" b="1">
                <a:ea typeface="+mn-lt"/>
                <a:cs typeface="+mn-lt"/>
              </a:rPr>
              <a:t>Verifying the installation: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Open a terminal or command prompt and type </a:t>
            </a:r>
            <a:r>
              <a:rPr lang="en-US">
                <a:latin typeface="Consolas"/>
                <a:cs typeface="Calibri"/>
              </a:rPr>
              <a:t>python --version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>
                <a:latin typeface="Consolas"/>
                <a:cs typeface="Calibri"/>
              </a:rPr>
              <a:t>python3 --version</a:t>
            </a:r>
            <a:r>
              <a:rPr lang="en-US">
                <a:ea typeface="+mn-lt"/>
                <a:cs typeface="+mn-lt"/>
              </a:rPr>
              <a:t>. You should see the installed Python version.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3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C34-9E92-42D4-8459-DDEE884E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Installing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00E4-22B1-F3DF-FD27-AF958B16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Installing </a:t>
            </a:r>
            <a:r>
              <a:rPr lang="en-US" b="1"/>
              <a:t>Anaconda</a:t>
            </a:r>
            <a:endParaRPr lang="en-US" b="1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Download: Visit the Anaconda website (</a:t>
            </a:r>
            <a:r>
              <a:rPr lang="en-US">
                <a:ea typeface="+mn-lt"/>
                <a:cs typeface="+mn-lt"/>
                <a:hlinkClick r:id="rId2"/>
              </a:rPr>
              <a:t>https://www.anaconda.com/products/individual</a:t>
            </a:r>
            <a:r>
              <a:rPr lang="en-US">
                <a:ea typeface="+mn-lt"/>
                <a:cs typeface="+mn-lt"/>
              </a:rPr>
              <a:t>) and download the appropriate installer.</a:t>
            </a:r>
            <a:endParaRPr lang="en-US"/>
          </a:p>
          <a:p>
            <a:endParaRPr lang="en-US"/>
          </a:p>
          <a:p>
            <a:r>
              <a:rPr lang="en-US" b="1"/>
              <a:t>Google Colab </a:t>
            </a:r>
            <a:endParaRPr lang="en-US" b="1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Cloud-based </a:t>
            </a:r>
            <a:r>
              <a:rPr lang="en-US" err="1">
                <a:ea typeface="+mn-lt"/>
                <a:cs typeface="+mn-lt"/>
              </a:rPr>
              <a:t>Jupyter</a:t>
            </a:r>
            <a:r>
              <a:rPr lang="en-US">
                <a:ea typeface="+mn-lt"/>
                <a:cs typeface="+mn-lt"/>
              </a:rPr>
              <a:t> Notebook: </a:t>
            </a:r>
            <a:r>
              <a:rPr lang="en-US">
                <a:ea typeface="+mn-lt"/>
                <a:cs typeface="+mn-lt"/>
                <a:hlinkClick r:id="rId3"/>
              </a:rPr>
              <a:t>Welcome To Colab - Colab (google.com)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/>
              <a:t>Installing </a:t>
            </a:r>
            <a:r>
              <a:rPr lang="en-US" b="1"/>
              <a:t>PyCharm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Visit the PyCharm download page: </a:t>
            </a:r>
            <a:r>
              <a:rPr lang="en-US">
                <a:ea typeface="+mn-lt"/>
                <a:cs typeface="+mn-lt"/>
                <a:hlinkClick r:id="rId4"/>
              </a:rPr>
              <a:t>https://www.jetbrains.com/pycharm/download/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347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E3C2-770E-4D77-C417-DD46A576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Basic Syntax: 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C3BF-F05D-FC38-5265-53728A99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Variables: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 variable is a named container for storing data.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the assignment operator </a:t>
            </a:r>
            <a:r>
              <a:rPr lang="en-US">
                <a:latin typeface="Consolas"/>
              </a:rPr>
              <a:t>=</a:t>
            </a:r>
            <a:r>
              <a:rPr lang="en-US">
                <a:ea typeface="+mn-lt"/>
                <a:cs typeface="+mn-lt"/>
              </a:rPr>
              <a:t> to assign a value to a variable.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Variable names can contain letters, numbers, and underscores but cannot start with a number.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42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A53-9731-AEA5-ECA7-0209B9D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BD0-9493-0D02-FB98-A02197CE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b="1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Python is dynamically typed, meaning you don't need to declare the data type of a variable beforehand.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Common data types: </a:t>
            </a:r>
            <a:endParaRPr lang="en-US"/>
          </a:p>
          <a:p>
            <a:pPr marL="383540" lvl="1"/>
            <a:r>
              <a:rPr lang="en-US" b="1">
                <a:ea typeface="+mn-lt"/>
                <a:cs typeface="+mn-lt"/>
              </a:rPr>
              <a:t>Integers:</a:t>
            </a:r>
            <a:r>
              <a:rPr lang="en-US">
                <a:ea typeface="+mn-lt"/>
                <a:cs typeface="+mn-lt"/>
              </a:rPr>
              <a:t> Whole numbers (e.g., 42, -10)</a:t>
            </a:r>
            <a:endParaRPr lang="en-US"/>
          </a:p>
          <a:p>
            <a:pPr marL="383540" lvl="1"/>
            <a:r>
              <a:rPr lang="en-US" b="1">
                <a:ea typeface="+mn-lt"/>
                <a:cs typeface="+mn-lt"/>
              </a:rPr>
              <a:t>Floats:</a:t>
            </a:r>
            <a:r>
              <a:rPr lang="en-US">
                <a:ea typeface="+mn-lt"/>
                <a:cs typeface="+mn-lt"/>
              </a:rPr>
              <a:t> Numbers with decimal points (e.g., 3.14, 2.5)</a:t>
            </a:r>
            <a:endParaRPr lang="en-US"/>
          </a:p>
          <a:p>
            <a:pPr marL="383540" lvl="1"/>
            <a:r>
              <a:rPr lang="en-US" b="1">
                <a:ea typeface="+mn-lt"/>
                <a:cs typeface="+mn-lt"/>
              </a:rPr>
              <a:t>Strings:</a:t>
            </a:r>
            <a:r>
              <a:rPr lang="en-US">
                <a:ea typeface="+mn-lt"/>
                <a:cs typeface="+mn-lt"/>
              </a:rPr>
              <a:t> Textual data (e.g., "Hello, world!", 'Python')</a:t>
            </a:r>
            <a:endParaRPr lang="en-US"/>
          </a:p>
          <a:p>
            <a:pPr marL="383540" lvl="1"/>
            <a:r>
              <a:rPr lang="en-US" b="1">
                <a:ea typeface="+mn-lt"/>
                <a:cs typeface="+mn-lt"/>
              </a:rPr>
              <a:t>Booleans:</a:t>
            </a:r>
            <a:r>
              <a:rPr lang="en-US">
                <a:ea typeface="+mn-lt"/>
                <a:cs typeface="+mn-lt"/>
              </a:rPr>
              <a:t> True or False values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439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76BE-6270-8E48-692B-F9351FFD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000">
                <a:latin typeface="Calibri"/>
                <a:cs typeface="Calibri"/>
              </a:rPr>
              <a:t>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3627-9CAD-478E-5954-1A9CA177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Operators</a:t>
            </a:r>
            <a:r>
              <a:rPr lang="en-US">
                <a:ea typeface="+mn-lt"/>
                <a:cs typeface="+mn-lt"/>
              </a:rPr>
              <a:t> are symbols used to perform operations on values or variables.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Arithmetic operators:</a:t>
            </a:r>
            <a:endParaRPr lang="en-US"/>
          </a:p>
          <a:p>
            <a:r>
              <a:rPr lang="en-US">
                <a:latin typeface="Consolas"/>
              </a:rPr>
              <a:t>+</a:t>
            </a:r>
            <a:r>
              <a:rPr lang="en-US">
                <a:ea typeface="+mn-lt"/>
                <a:cs typeface="+mn-lt"/>
              </a:rPr>
              <a:t> (addition)</a:t>
            </a:r>
            <a:endParaRPr lang="en-US"/>
          </a:p>
          <a:p>
            <a:r>
              <a:rPr lang="en-US">
                <a:latin typeface="Consolas"/>
              </a:rPr>
              <a:t>-</a:t>
            </a:r>
            <a:r>
              <a:rPr lang="en-US">
                <a:ea typeface="+mn-lt"/>
                <a:cs typeface="+mn-lt"/>
              </a:rPr>
              <a:t> (subtraction)</a:t>
            </a:r>
            <a:endParaRPr lang="en-US"/>
          </a:p>
          <a:p>
            <a:r>
              <a:rPr lang="en-US">
                <a:latin typeface="Consolas"/>
              </a:rPr>
              <a:t>*</a:t>
            </a:r>
            <a:r>
              <a:rPr lang="en-US">
                <a:ea typeface="+mn-lt"/>
                <a:cs typeface="+mn-lt"/>
              </a:rPr>
              <a:t> (multiplication)</a:t>
            </a:r>
            <a:endParaRPr lang="en-US"/>
          </a:p>
          <a:p>
            <a:r>
              <a:rPr lang="en-US">
                <a:latin typeface="Consolas"/>
              </a:rPr>
              <a:t>/</a:t>
            </a:r>
            <a:r>
              <a:rPr lang="en-US">
                <a:ea typeface="+mn-lt"/>
                <a:cs typeface="+mn-lt"/>
              </a:rPr>
              <a:t> (division)</a:t>
            </a:r>
            <a:endParaRPr lang="en-US"/>
          </a:p>
          <a:p>
            <a:r>
              <a:rPr lang="en-US">
                <a:latin typeface="Consolas"/>
              </a:rPr>
              <a:t>%</a:t>
            </a:r>
            <a:r>
              <a:rPr lang="en-US">
                <a:ea typeface="+mn-lt"/>
                <a:cs typeface="+mn-lt"/>
              </a:rPr>
              <a:t> (modulo - remainder)</a:t>
            </a:r>
            <a:endParaRPr lang="en-US"/>
          </a:p>
          <a:p>
            <a:r>
              <a:rPr lang="en-US">
                <a:latin typeface="Consolas"/>
              </a:rPr>
              <a:t>//</a:t>
            </a:r>
            <a:r>
              <a:rPr lang="en-US">
                <a:ea typeface="+mn-lt"/>
                <a:cs typeface="+mn-lt"/>
              </a:rPr>
              <a:t> (floor division)</a:t>
            </a:r>
            <a:endParaRPr lang="en-US"/>
          </a:p>
          <a:p>
            <a:r>
              <a:rPr lang="en-US">
                <a:latin typeface="Consolas"/>
              </a:rPr>
              <a:t>**</a:t>
            </a:r>
            <a:r>
              <a:rPr lang="en-US">
                <a:ea typeface="+mn-lt"/>
                <a:cs typeface="+mn-lt"/>
              </a:rPr>
              <a:t> (exponentiation)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71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B204-F268-CBB4-AAA2-8A2185A3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000">
                <a:latin typeface="Calibri"/>
                <a:cs typeface="Calibri"/>
              </a:rPr>
              <a:t>Comparison operators: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6E2C-644A-18D5-164C-9AA191A4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en-US"/>
              <a:t>== (equal to)</a:t>
            </a:r>
          </a:p>
          <a:p>
            <a:pPr>
              <a:buFont typeface=""/>
              <a:buChar char="•"/>
            </a:pPr>
            <a:r>
              <a:rPr lang="en-US"/>
              <a:t>!= (not equal to)</a:t>
            </a:r>
          </a:p>
          <a:p>
            <a:pPr>
              <a:buFont typeface=""/>
              <a:buChar char="•"/>
            </a:pPr>
            <a:r>
              <a:rPr lang="en-US"/>
              <a:t>&lt; (less than)</a:t>
            </a:r>
          </a:p>
          <a:p>
            <a:pPr>
              <a:buFont typeface=""/>
              <a:buChar char="•"/>
            </a:pPr>
            <a:r>
              <a:rPr lang="en-US"/>
              <a:t>&gt; (greater than)</a:t>
            </a:r>
          </a:p>
          <a:p>
            <a:pPr>
              <a:buFont typeface=""/>
              <a:buChar char="•"/>
            </a:pPr>
            <a:r>
              <a:rPr lang="en-US"/>
              <a:t>&lt;= (less than or equal to)</a:t>
            </a:r>
          </a:p>
          <a:p>
            <a:pPr>
              <a:buFont typeface=""/>
              <a:buChar char="•"/>
            </a:pPr>
            <a:r>
              <a:rPr lang="en-US"/>
              <a:t>&gt;= (greater than or equal to)</a:t>
            </a:r>
          </a:p>
        </p:txBody>
      </p:sp>
    </p:spTree>
    <p:extLst>
      <p:ext uri="{BB962C8B-B14F-4D97-AF65-F5344CB8AC3E}">
        <p14:creationId xmlns:p14="http://schemas.microsoft.com/office/powerpoint/2010/main" val="140458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9F08-27B2-E6BD-1CAD-5FB13173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4000">
                <a:latin typeface="Calibri"/>
                <a:cs typeface="Calibri"/>
              </a:rPr>
              <a:t>Logical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11B-87AD-EBDB-1886-A97F70D4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latin typeface="Consolas"/>
              </a:rPr>
              <a:t>and</a:t>
            </a:r>
            <a:r>
              <a:rPr lang="en-US">
                <a:ea typeface="+mn-lt"/>
                <a:cs typeface="+mn-lt"/>
              </a:rPr>
              <a:t> (both conditions must be true)</a:t>
            </a:r>
            <a:endParaRPr lang="en-US"/>
          </a:p>
          <a:p>
            <a:r>
              <a:rPr lang="en-US">
                <a:latin typeface="Consolas"/>
              </a:rPr>
              <a:t>or</a:t>
            </a:r>
            <a:r>
              <a:rPr lang="en-US">
                <a:ea typeface="+mn-lt"/>
                <a:cs typeface="+mn-lt"/>
              </a:rPr>
              <a:t> (at least one condition must be true)</a:t>
            </a:r>
            <a:endParaRPr lang="en-US"/>
          </a:p>
          <a:p>
            <a:r>
              <a:rPr lang="en-US">
                <a:latin typeface="Consolas"/>
              </a:rPr>
              <a:t>not</a:t>
            </a:r>
            <a:r>
              <a:rPr lang="en-US">
                <a:ea typeface="+mn-lt"/>
                <a:cs typeface="+mn-lt"/>
              </a:rPr>
              <a:t> (negates a condition)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8192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Python</vt:lpstr>
      <vt:lpstr>What is Python?</vt:lpstr>
      <vt:lpstr>Installing and Setting Up Python</vt:lpstr>
      <vt:lpstr>Installing Options</vt:lpstr>
      <vt:lpstr>Basic Syntax: Variables and Data Types</vt:lpstr>
      <vt:lpstr>Data Types</vt:lpstr>
      <vt:lpstr>Operators</vt:lpstr>
      <vt:lpstr>Comparison operators:</vt:lpstr>
      <vt:lpstr>Logical operators</vt:lpstr>
      <vt:lpstr>Exercise</vt:lpstr>
      <vt:lpstr> Variables, Keywords Statements and Comments</vt:lpstr>
      <vt:lpstr>Indentation</vt:lpstr>
      <vt:lpstr>String Manipulation</vt:lpstr>
      <vt:lpstr>Operators</vt:lpstr>
      <vt:lpstr>Data Structures</vt:lpstr>
      <vt:lpstr>Data Structures</vt:lpstr>
      <vt:lpstr>Key differences </vt:lpstr>
      <vt:lpstr>Control Flow Statements</vt:lpstr>
      <vt:lpstr>Control Flow Statements</vt:lpstr>
      <vt:lpstr>Exercise:</vt:lpstr>
      <vt:lpstr>Understanding Functions</vt:lpstr>
      <vt:lpstr>Understanding Functions</vt:lpstr>
      <vt:lpstr>Understanding Functions</vt:lpstr>
      <vt:lpstr>List Comprehension</vt:lpstr>
      <vt:lpstr>Exercise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revision>8</cp:revision>
  <dcterms:created xsi:type="dcterms:W3CDTF">2024-08-14T14:54:48Z</dcterms:created>
  <dcterms:modified xsi:type="dcterms:W3CDTF">2024-08-15T13:04:25Z</dcterms:modified>
</cp:coreProperties>
</file>