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4" r:id="rId4"/>
    <p:sldId id="265" r:id="rId5"/>
    <p:sldId id="258" r:id="rId6"/>
    <p:sldId id="269" r:id="rId7"/>
    <p:sldId id="271" r:id="rId8"/>
    <p:sldId id="270" r:id="rId9"/>
    <p:sldId id="268" r:id="rId10"/>
    <p:sldId id="259" r:id="rId11"/>
    <p:sldId id="260" r:id="rId12"/>
    <p:sldId id="267" r:id="rId13"/>
    <p:sldId id="266" r:id="rId14"/>
    <p:sldId id="26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A4A1AC-4C67-43A7-BAE4-B171996C9873}" v="488" dt="2024-04-12T07:58:11.4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4BDF68E2-58F2-4D09-BE8B-E3BD06533059}" type="datetimeFigureOut">
              <a:rPr lang="en-US" dirty="0"/>
              <a:t>4/12/2024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1218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E2D6473-DF6D-4702-B328-E0DD40540A4E}" type="datetimeFigureOut">
              <a:rPr lang="en-US" dirty="0"/>
              <a:t>4/12/2024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14997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6F7E3A-B166-407D-9866-32884E7D5B37}" type="datetimeFigureOut">
              <a:rPr lang="en-US" dirty="0"/>
              <a:t>4/12/2024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985284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8FC5F6-F338-4AE4-BB23-26385BCFC423}" type="datetimeFigureOut">
              <a:rPr lang="en-US" dirty="0"/>
              <a:t>4/12/2024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extLst>
      <p:ext uri="{BB962C8B-B14F-4D97-AF65-F5344CB8AC3E}">
        <p14:creationId xmlns:p14="http://schemas.microsoft.com/office/powerpoint/2010/main" val="3881247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4/12/2024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8339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dirty="0"/>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19AB4D41-86C1-4908-B66A-0B50CEB3BF29}" type="datetimeFigureOut">
              <a:rPr lang="en-US" dirty="0"/>
              <a:t>4/12/2024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54258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dirty="0"/>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6426E2C-56C1-4E0D-A793-0088A7FDD37E}" type="datetimeFigureOut">
              <a:rPr lang="en-US" dirty="0"/>
              <a:t>4/12/2024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764421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8C39B41-D8B5-4052-B551-9B5525EAA8B6}" type="datetimeFigureOut">
              <a:rPr lang="en-US" dirty="0"/>
              <a:t>4/12/2024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946554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4/12/2024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228207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4/12/2024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390308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4/12/2024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358386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4/12/2024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0042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tableau.com/products/public/download" TargetMode="External"/><Relationship Id="rId2" Type="http://schemas.openxmlformats.org/officeDocument/2006/relationships/hyperlink" Target="https://public.tableau.com/app/learn/how-to-videos" TargetMode="External"/><Relationship Id="rId1" Type="http://schemas.openxmlformats.org/officeDocument/2006/relationships/slideLayout" Target="../slideLayouts/slideLayout2.xml"/><Relationship Id="rId5" Type="http://schemas.openxmlformats.org/officeDocument/2006/relationships/hyperlink" Target="https://www.tableau.com/products/reader/download" TargetMode="External"/><Relationship Id="rId4" Type="http://schemas.openxmlformats.org/officeDocument/2006/relationships/hyperlink" Target="https://community.tableau.com/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Tableau</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cs typeface="Calibri"/>
              </a:rPr>
              <a:t>Saravana</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BD6D8-E9D7-CE06-B6D5-18364CD41D5D}"/>
              </a:ext>
            </a:extLst>
          </p:cNvPr>
          <p:cNvSpPr>
            <a:spLocks noGrp="1"/>
          </p:cNvSpPr>
          <p:nvPr>
            <p:ph type="title"/>
          </p:nvPr>
        </p:nvSpPr>
        <p:spPr/>
        <p:txBody>
          <a:bodyPr/>
          <a:lstStyle/>
          <a:p>
            <a:r>
              <a:rPr lang="en-US" b="1" dirty="0">
                <a:solidFill>
                  <a:srgbClr val="0D0D0D"/>
                </a:solidFill>
              </a:rPr>
              <a:t>Advanced Visualization Techniques</a:t>
            </a:r>
            <a:endParaRPr lang="en-US" dirty="0"/>
          </a:p>
        </p:txBody>
      </p:sp>
      <p:sp>
        <p:nvSpPr>
          <p:cNvPr id="3" name="Content Placeholder 2">
            <a:extLst>
              <a:ext uri="{FF2B5EF4-FFF2-40B4-BE49-F238E27FC236}">
                <a16:creationId xmlns:a16="http://schemas.microsoft.com/office/drawing/2014/main" id="{2893ACEB-F898-28CA-6869-4FCB3F1D5F0C}"/>
              </a:ext>
            </a:extLst>
          </p:cNvPr>
          <p:cNvSpPr>
            <a:spLocks noGrp="1"/>
          </p:cNvSpPr>
          <p:nvPr>
            <p:ph idx="1"/>
          </p:nvPr>
        </p:nvSpPr>
        <p:spPr/>
        <p:txBody>
          <a:bodyPr vert="horz" lIns="0" tIns="45720" rIns="0" bIns="45720" rtlCol="0" anchor="t">
            <a:normAutofit/>
          </a:bodyPr>
          <a:lstStyle/>
          <a:p>
            <a:r>
              <a:rPr lang="en-US" sz="1800" dirty="0">
                <a:solidFill>
                  <a:srgbClr val="0D0D0D"/>
                </a:solidFill>
                <a:ea typeface="+mn-lt"/>
                <a:cs typeface="+mn-lt"/>
              </a:rPr>
              <a:t>Advanced Chart Types: Heat Maps, Tree Maps, Gantt Charts</a:t>
            </a:r>
            <a:endParaRPr lang="en-US" sz="1800">
              <a:cs typeface="Calibri" panose="020F0502020204030204"/>
            </a:endParaRPr>
          </a:p>
          <a:p>
            <a:r>
              <a:rPr lang="en-US" sz="1800" dirty="0">
                <a:solidFill>
                  <a:srgbClr val="0D0D0D"/>
                </a:solidFill>
                <a:ea typeface="+mn-lt"/>
                <a:cs typeface="+mn-lt"/>
              </a:rPr>
              <a:t>Dual Axes and Combo Charts</a:t>
            </a:r>
            <a:endParaRPr lang="en-US" sz="1800">
              <a:cs typeface="Calibri"/>
            </a:endParaRPr>
          </a:p>
          <a:p>
            <a:r>
              <a:rPr lang="en-US" sz="1800" dirty="0">
                <a:solidFill>
                  <a:srgbClr val="0D0D0D"/>
                </a:solidFill>
                <a:ea typeface="+mn-lt"/>
                <a:cs typeface="+mn-lt"/>
              </a:rPr>
              <a:t>Custom Shapes and Background Images</a:t>
            </a:r>
            <a:endParaRPr lang="en-US" sz="1800">
              <a:cs typeface="Calibri"/>
            </a:endParaRPr>
          </a:p>
          <a:p>
            <a:r>
              <a:rPr lang="en-US" sz="1800" dirty="0">
                <a:solidFill>
                  <a:srgbClr val="0D0D0D"/>
                </a:solidFill>
                <a:ea typeface="+mn-lt"/>
                <a:cs typeface="+mn-lt"/>
              </a:rPr>
              <a:t>Implementing Reference Lines and Reference Bands</a:t>
            </a:r>
            <a:endParaRPr lang="en-US" sz="1800">
              <a:cs typeface="Calibri"/>
            </a:endParaRPr>
          </a:p>
          <a:p>
            <a:r>
              <a:rPr lang="en-US" sz="1800" dirty="0">
                <a:solidFill>
                  <a:srgbClr val="0D0D0D"/>
                </a:solidFill>
                <a:ea typeface="+mn-lt"/>
                <a:cs typeface="+mn-lt"/>
              </a:rPr>
              <a:t>Forecasting in Tableau</a:t>
            </a:r>
            <a:endParaRPr lang="en-US" sz="1800">
              <a:cs typeface="Calibri"/>
            </a:endParaRPr>
          </a:p>
          <a:p>
            <a:r>
              <a:rPr lang="en-US" sz="1800" dirty="0">
                <a:solidFill>
                  <a:srgbClr val="0D0D0D"/>
                </a:solidFill>
                <a:ea typeface="+mn-lt"/>
                <a:cs typeface="+mn-lt"/>
              </a:rPr>
              <a:t>Hands-on Exercise: Advanced Visualization</a:t>
            </a:r>
            <a:endParaRPr lang="en-US" sz="1800">
              <a:cs typeface="Calibri"/>
            </a:endParaRPr>
          </a:p>
          <a:p>
            <a:endParaRPr lang="en-US" sz="3200" dirty="0">
              <a:cs typeface="Calibri"/>
            </a:endParaRPr>
          </a:p>
        </p:txBody>
      </p:sp>
    </p:spTree>
    <p:extLst>
      <p:ext uri="{BB962C8B-B14F-4D97-AF65-F5344CB8AC3E}">
        <p14:creationId xmlns:p14="http://schemas.microsoft.com/office/powerpoint/2010/main" val="2174637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73A7E-BDA3-87AF-C4DA-43CEE7976AE7}"/>
              </a:ext>
            </a:extLst>
          </p:cNvPr>
          <p:cNvSpPr>
            <a:spLocks noGrp="1"/>
          </p:cNvSpPr>
          <p:nvPr>
            <p:ph type="title"/>
          </p:nvPr>
        </p:nvSpPr>
        <p:spPr/>
        <p:txBody>
          <a:bodyPr/>
          <a:lstStyle/>
          <a:p>
            <a:r>
              <a:rPr lang="en-US" b="1" dirty="0">
                <a:solidFill>
                  <a:srgbClr val="0D0D0D"/>
                </a:solidFill>
              </a:rPr>
              <a:t>Mapping and Geographic Data</a:t>
            </a:r>
            <a:endParaRPr lang="en-US" dirty="0"/>
          </a:p>
        </p:txBody>
      </p:sp>
      <p:sp>
        <p:nvSpPr>
          <p:cNvPr id="3" name="Content Placeholder 2">
            <a:extLst>
              <a:ext uri="{FF2B5EF4-FFF2-40B4-BE49-F238E27FC236}">
                <a16:creationId xmlns:a16="http://schemas.microsoft.com/office/drawing/2014/main" id="{9E275E03-6E1E-B6E3-3E4C-C54CBFFDDEE2}"/>
              </a:ext>
            </a:extLst>
          </p:cNvPr>
          <p:cNvSpPr>
            <a:spLocks noGrp="1"/>
          </p:cNvSpPr>
          <p:nvPr>
            <p:ph idx="1"/>
          </p:nvPr>
        </p:nvSpPr>
        <p:spPr/>
        <p:txBody>
          <a:bodyPr vert="horz" lIns="0" tIns="45720" rIns="0" bIns="45720" rtlCol="0" anchor="t">
            <a:normAutofit/>
          </a:bodyPr>
          <a:lstStyle/>
          <a:p>
            <a:r>
              <a:rPr lang="en-US" sz="1800" dirty="0">
                <a:solidFill>
                  <a:srgbClr val="0D0D0D"/>
                </a:solidFill>
                <a:ea typeface="+mn-lt"/>
                <a:cs typeface="+mn-lt"/>
              </a:rPr>
              <a:t>Introduction to Geographic Mapping in Tableau</a:t>
            </a:r>
            <a:endParaRPr lang="en-US" sz="1800">
              <a:cs typeface="Calibri" panose="020F0502020204030204"/>
            </a:endParaRPr>
          </a:p>
          <a:p>
            <a:r>
              <a:rPr lang="en-US" sz="1800" dirty="0">
                <a:solidFill>
                  <a:srgbClr val="0D0D0D"/>
                </a:solidFill>
                <a:ea typeface="+mn-lt"/>
                <a:cs typeface="+mn-lt"/>
              </a:rPr>
              <a:t>Working with Geographic Data and Shapefiles</a:t>
            </a:r>
            <a:endParaRPr lang="en-US" sz="1800">
              <a:cs typeface="Calibri"/>
            </a:endParaRPr>
          </a:p>
          <a:p>
            <a:r>
              <a:rPr lang="en-US" sz="1800" dirty="0">
                <a:solidFill>
                  <a:srgbClr val="0D0D0D"/>
                </a:solidFill>
                <a:ea typeface="+mn-lt"/>
                <a:cs typeface="+mn-lt"/>
              </a:rPr>
              <a:t>Creating Custom Geocoding</a:t>
            </a:r>
            <a:endParaRPr lang="en-US" sz="1800">
              <a:cs typeface="Calibri"/>
            </a:endParaRPr>
          </a:p>
          <a:p>
            <a:r>
              <a:rPr lang="en-US" sz="1800" dirty="0">
                <a:solidFill>
                  <a:srgbClr val="0D0D0D"/>
                </a:solidFill>
                <a:ea typeface="+mn-lt"/>
                <a:cs typeface="+mn-lt"/>
              </a:rPr>
              <a:t>Spatial Joins and Distance Calculations</a:t>
            </a:r>
            <a:endParaRPr lang="en-US" sz="1800">
              <a:cs typeface="Calibri"/>
            </a:endParaRPr>
          </a:p>
          <a:p>
            <a:r>
              <a:rPr lang="en-US" sz="1800" dirty="0">
                <a:solidFill>
                  <a:srgbClr val="0D0D0D"/>
                </a:solidFill>
                <a:ea typeface="+mn-lt"/>
                <a:cs typeface="+mn-lt"/>
              </a:rPr>
              <a:t>Map Layers and Background Images</a:t>
            </a:r>
            <a:endParaRPr lang="en-US" sz="1800">
              <a:cs typeface="Calibri"/>
            </a:endParaRPr>
          </a:p>
          <a:p>
            <a:r>
              <a:rPr lang="en-US" sz="1800" dirty="0">
                <a:solidFill>
                  <a:srgbClr val="0D0D0D"/>
                </a:solidFill>
                <a:ea typeface="+mn-lt"/>
                <a:cs typeface="+mn-lt"/>
              </a:rPr>
              <a:t>Practical Exercise: Visualizing Geographic Data</a:t>
            </a:r>
            <a:endParaRPr lang="en-US" sz="1800">
              <a:cs typeface="Calibri"/>
            </a:endParaRPr>
          </a:p>
          <a:p>
            <a:endParaRPr lang="en-US" sz="3200" dirty="0">
              <a:cs typeface="Calibri"/>
            </a:endParaRPr>
          </a:p>
        </p:txBody>
      </p:sp>
    </p:spTree>
    <p:extLst>
      <p:ext uri="{BB962C8B-B14F-4D97-AF65-F5344CB8AC3E}">
        <p14:creationId xmlns:p14="http://schemas.microsoft.com/office/powerpoint/2010/main" val="2706734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927F8-ED38-D1BA-0C10-3ADF7B686C27}"/>
              </a:ext>
            </a:extLst>
          </p:cNvPr>
          <p:cNvSpPr>
            <a:spLocks noGrp="1"/>
          </p:cNvSpPr>
          <p:nvPr>
            <p:ph type="title"/>
          </p:nvPr>
        </p:nvSpPr>
        <p:spPr/>
        <p:txBody>
          <a:bodyPr/>
          <a:lstStyle/>
          <a:p>
            <a:r>
              <a:rPr lang="en-US" b="1" dirty="0">
                <a:solidFill>
                  <a:srgbClr val="0D0D0D"/>
                </a:solidFill>
              </a:rPr>
              <a:t>Data Preparation Steps</a:t>
            </a:r>
          </a:p>
        </p:txBody>
      </p:sp>
      <p:sp>
        <p:nvSpPr>
          <p:cNvPr id="3" name="Content Placeholder 2">
            <a:extLst>
              <a:ext uri="{FF2B5EF4-FFF2-40B4-BE49-F238E27FC236}">
                <a16:creationId xmlns:a16="http://schemas.microsoft.com/office/drawing/2014/main" id="{F2D350DD-8BE0-5C54-086C-B51A358770B0}"/>
              </a:ext>
            </a:extLst>
          </p:cNvPr>
          <p:cNvSpPr>
            <a:spLocks noGrp="1"/>
          </p:cNvSpPr>
          <p:nvPr>
            <p:ph idx="1"/>
          </p:nvPr>
        </p:nvSpPr>
        <p:spPr/>
        <p:txBody>
          <a:bodyPr vert="horz" lIns="0" tIns="45720" rIns="0" bIns="45720" rtlCol="0" anchor="t">
            <a:noAutofit/>
          </a:bodyPr>
          <a:lstStyle/>
          <a:p>
            <a:r>
              <a:rPr lang="en-US" sz="1600" b="1" dirty="0">
                <a:ea typeface="+mn-lt"/>
                <a:cs typeface="+mn-lt"/>
              </a:rPr>
              <a:t>Connect to Data Source</a:t>
            </a:r>
            <a:endParaRPr lang="en-US" sz="1600">
              <a:solidFill>
                <a:srgbClr val="0D0D0D"/>
              </a:solidFill>
              <a:cs typeface="Calibri" panose="020F0502020204030204"/>
            </a:endParaRPr>
          </a:p>
          <a:p>
            <a:r>
              <a:rPr lang="en-US" sz="1600" b="1" dirty="0">
                <a:ea typeface="+mn-lt"/>
                <a:cs typeface="+mn-lt"/>
              </a:rPr>
              <a:t>Explore and Profile Data</a:t>
            </a:r>
            <a:r>
              <a:rPr lang="en-US" sz="1600" dirty="0">
                <a:solidFill>
                  <a:srgbClr val="0D0D0D"/>
                </a:solidFill>
                <a:ea typeface="+mn-lt"/>
                <a:cs typeface="+mn-lt"/>
              </a:rPr>
              <a:t>: Understand its structure, quality, and any potential issues. Use Tableau's data preview and profiling features to examine the data visually and identify patterns, outliers, missing values, and inconsistencies.</a:t>
            </a:r>
            <a:endParaRPr lang="en-US" sz="1600">
              <a:cs typeface="Calibri"/>
            </a:endParaRPr>
          </a:p>
          <a:p>
            <a:r>
              <a:rPr lang="en-US" sz="1600" b="1" dirty="0">
                <a:ea typeface="+mn-lt"/>
                <a:cs typeface="+mn-lt"/>
              </a:rPr>
              <a:t>Clean Data</a:t>
            </a:r>
            <a:r>
              <a:rPr lang="en-US" sz="1600" dirty="0">
                <a:solidFill>
                  <a:srgbClr val="0D0D0D"/>
                </a:solidFill>
                <a:ea typeface="+mn-lt"/>
                <a:cs typeface="+mn-lt"/>
              </a:rPr>
              <a:t>: Clean the data to address any issues identified during exploration and profiling.</a:t>
            </a:r>
            <a:endParaRPr lang="en-US" sz="1600">
              <a:solidFill>
                <a:srgbClr val="0D0D0D"/>
              </a:solidFill>
              <a:cs typeface="Calibri"/>
            </a:endParaRPr>
          </a:p>
          <a:p>
            <a:r>
              <a:rPr lang="en-US" sz="1600" b="1" dirty="0">
                <a:ea typeface="+mn-lt"/>
                <a:cs typeface="+mn-lt"/>
              </a:rPr>
              <a:t>Shape and Transform Data</a:t>
            </a:r>
            <a:r>
              <a:rPr lang="en-US" sz="1600" dirty="0">
                <a:solidFill>
                  <a:srgbClr val="0D0D0D"/>
                </a:solidFill>
                <a:ea typeface="+mn-lt"/>
                <a:cs typeface="+mn-lt"/>
              </a:rPr>
              <a:t>: Shape and transform the data to prepare it for analysis and visualization.</a:t>
            </a:r>
            <a:endParaRPr lang="en-US" sz="1600">
              <a:cs typeface="Calibri"/>
            </a:endParaRPr>
          </a:p>
          <a:p>
            <a:r>
              <a:rPr lang="en-US" sz="1600" b="1" dirty="0">
                <a:ea typeface="+mn-lt"/>
                <a:cs typeface="+mn-lt"/>
              </a:rPr>
              <a:t>Create Calculations and Derive Insights</a:t>
            </a:r>
            <a:r>
              <a:rPr lang="en-US" sz="1600" dirty="0">
                <a:solidFill>
                  <a:srgbClr val="0D0D0D"/>
                </a:solidFill>
                <a:ea typeface="+mn-lt"/>
                <a:cs typeface="+mn-lt"/>
              </a:rPr>
              <a:t>: Create calculated fields, Pivot, Split Data, Data Blending, Cross-Database Joins and calculations to derive insights from the data. </a:t>
            </a:r>
            <a:endParaRPr lang="en-US" sz="1600">
              <a:ea typeface="+mn-lt"/>
              <a:cs typeface="+mn-lt"/>
            </a:endParaRPr>
          </a:p>
          <a:p>
            <a:r>
              <a:rPr lang="en-US" sz="1600" b="1" dirty="0">
                <a:ea typeface="+mn-lt"/>
                <a:cs typeface="+mn-lt"/>
              </a:rPr>
              <a:t>Optimize Performance</a:t>
            </a:r>
            <a:r>
              <a:rPr lang="en-US" sz="1600" dirty="0">
                <a:solidFill>
                  <a:srgbClr val="0D0D0D"/>
                </a:solidFill>
                <a:ea typeface="+mn-lt"/>
                <a:cs typeface="+mn-lt"/>
              </a:rPr>
              <a:t>: </a:t>
            </a:r>
            <a:r>
              <a:rPr lang="en-US" sz="1800" dirty="0">
                <a:solidFill>
                  <a:srgbClr val="0D0D0D"/>
                </a:solidFill>
                <a:ea typeface="+mn-lt"/>
                <a:cs typeface="+mn-lt"/>
              </a:rPr>
              <a:t>Extracting data to improve performance, Using data source filters to limit the amount of data loaded, Optimizing database queries</a:t>
            </a:r>
            <a:endParaRPr lang="en-US" sz="1800">
              <a:cs typeface="Calibri"/>
            </a:endParaRPr>
          </a:p>
          <a:p>
            <a:r>
              <a:rPr lang="en-US" sz="1600" b="1" dirty="0">
                <a:ea typeface="+mn-lt"/>
                <a:cs typeface="+mn-lt"/>
              </a:rPr>
              <a:t>Document your data preparation steps and transformations</a:t>
            </a:r>
            <a:endParaRPr lang="en-US" sz="1600" dirty="0">
              <a:ea typeface="+mn-lt"/>
              <a:cs typeface="+mn-lt"/>
            </a:endParaRPr>
          </a:p>
          <a:p>
            <a:r>
              <a:rPr lang="en-US" sz="1600" b="1" dirty="0">
                <a:ea typeface="+mn-lt"/>
                <a:cs typeface="+mn-lt"/>
              </a:rPr>
              <a:t>Iterate and Refine:</a:t>
            </a:r>
            <a:r>
              <a:rPr lang="en-US" sz="1600" dirty="0">
                <a:solidFill>
                  <a:srgbClr val="0D0D0D"/>
                </a:solidFill>
                <a:ea typeface="+mn-lt"/>
                <a:cs typeface="+mn-lt"/>
              </a:rPr>
              <a:t> Based on feedback, new requirements, and changing data sources. Continuously improve and streamline your workflow to enhance the quality and reliability of your analysis and visualizations.</a:t>
            </a:r>
            <a:endParaRPr lang="en-US" sz="1600">
              <a:cs typeface="Calibri"/>
            </a:endParaRPr>
          </a:p>
          <a:p>
            <a:endParaRPr lang="en-US" sz="2400" dirty="0">
              <a:cs typeface="Calibri"/>
            </a:endParaRPr>
          </a:p>
        </p:txBody>
      </p:sp>
    </p:spTree>
    <p:extLst>
      <p:ext uri="{BB962C8B-B14F-4D97-AF65-F5344CB8AC3E}">
        <p14:creationId xmlns:p14="http://schemas.microsoft.com/office/powerpoint/2010/main" val="330455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440FE-2EB9-8200-3CB5-8D50E0454DD4}"/>
              </a:ext>
            </a:extLst>
          </p:cNvPr>
          <p:cNvSpPr>
            <a:spLocks noGrp="1"/>
          </p:cNvSpPr>
          <p:nvPr>
            <p:ph type="title"/>
          </p:nvPr>
        </p:nvSpPr>
        <p:spPr/>
        <p:txBody>
          <a:bodyPr/>
          <a:lstStyle/>
          <a:p>
            <a:r>
              <a:rPr lang="en-US" b="1" dirty="0">
                <a:solidFill>
                  <a:srgbClr val="0D0D0D"/>
                </a:solidFill>
              </a:rPr>
              <a:t>Resources</a:t>
            </a:r>
          </a:p>
        </p:txBody>
      </p:sp>
      <p:sp>
        <p:nvSpPr>
          <p:cNvPr id="3" name="Content Placeholder 2">
            <a:extLst>
              <a:ext uri="{FF2B5EF4-FFF2-40B4-BE49-F238E27FC236}">
                <a16:creationId xmlns:a16="http://schemas.microsoft.com/office/drawing/2014/main" id="{03C2C02A-BB80-3076-C76B-4D35260B1F8F}"/>
              </a:ext>
            </a:extLst>
          </p:cNvPr>
          <p:cNvSpPr>
            <a:spLocks noGrp="1"/>
          </p:cNvSpPr>
          <p:nvPr>
            <p:ph idx="1"/>
          </p:nvPr>
        </p:nvSpPr>
        <p:spPr/>
        <p:txBody>
          <a:bodyPr vert="horz" lIns="0" tIns="45720" rIns="0" bIns="45720" rtlCol="0" anchor="t">
            <a:normAutofit/>
          </a:bodyPr>
          <a:lstStyle/>
          <a:p>
            <a:r>
              <a:rPr lang="en-US" dirty="0">
                <a:ea typeface="+mn-lt"/>
                <a:cs typeface="+mn-lt"/>
                <a:hlinkClick r:id="rId2"/>
              </a:rPr>
              <a:t>https://public.tableau.com/app/learn/how-to-videos</a:t>
            </a:r>
            <a:endParaRPr lang="en-US">
              <a:cs typeface="Calibri" panose="020F0502020204030204"/>
            </a:endParaRPr>
          </a:p>
          <a:p>
            <a:r>
              <a:rPr lang="en-US" dirty="0">
                <a:ea typeface="+mn-lt"/>
                <a:cs typeface="+mn-lt"/>
                <a:hlinkClick r:id="rId3"/>
              </a:rPr>
              <a:t>https://www.tableau.com/products/public/download</a:t>
            </a:r>
          </a:p>
          <a:p>
            <a:r>
              <a:rPr lang="en-US" b="1" dirty="0">
                <a:ea typeface="+mn-lt"/>
                <a:cs typeface="+mn-lt"/>
              </a:rPr>
              <a:t>Community Support</a:t>
            </a:r>
            <a:r>
              <a:rPr lang="en-US" dirty="0">
                <a:ea typeface="+mn-lt"/>
                <a:cs typeface="+mn-lt"/>
              </a:rPr>
              <a:t>: Access the Tableau Community forums and resources for help, guidance, and best practices on using Tableau Prep Builder Public.</a:t>
            </a:r>
            <a:endParaRPr lang="en-US" dirty="0">
              <a:solidFill>
                <a:srgbClr val="000000"/>
              </a:solidFill>
              <a:ea typeface="+mn-lt"/>
              <a:cs typeface="+mn-lt"/>
            </a:endParaRPr>
          </a:p>
          <a:p>
            <a:r>
              <a:rPr lang="en-US" dirty="0">
                <a:solidFill>
                  <a:srgbClr val="000000"/>
                </a:solidFill>
                <a:ea typeface="+mn-lt"/>
                <a:cs typeface="+mn-lt"/>
                <a:hlinkClick r:id="rId4"/>
              </a:rPr>
              <a:t>Tableau Community Forums</a:t>
            </a:r>
            <a:endParaRPr lang="en-US">
              <a:solidFill>
                <a:srgbClr val="000000"/>
              </a:solidFill>
              <a:ea typeface="+mn-lt"/>
              <a:cs typeface="+mn-lt"/>
            </a:endParaRPr>
          </a:p>
          <a:p>
            <a:r>
              <a:rPr lang="en-US" b="1" dirty="0">
                <a:ea typeface="+mn-lt"/>
                <a:cs typeface="+mn-lt"/>
              </a:rPr>
              <a:t>Tableau Reader: </a:t>
            </a:r>
            <a:r>
              <a:rPr lang="en-US" dirty="0">
                <a:ea typeface="+mn-lt"/>
                <a:cs typeface="+mn-lt"/>
              </a:rPr>
              <a:t>Tableau Reader lets you open and interact with data visualizations built in Tableau and shared locally. You can also access, create, share, comment, and collaborate with the team.</a:t>
            </a:r>
            <a:endParaRPr lang="en-US" dirty="0">
              <a:solidFill>
                <a:srgbClr val="000000"/>
              </a:solidFill>
              <a:ea typeface="+mn-lt"/>
              <a:cs typeface="+mn-lt"/>
            </a:endParaRPr>
          </a:p>
          <a:p>
            <a:r>
              <a:rPr lang="en-US" dirty="0">
                <a:solidFill>
                  <a:srgbClr val="000000"/>
                </a:solidFill>
                <a:ea typeface="+mn-lt"/>
                <a:cs typeface="+mn-lt"/>
                <a:hlinkClick r:id="rId5"/>
              </a:rPr>
              <a:t>Tableau Reader</a:t>
            </a:r>
            <a:endParaRPr lang="en-US"/>
          </a:p>
        </p:txBody>
      </p:sp>
    </p:spTree>
    <p:extLst>
      <p:ext uri="{BB962C8B-B14F-4D97-AF65-F5344CB8AC3E}">
        <p14:creationId xmlns:p14="http://schemas.microsoft.com/office/powerpoint/2010/main" val="3925024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26A476-E802-864F-976E-64C48F8F3082}"/>
              </a:ext>
            </a:extLst>
          </p:cNvPr>
          <p:cNvSpPr>
            <a:spLocks noGrp="1"/>
          </p:cNvSpPr>
          <p:nvPr>
            <p:ph type="title"/>
          </p:nvPr>
        </p:nvSpPr>
        <p:spPr/>
        <p:txBody>
          <a:bodyPr>
            <a:normAutofit/>
          </a:bodyPr>
          <a:lstStyle/>
          <a:p>
            <a:pPr algn="ctr"/>
            <a:r>
              <a:rPr lang="en-US" sz="4000" cap="all" dirty="0">
                <a:solidFill>
                  <a:srgbClr val="637052"/>
                </a:solidFill>
                <a:cs typeface="Calibri Light"/>
              </a:rPr>
              <a:t>THANKS</a:t>
            </a:r>
            <a:endParaRPr lang="en-US" sz="4000">
              <a:solidFill>
                <a:srgbClr val="000000"/>
              </a:solidFill>
              <a:cs typeface="Calibri Light"/>
            </a:endParaRPr>
          </a:p>
        </p:txBody>
      </p:sp>
    </p:spTree>
    <p:extLst>
      <p:ext uri="{BB962C8B-B14F-4D97-AF65-F5344CB8AC3E}">
        <p14:creationId xmlns:p14="http://schemas.microsoft.com/office/powerpoint/2010/main" val="1480566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BE1D3-D8BE-B0A1-CD60-DD9502838124}"/>
              </a:ext>
            </a:extLst>
          </p:cNvPr>
          <p:cNvSpPr>
            <a:spLocks noGrp="1"/>
          </p:cNvSpPr>
          <p:nvPr>
            <p:ph type="title"/>
          </p:nvPr>
        </p:nvSpPr>
        <p:spPr/>
        <p:txBody>
          <a:bodyPr/>
          <a:lstStyle/>
          <a:p>
            <a:r>
              <a:rPr lang="en-US" b="1" dirty="0">
                <a:solidFill>
                  <a:srgbClr val="0D0D0D"/>
                </a:solidFill>
              </a:rPr>
              <a:t>Introduction to Tableau</a:t>
            </a:r>
            <a:endParaRPr lang="en-US" dirty="0"/>
          </a:p>
        </p:txBody>
      </p:sp>
      <p:sp>
        <p:nvSpPr>
          <p:cNvPr id="3" name="Content Placeholder 2">
            <a:extLst>
              <a:ext uri="{FF2B5EF4-FFF2-40B4-BE49-F238E27FC236}">
                <a16:creationId xmlns:a16="http://schemas.microsoft.com/office/drawing/2014/main" id="{A51E9F8B-E413-027D-1B17-B360A13694E9}"/>
              </a:ext>
            </a:extLst>
          </p:cNvPr>
          <p:cNvSpPr>
            <a:spLocks noGrp="1"/>
          </p:cNvSpPr>
          <p:nvPr>
            <p:ph idx="1"/>
          </p:nvPr>
        </p:nvSpPr>
        <p:spPr/>
        <p:txBody>
          <a:bodyPr vert="horz" lIns="0" tIns="45720" rIns="0" bIns="45720" rtlCol="0" anchor="t">
            <a:normAutofit/>
          </a:bodyPr>
          <a:lstStyle/>
          <a:p>
            <a:r>
              <a:rPr lang="en-US" sz="1800" dirty="0">
                <a:solidFill>
                  <a:srgbClr val="0D0D0D"/>
                </a:solidFill>
                <a:ea typeface="+mn-lt"/>
                <a:cs typeface="+mn-lt"/>
              </a:rPr>
              <a:t>Overview of Tableau and its Products</a:t>
            </a:r>
            <a:endParaRPr lang="en-US" sz="3200">
              <a:cs typeface="Calibri" panose="020F0502020204030204"/>
            </a:endParaRPr>
          </a:p>
          <a:p>
            <a:r>
              <a:rPr lang="en-US" sz="1800" dirty="0">
                <a:solidFill>
                  <a:srgbClr val="0D0D0D"/>
                </a:solidFill>
                <a:ea typeface="+mn-lt"/>
                <a:cs typeface="+mn-lt"/>
              </a:rPr>
              <a:t>Installing Tableau Desktop</a:t>
            </a:r>
            <a:endParaRPr lang="en-US" sz="3200" dirty="0">
              <a:cs typeface="Calibri"/>
            </a:endParaRPr>
          </a:p>
          <a:p>
            <a:r>
              <a:rPr lang="en-US" sz="1800" dirty="0">
                <a:solidFill>
                  <a:srgbClr val="0D0D0D"/>
                </a:solidFill>
                <a:ea typeface="+mn-lt"/>
                <a:cs typeface="+mn-lt"/>
              </a:rPr>
              <a:t>Connecting to Data Sources</a:t>
            </a:r>
            <a:endParaRPr lang="en-US" sz="3200" dirty="0">
              <a:cs typeface="Calibri"/>
            </a:endParaRPr>
          </a:p>
          <a:p>
            <a:r>
              <a:rPr lang="en-US" sz="1800" dirty="0">
                <a:solidFill>
                  <a:srgbClr val="0D0D0D"/>
                </a:solidFill>
                <a:ea typeface="+mn-lt"/>
                <a:cs typeface="+mn-lt"/>
              </a:rPr>
              <a:t>Introduction to Tableau Interface</a:t>
            </a:r>
            <a:endParaRPr lang="en-US" sz="3200" dirty="0">
              <a:cs typeface="Calibri"/>
            </a:endParaRPr>
          </a:p>
          <a:p>
            <a:r>
              <a:rPr lang="en-US" sz="1800" dirty="0">
                <a:solidFill>
                  <a:srgbClr val="0D0D0D"/>
                </a:solidFill>
                <a:ea typeface="+mn-lt"/>
                <a:cs typeface="+mn-lt"/>
              </a:rPr>
              <a:t>Dimensions and Measures</a:t>
            </a:r>
            <a:endParaRPr lang="en-US" sz="3200" dirty="0">
              <a:cs typeface="Calibri"/>
            </a:endParaRPr>
          </a:p>
          <a:p>
            <a:r>
              <a:rPr lang="en-US" sz="1800" dirty="0">
                <a:solidFill>
                  <a:srgbClr val="0D0D0D"/>
                </a:solidFill>
                <a:ea typeface="+mn-lt"/>
                <a:cs typeface="+mn-lt"/>
              </a:rPr>
              <a:t>Basic Chart Types: Bar Charts, Line Charts, Scatter Plots</a:t>
            </a:r>
            <a:endParaRPr lang="en-US" sz="3200" dirty="0">
              <a:cs typeface="Calibri"/>
            </a:endParaRPr>
          </a:p>
          <a:p>
            <a:endParaRPr lang="en-US" sz="3200" dirty="0">
              <a:cs typeface="Calibri"/>
            </a:endParaRPr>
          </a:p>
        </p:txBody>
      </p:sp>
    </p:spTree>
    <p:extLst>
      <p:ext uri="{BB962C8B-B14F-4D97-AF65-F5344CB8AC3E}">
        <p14:creationId xmlns:p14="http://schemas.microsoft.com/office/powerpoint/2010/main" val="2976875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12CF-FA03-3EFA-B648-4B7CB9F9F99F}"/>
              </a:ext>
            </a:extLst>
          </p:cNvPr>
          <p:cNvSpPr>
            <a:spLocks noGrp="1"/>
          </p:cNvSpPr>
          <p:nvPr>
            <p:ph type="title"/>
          </p:nvPr>
        </p:nvSpPr>
        <p:spPr/>
        <p:txBody>
          <a:bodyPr/>
          <a:lstStyle/>
          <a:p>
            <a:r>
              <a:rPr lang="en-US" b="1" dirty="0">
                <a:solidFill>
                  <a:srgbClr val="0D0D0D"/>
                </a:solidFill>
              </a:rPr>
              <a:t>Organizing &amp; Simplifying Data</a:t>
            </a:r>
          </a:p>
        </p:txBody>
      </p:sp>
      <p:sp>
        <p:nvSpPr>
          <p:cNvPr id="3" name="Content Placeholder 2">
            <a:extLst>
              <a:ext uri="{FF2B5EF4-FFF2-40B4-BE49-F238E27FC236}">
                <a16:creationId xmlns:a16="http://schemas.microsoft.com/office/drawing/2014/main" id="{6AA8BDCD-BDAE-801C-858B-0A8147CFE27A}"/>
              </a:ext>
            </a:extLst>
          </p:cNvPr>
          <p:cNvSpPr>
            <a:spLocks noGrp="1"/>
          </p:cNvSpPr>
          <p:nvPr>
            <p:ph idx="1"/>
          </p:nvPr>
        </p:nvSpPr>
        <p:spPr/>
        <p:txBody>
          <a:bodyPr vert="horz" lIns="0" tIns="45720" rIns="0" bIns="45720" rtlCol="0" anchor="t">
            <a:normAutofit/>
          </a:bodyPr>
          <a:lstStyle/>
          <a:p>
            <a:r>
              <a:rPr lang="en-US" sz="1800" b="1" dirty="0">
                <a:cs typeface="Calibri"/>
              </a:rPr>
              <a:t>Understand Your Data:</a:t>
            </a:r>
            <a:r>
              <a:rPr lang="en-US" sz="1800" dirty="0">
                <a:cs typeface="Calibri"/>
              </a:rPr>
              <a:t> Before you start organizing and simplifying your data, it's essential to understand its structure, content, and context. This understanding will help you make informed decisions about how to organize and simplify it effectively.</a:t>
            </a:r>
            <a:endParaRPr lang="en-US" sz="1800">
              <a:solidFill>
                <a:srgbClr val="000000"/>
              </a:solidFill>
              <a:cs typeface="Calibri"/>
            </a:endParaRPr>
          </a:p>
          <a:p>
            <a:r>
              <a:rPr lang="en-US" sz="1800" b="1" dirty="0">
                <a:cs typeface="Calibri"/>
              </a:rPr>
              <a:t>Identify Key Variables: </a:t>
            </a:r>
            <a:r>
              <a:rPr lang="en-US" sz="1800" dirty="0">
                <a:cs typeface="Calibri"/>
              </a:rPr>
              <a:t>Determine the key variables or attributes in your dataset that are relevant to your analysis goals. Focus on the most important variables that drive insights and decision-making.</a:t>
            </a:r>
            <a:endParaRPr lang="en-US" sz="1800" dirty="0">
              <a:solidFill>
                <a:srgbClr val="000000"/>
              </a:solidFill>
              <a:cs typeface="Calibri"/>
            </a:endParaRPr>
          </a:p>
          <a:p>
            <a:pPr>
              <a:buFont typeface="Calibri"/>
              <a:buChar char=" "/>
            </a:pPr>
            <a:r>
              <a:rPr lang="en-US" sz="1800" b="1" dirty="0">
                <a:cs typeface="Calibri"/>
              </a:rPr>
              <a:t>Clean and Standardize:</a:t>
            </a:r>
            <a:r>
              <a:rPr lang="en-US" sz="1800" dirty="0">
                <a:cs typeface="Calibri"/>
              </a:rPr>
              <a:t> Clean your data by identifying and correcting errors, inconsistencies, missing values, and outliers. Standardize data formats and conventions to ensure consistency across the dataset.</a:t>
            </a:r>
            <a:endParaRPr lang="en-US" sz="1800" b="1">
              <a:solidFill>
                <a:srgbClr val="000000"/>
              </a:solidFill>
              <a:cs typeface="Calibri"/>
            </a:endParaRPr>
          </a:p>
          <a:p>
            <a:pPr>
              <a:buFont typeface="Calibri"/>
              <a:buChar char=" "/>
            </a:pPr>
            <a:r>
              <a:rPr lang="en-US" sz="1800" b="1" dirty="0">
                <a:cs typeface="Calibri"/>
              </a:rPr>
              <a:t>Reduce Redundancy:</a:t>
            </a:r>
            <a:r>
              <a:rPr lang="en-US" sz="1800" dirty="0">
                <a:cs typeface="Calibri"/>
              </a:rPr>
              <a:t> Remove duplicate records or redundant information from your dataset. Eliminate unnecessary columns or variables that do not contribute to your analysis goal</a:t>
            </a:r>
            <a:r>
              <a:rPr lang="en-US" sz="1800" b="1" dirty="0">
                <a:cs typeface="Calibri"/>
              </a:rPr>
              <a:t>s.</a:t>
            </a:r>
            <a:endParaRPr lang="en-US" sz="1800" b="1">
              <a:solidFill>
                <a:srgbClr val="000000"/>
              </a:solidFill>
              <a:cs typeface="Calibri"/>
            </a:endParaRPr>
          </a:p>
          <a:p>
            <a:pPr>
              <a:buFont typeface="Calibri"/>
              <a:buChar char=" "/>
            </a:pPr>
            <a:r>
              <a:rPr lang="en-US" sz="1800" b="1" dirty="0">
                <a:cs typeface="Calibri"/>
              </a:rPr>
              <a:t>Aggregate Data:</a:t>
            </a:r>
            <a:r>
              <a:rPr lang="en-US" sz="1800" dirty="0">
                <a:cs typeface="Calibri"/>
              </a:rPr>
              <a:t> Aggregate your data at the appropriate level of detail based on your analysis requirements. Summarize data to higher levels of granularity if detailed information is not needed for your analysis.</a:t>
            </a:r>
            <a:endParaRPr lang="en-US" sz="1800" dirty="0">
              <a:solidFill>
                <a:srgbClr val="000000"/>
              </a:solidFill>
              <a:cs typeface="Calibri"/>
            </a:endParaRPr>
          </a:p>
          <a:p>
            <a:pPr marL="0" indent="0">
              <a:buNone/>
            </a:pPr>
            <a:endParaRPr lang="en-US" sz="4400" dirty="0">
              <a:cs typeface="Calibri"/>
            </a:endParaRPr>
          </a:p>
        </p:txBody>
      </p:sp>
    </p:spTree>
    <p:extLst>
      <p:ext uri="{BB962C8B-B14F-4D97-AF65-F5344CB8AC3E}">
        <p14:creationId xmlns:p14="http://schemas.microsoft.com/office/powerpoint/2010/main" val="1098618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852D3-BDD2-98F4-C87C-06C266E333D7}"/>
              </a:ext>
            </a:extLst>
          </p:cNvPr>
          <p:cNvSpPr>
            <a:spLocks noGrp="1"/>
          </p:cNvSpPr>
          <p:nvPr>
            <p:ph type="title"/>
          </p:nvPr>
        </p:nvSpPr>
        <p:spPr/>
        <p:txBody>
          <a:bodyPr/>
          <a:lstStyle/>
          <a:p>
            <a:r>
              <a:rPr lang="en-US" b="1" dirty="0">
                <a:solidFill>
                  <a:srgbClr val="0D0D0D"/>
                </a:solidFill>
                <a:cs typeface="Calibri Light"/>
              </a:rPr>
              <a:t>Organizing &amp; Simplifying Data</a:t>
            </a:r>
            <a:endParaRPr lang="en-US" dirty="0">
              <a:solidFill>
                <a:srgbClr val="000000"/>
              </a:solidFill>
              <a:cs typeface="Calibri Light"/>
            </a:endParaRPr>
          </a:p>
        </p:txBody>
      </p:sp>
      <p:sp>
        <p:nvSpPr>
          <p:cNvPr id="3" name="Content Placeholder 2">
            <a:extLst>
              <a:ext uri="{FF2B5EF4-FFF2-40B4-BE49-F238E27FC236}">
                <a16:creationId xmlns:a16="http://schemas.microsoft.com/office/drawing/2014/main" id="{C6883910-FEF7-3ACE-3909-C44922A06DEA}"/>
              </a:ext>
            </a:extLst>
          </p:cNvPr>
          <p:cNvSpPr>
            <a:spLocks noGrp="1"/>
          </p:cNvSpPr>
          <p:nvPr>
            <p:ph idx="1"/>
          </p:nvPr>
        </p:nvSpPr>
        <p:spPr/>
        <p:txBody>
          <a:bodyPr vert="horz" lIns="0" tIns="45720" rIns="0" bIns="45720" rtlCol="0" anchor="t">
            <a:normAutofit/>
          </a:bodyPr>
          <a:lstStyle/>
          <a:p>
            <a:r>
              <a:rPr lang="en-US" sz="1700" b="1" dirty="0">
                <a:cs typeface="Calibri"/>
              </a:rPr>
              <a:t>Normalize Data:</a:t>
            </a:r>
            <a:r>
              <a:rPr lang="en-US" sz="1700" dirty="0">
                <a:cs typeface="Calibri"/>
              </a:rPr>
              <a:t> Normalize your data by transforming it into a consistent format or scale. For example, you can normalize numerical data to a common scale or range to facilitate comparison and analysis.</a:t>
            </a:r>
            <a:endParaRPr lang="en-US" sz="1700" dirty="0">
              <a:solidFill>
                <a:srgbClr val="000000"/>
              </a:solidFill>
              <a:cs typeface="Calibri"/>
            </a:endParaRPr>
          </a:p>
          <a:p>
            <a:r>
              <a:rPr lang="en-US" sz="1700" b="1" dirty="0">
                <a:cs typeface="Calibri"/>
              </a:rPr>
              <a:t>Use Descriptive Names: </a:t>
            </a:r>
            <a:r>
              <a:rPr lang="en-US" sz="1700" dirty="0">
                <a:cs typeface="Calibri"/>
              </a:rPr>
              <a:t>Use clear and descriptive variable names and labels to make your data easier to understand and interpret. Avoid abbreviations or ambiguous terms that may confuse users.</a:t>
            </a:r>
            <a:endParaRPr lang="en-US" sz="1700" dirty="0">
              <a:solidFill>
                <a:srgbClr val="000000"/>
              </a:solidFill>
              <a:cs typeface="Calibri"/>
            </a:endParaRPr>
          </a:p>
          <a:p>
            <a:r>
              <a:rPr lang="en-US" sz="1700" b="1" dirty="0">
                <a:cs typeface="Calibri"/>
              </a:rPr>
              <a:t>Organize Data Structure:</a:t>
            </a:r>
            <a:r>
              <a:rPr lang="en-US" sz="1700" dirty="0">
                <a:cs typeface="Calibri"/>
              </a:rPr>
              <a:t> Organize your data into logical structures such as tables, matrices, or hierarchical formats based on its characteristics and relationships. Use appropriate data structures to represent the information effectively.</a:t>
            </a:r>
            <a:endParaRPr lang="en-US" sz="1700" dirty="0">
              <a:solidFill>
                <a:srgbClr val="000000"/>
              </a:solidFill>
              <a:cs typeface="Calibri"/>
            </a:endParaRPr>
          </a:p>
          <a:p>
            <a:r>
              <a:rPr lang="en-US" sz="1700" b="1" dirty="0">
                <a:cs typeface="Calibri"/>
              </a:rPr>
              <a:t>Apply Data Modeling Techniques:</a:t>
            </a:r>
            <a:r>
              <a:rPr lang="en-US" sz="1700" dirty="0">
                <a:cs typeface="Calibri"/>
              </a:rPr>
              <a:t> Apply data modeling techniques such as dimensionality reduction, clustering, or feature engineering to simplify complex datasets and extract meaningful patterns or insights.</a:t>
            </a:r>
            <a:endParaRPr lang="en-US" sz="1700" dirty="0">
              <a:solidFill>
                <a:srgbClr val="000000"/>
              </a:solidFill>
              <a:cs typeface="Calibri"/>
            </a:endParaRPr>
          </a:p>
          <a:p>
            <a:r>
              <a:rPr lang="en-US" sz="1700" b="1" dirty="0">
                <a:cs typeface="Calibri"/>
              </a:rPr>
              <a:t>Document Data Transformations: </a:t>
            </a:r>
            <a:r>
              <a:rPr lang="en-US" sz="1700" dirty="0">
                <a:cs typeface="Calibri"/>
              </a:rPr>
              <a:t>Document the steps you take to organize and simplify your data, including data cleaning, transformation, and modeling processes. Clear documentation helps ensure transparency, reproducibility, and collaboration in data analysis projects.</a:t>
            </a:r>
            <a:endParaRPr lang="en-US" sz="1700" dirty="0">
              <a:solidFill>
                <a:srgbClr val="000000"/>
              </a:solidFill>
              <a:cs typeface="Calibri"/>
            </a:endParaRPr>
          </a:p>
          <a:p>
            <a:endParaRPr lang="en-US" dirty="0">
              <a:cs typeface="Calibri"/>
            </a:endParaRPr>
          </a:p>
        </p:txBody>
      </p:sp>
    </p:spTree>
    <p:extLst>
      <p:ext uri="{BB962C8B-B14F-4D97-AF65-F5344CB8AC3E}">
        <p14:creationId xmlns:p14="http://schemas.microsoft.com/office/powerpoint/2010/main" val="1315587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924A2-B189-2311-E9FE-F2D515F3944B}"/>
              </a:ext>
            </a:extLst>
          </p:cNvPr>
          <p:cNvSpPr>
            <a:spLocks noGrp="1"/>
          </p:cNvSpPr>
          <p:nvPr>
            <p:ph type="title"/>
          </p:nvPr>
        </p:nvSpPr>
        <p:spPr/>
        <p:txBody>
          <a:bodyPr/>
          <a:lstStyle/>
          <a:p>
            <a:r>
              <a:rPr lang="en-US" b="1" dirty="0">
                <a:solidFill>
                  <a:srgbClr val="0D0D0D"/>
                </a:solidFill>
              </a:rPr>
              <a:t>Exploring and Analyzing Data</a:t>
            </a:r>
            <a:endParaRPr lang="en-US" dirty="0"/>
          </a:p>
        </p:txBody>
      </p:sp>
      <p:sp>
        <p:nvSpPr>
          <p:cNvPr id="3" name="Content Placeholder 2">
            <a:extLst>
              <a:ext uri="{FF2B5EF4-FFF2-40B4-BE49-F238E27FC236}">
                <a16:creationId xmlns:a16="http://schemas.microsoft.com/office/drawing/2014/main" id="{7FE9510B-B84B-8981-A3EA-DD78B57A7290}"/>
              </a:ext>
            </a:extLst>
          </p:cNvPr>
          <p:cNvSpPr>
            <a:spLocks noGrp="1"/>
          </p:cNvSpPr>
          <p:nvPr>
            <p:ph idx="1"/>
          </p:nvPr>
        </p:nvSpPr>
        <p:spPr/>
        <p:txBody>
          <a:bodyPr vert="horz" lIns="0" tIns="45720" rIns="0" bIns="45720" rtlCol="0" anchor="t">
            <a:normAutofit/>
          </a:bodyPr>
          <a:lstStyle/>
          <a:p>
            <a:r>
              <a:rPr lang="en-US" sz="1800" dirty="0">
                <a:solidFill>
                  <a:srgbClr val="0D0D0D"/>
                </a:solidFill>
                <a:ea typeface="+mn-lt"/>
                <a:cs typeface="+mn-lt"/>
              </a:rPr>
              <a:t>Sorting and Grouping Data in Tableau</a:t>
            </a:r>
            <a:endParaRPr lang="en-US" sz="1800">
              <a:cs typeface="Calibri" panose="020F0502020204030204"/>
            </a:endParaRPr>
          </a:p>
          <a:p>
            <a:r>
              <a:rPr lang="en-US" sz="1800" dirty="0">
                <a:solidFill>
                  <a:srgbClr val="0D0D0D"/>
                </a:solidFill>
                <a:ea typeface="+mn-lt"/>
                <a:cs typeface="+mn-lt"/>
              </a:rPr>
              <a:t>Filtering Data in Tableau</a:t>
            </a:r>
            <a:endParaRPr lang="en-US" sz="1800">
              <a:cs typeface="Calibri"/>
            </a:endParaRPr>
          </a:p>
          <a:p>
            <a:r>
              <a:rPr lang="en-US" sz="1800" dirty="0">
                <a:solidFill>
                  <a:srgbClr val="0D0D0D"/>
                </a:solidFill>
                <a:ea typeface="+mn-lt"/>
                <a:cs typeface="+mn-lt"/>
              </a:rPr>
              <a:t>Calculated Fields and Quick Table Calculations</a:t>
            </a:r>
            <a:endParaRPr lang="en-US" sz="1800">
              <a:cs typeface="Calibri"/>
            </a:endParaRPr>
          </a:p>
          <a:p>
            <a:r>
              <a:rPr lang="en-US" sz="1800" dirty="0">
                <a:solidFill>
                  <a:srgbClr val="0D0D0D"/>
                </a:solidFill>
                <a:ea typeface="+mn-lt"/>
                <a:cs typeface="+mn-lt"/>
              </a:rPr>
              <a:t>Hierarchies in Tableau</a:t>
            </a:r>
            <a:endParaRPr lang="en-US" sz="1800">
              <a:cs typeface="Calibri"/>
            </a:endParaRPr>
          </a:p>
          <a:p>
            <a:r>
              <a:rPr lang="en-US" sz="1800" dirty="0">
                <a:solidFill>
                  <a:srgbClr val="0D0D0D"/>
                </a:solidFill>
                <a:ea typeface="+mn-lt"/>
                <a:cs typeface="+mn-lt"/>
              </a:rPr>
              <a:t>Building Interactive Dashboards</a:t>
            </a:r>
            <a:endParaRPr lang="en-US" sz="1800">
              <a:cs typeface="Calibri"/>
            </a:endParaRPr>
          </a:p>
          <a:p>
            <a:r>
              <a:rPr lang="en-US" sz="1800" dirty="0">
                <a:solidFill>
                  <a:srgbClr val="0D0D0D"/>
                </a:solidFill>
                <a:ea typeface="+mn-lt"/>
                <a:cs typeface="+mn-lt"/>
              </a:rPr>
              <a:t>Practical Exercise: Exploring and Analyzing Sample Data</a:t>
            </a:r>
            <a:endParaRPr lang="en-US" sz="1800">
              <a:cs typeface="Calibri"/>
            </a:endParaRPr>
          </a:p>
          <a:p>
            <a:endParaRPr lang="en-US" sz="3200" dirty="0">
              <a:cs typeface="Calibri"/>
            </a:endParaRPr>
          </a:p>
        </p:txBody>
      </p:sp>
    </p:spTree>
    <p:extLst>
      <p:ext uri="{BB962C8B-B14F-4D97-AF65-F5344CB8AC3E}">
        <p14:creationId xmlns:p14="http://schemas.microsoft.com/office/powerpoint/2010/main" val="1662247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AA2D4-22FB-F35A-D063-10034A3592C6}"/>
              </a:ext>
            </a:extLst>
          </p:cNvPr>
          <p:cNvSpPr>
            <a:spLocks noGrp="1"/>
          </p:cNvSpPr>
          <p:nvPr>
            <p:ph type="title"/>
          </p:nvPr>
        </p:nvSpPr>
        <p:spPr/>
        <p:txBody>
          <a:bodyPr/>
          <a:lstStyle/>
          <a:p>
            <a:r>
              <a:rPr lang="en-US" b="1" dirty="0">
                <a:solidFill>
                  <a:srgbClr val="0D0D0D"/>
                </a:solidFill>
              </a:rPr>
              <a:t>Animations &amp; Trend Lines</a:t>
            </a:r>
          </a:p>
        </p:txBody>
      </p:sp>
      <p:sp>
        <p:nvSpPr>
          <p:cNvPr id="3" name="Content Placeholder 2">
            <a:extLst>
              <a:ext uri="{FF2B5EF4-FFF2-40B4-BE49-F238E27FC236}">
                <a16:creationId xmlns:a16="http://schemas.microsoft.com/office/drawing/2014/main" id="{0AC00E67-C567-3D22-F743-05AD83A51F78}"/>
              </a:ext>
            </a:extLst>
          </p:cNvPr>
          <p:cNvSpPr>
            <a:spLocks noGrp="1"/>
          </p:cNvSpPr>
          <p:nvPr>
            <p:ph idx="1"/>
          </p:nvPr>
        </p:nvSpPr>
        <p:spPr/>
        <p:txBody>
          <a:bodyPr vert="horz" lIns="0" tIns="45720" rIns="0" bIns="45720" rtlCol="0" anchor="t">
            <a:normAutofit/>
          </a:bodyPr>
          <a:lstStyle/>
          <a:p>
            <a:pPr marL="0" indent="0">
              <a:buNone/>
            </a:pPr>
            <a:r>
              <a:rPr lang="en-US" dirty="0">
                <a:cs typeface="Calibri" panose="020F0502020204030204"/>
              </a:rPr>
              <a:t>You'll typically use the "Pages" shelf or the "Show Me" panel for </a:t>
            </a:r>
            <a:r>
              <a:rPr lang="en-US" b="1" dirty="0">
                <a:cs typeface="Calibri" panose="020F0502020204030204"/>
              </a:rPr>
              <a:t>Animations</a:t>
            </a:r>
            <a:r>
              <a:rPr lang="en-US" dirty="0">
                <a:cs typeface="Calibri"/>
              </a:rPr>
              <a:t>.</a:t>
            </a:r>
          </a:p>
          <a:p>
            <a:pPr marL="0" indent="0">
              <a:buNone/>
            </a:pPr>
            <a:r>
              <a:rPr lang="en-US" dirty="0">
                <a:cs typeface="Calibri"/>
              </a:rPr>
              <a:t>If you're using the Pages shelf:</a:t>
            </a:r>
          </a:p>
          <a:p>
            <a:pPr>
              <a:buFont typeface="Wingdings" panose="020F0502020204030204" pitchFamily="34" charset="0"/>
              <a:buChar char="Ø"/>
            </a:pPr>
            <a:r>
              <a:rPr lang="en-US" sz="1800" dirty="0">
                <a:cs typeface="Calibri"/>
              </a:rPr>
              <a:t>Drag a dimension that represents a time-based or sequential variable (e.g., date, time, category) to the Pages shelf.</a:t>
            </a:r>
          </a:p>
          <a:p>
            <a:pPr>
              <a:buFont typeface="Wingdings" panose="020F0502020204030204" pitchFamily="34" charset="0"/>
              <a:buChar char="Ø"/>
            </a:pPr>
            <a:r>
              <a:rPr lang="en-US" sz="1800" dirty="0">
                <a:cs typeface="Calibri"/>
              </a:rPr>
              <a:t>Tableau will automatically generate a series of "pages" corresponding to the unique values of the selected dimension.</a:t>
            </a:r>
          </a:p>
          <a:p>
            <a:pPr>
              <a:buFont typeface="Wingdings" panose="020F0502020204030204" pitchFamily="34" charset="0"/>
              <a:buChar char="Ø"/>
            </a:pPr>
            <a:r>
              <a:rPr lang="en-US" sz="1800" dirty="0">
                <a:cs typeface="Calibri"/>
              </a:rPr>
              <a:t>Click on the "Play" button in the Pages shelf to preview the animation.</a:t>
            </a:r>
          </a:p>
          <a:p>
            <a:pPr>
              <a:buFont typeface="Wingdings" panose="020F0502020204030204" pitchFamily="34" charset="0"/>
              <a:buChar char="Ø"/>
            </a:pPr>
            <a:r>
              <a:rPr lang="en-US" sz="1800" dirty="0">
                <a:cs typeface="Calibri"/>
              </a:rPr>
              <a:t>Adjust the speed and other settings of the animation as needed.</a:t>
            </a:r>
          </a:p>
        </p:txBody>
      </p:sp>
    </p:spTree>
    <p:extLst>
      <p:ext uri="{BB962C8B-B14F-4D97-AF65-F5344CB8AC3E}">
        <p14:creationId xmlns:p14="http://schemas.microsoft.com/office/powerpoint/2010/main" val="651004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84EC6-9780-004E-9DFF-94061DB4ACEC}"/>
              </a:ext>
            </a:extLst>
          </p:cNvPr>
          <p:cNvSpPr>
            <a:spLocks noGrp="1"/>
          </p:cNvSpPr>
          <p:nvPr>
            <p:ph type="title"/>
          </p:nvPr>
        </p:nvSpPr>
        <p:spPr/>
        <p:txBody>
          <a:bodyPr>
            <a:normAutofit/>
          </a:bodyPr>
          <a:lstStyle/>
          <a:p>
            <a:pPr>
              <a:lnSpc>
                <a:spcPct val="90000"/>
              </a:lnSpc>
              <a:spcBef>
                <a:spcPts val="1200"/>
              </a:spcBef>
              <a:spcAft>
                <a:spcPts val="200"/>
              </a:spcAft>
            </a:pPr>
            <a:r>
              <a:rPr lang="en-US" b="1" dirty="0">
                <a:solidFill>
                  <a:srgbClr val="0D0D0D"/>
                </a:solidFill>
              </a:rPr>
              <a:t>Calculation Fields &amp; Parameters</a:t>
            </a:r>
          </a:p>
        </p:txBody>
      </p:sp>
      <p:sp>
        <p:nvSpPr>
          <p:cNvPr id="3" name="Content Placeholder 2">
            <a:extLst>
              <a:ext uri="{FF2B5EF4-FFF2-40B4-BE49-F238E27FC236}">
                <a16:creationId xmlns:a16="http://schemas.microsoft.com/office/drawing/2014/main" id="{8BAA414F-3366-16CF-9C88-2B38B2937AB9}"/>
              </a:ext>
            </a:extLst>
          </p:cNvPr>
          <p:cNvSpPr>
            <a:spLocks noGrp="1"/>
          </p:cNvSpPr>
          <p:nvPr>
            <p:ph idx="1"/>
          </p:nvPr>
        </p:nvSpPr>
        <p:spPr/>
        <p:txBody>
          <a:bodyPr vert="horz" lIns="0" tIns="45720" rIns="0" bIns="45720" rtlCol="0" anchor="t">
            <a:noAutofit/>
          </a:bodyPr>
          <a:lstStyle/>
          <a:p>
            <a:pPr marL="0" indent="0">
              <a:buNone/>
            </a:pPr>
            <a:r>
              <a:rPr lang="en-US" sz="1800" dirty="0">
                <a:ea typeface="+mn-lt"/>
                <a:cs typeface="+mn-lt"/>
              </a:rPr>
              <a:t>Calculation fields in Tableau enable users to create new fields based on existing data in the dataset. These fields can perform mathematical operations, manipulate strings, apply logical conditions, and more.</a:t>
            </a:r>
            <a:endParaRPr lang="en-US" sz="1800" dirty="0">
              <a:cs typeface="Calibri" panose="020F0502020204030204"/>
            </a:endParaRPr>
          </a:p>
          <a:p>
            <a:pPr>
              <a:buFont typeface="Wingdings" panose="020F0502020204030204" pitchFamily="34" charset="0"/>
              <a:buChar char="Ø"/>
            </a:pPr>
            <a:r>
              <a:rPr lang="en-US" sz="1800" dirty="0">
                <a:ea typeface="+mn-lt"/>
                <a:cs typeface="+mn-lt"/>
              </a:rPr>
              <a:t>Right-click on the Data pane and select "Create Calculated Field."</a:t>
            </a:r>
            <a:endParaRPr lang="en-US" sz="1800" dirty="0">
              <a:cs typeface="Calibri" panose="020F0502020204030204"/>
            </a:endParaRPr>
          </a:p>
          <a:p>
            <a:pPr>
              <a:buFont typeface="Wingdings" panose="020F0502020204030204" pitchFamily="34" charset="0"/>
              <a:buChar char="Ø"/>
            </a:pPr>
            <a:r>
              <a:rPr lang="en-US" sz="1800" dirty="0">
                <a:ea typeface="+mn-lt"/>
                <a:cs typeface="+mn-lt"/>
              </a:rPr>
              <a:t>Enter a name for the calculated field and write the calculation formula using Tableau's formula language.</a:t>
            </a:r>
            <a:endParaRPr lang="en-US" sz="1800" dirty="0">
              <a:cs typeface="Calibri" panose="020F0502020204030204"/>
            </a:endParaRPr>
          </a:p>
          <a:p>
            <a:pPr>
              <a:buFont typeface="Wingdings" panose="020F0502020204030204" pitchFamily="34" charset="0"/>
              <a:buChar char="Ø"/>
            </a:pPr>
            <a:r>
              <a:rPr lang="en-US" sz="1800" dirty="0">
                <a:ea typeface="+mn-lt"/>
                <a:cs typeface="+mn-lt"/>
              </a:rPr>
              <a:t>Click "OK" to create the calculated field, which will appear in the Data pane and can be used like any other field in your visualization.</a:t>
            </a:r>
            <a:endParaRPr lang="en-US" sz="1800" dirty="0">
              <a:cs typeface="Calibri" panose="020F0502020204030204"/>
            </a:endParaRPr>
          </a:p>
          <a:p>
            <a:pPr marL="0" indent="0">
              <a:buNone/>
            </a:pPr>
            <a:r>
              <a:rPr lang="en-US" sz="1800" dirty="0">
                <a:ea typeface="+mn-lt"/>
                <a:cs typeface="+mn-lt"/>
              </a:rPr>
              <a:t>Parameters in Tableau allow users to create dynamic inputs that can be used to control various aspects of the visualization, such as filtering data, changing calculations, or modifying the appearance.</a:t>
            </a:r>
            <a:endParaRPr lang="en-US" sz="1800" dirty="0">
              <a:cs typeface="Calibri" panose="020F0502020204030204"/>
            </a:endParaRPr>
          </a:p>
          <a:p>
            <a:pPr>
              <a:buFont typeface="Wingdings" panose="020F0502020204030204" pitchFamily="34" charset="0"/>
              <a:buChar char="Ø"/>
            </a:pPr>
            <a:r>
              <a:rPr lang="en-US" sz="1800" dirty="0">
                <a:ea typeface="+mn-lt"/>
                <a:cs typeface="+mn-lt"/>
              </a:rPr>
              <a:t>Right-click in the Parameters pane and select "Create Parameter."</a:t>
            </a:r>
            <a:endParaRPr lang="en-US" sz="1800" dirty="0">
              <a:cs typeface="Calibri" panose="020F0502020204030204"/>
            </a:endParaRPr>
          </a:p>
          <a:p>
            <a:pPr>
              <a:buFont typeface="Wingdings" panose="020F0502020204030204" pitchFamily="34" charset="0"/>
              <a:buChar char="Ø"/>
            </a:pPr>
            <a:r>
              <a:rPr lang="en-US" sz="1800" dirty="0">
                <a:ea typeface="+mn-lt"/>
                <a:cs typeface="+mn-lt"/>
              </a:rPr>
              <a:t>Define the parameter properties, such as data type, allowable values, default value, and display format.</a:t>
            </a:r>
            <a:endParaRPr lang="en-US" sz="1800" dirty="0">
              <a:cs typeface="Calibri" panose="020F0502020204030204"/>
            </a:endParaRPr>
          </a:p>
          <a:p>
            <a:pPr>
              <a:buFont typeface="Wingdings" panose="020F0502020204030204" pitchFamily="34" charset="0"/>
              <a:buChar char="Ø"/>
            </a:pPr>
            <a:r>
              <a:rPr lang="en-US" sz="1800" dirty="0">
                <a:ea typeface="+mn-lt"/>
                <a:cs typeface="+mn-lt"/>
              </a:rPr>
              <a:t>Click "OK" to create the parameter, which will appear in the Parameters pane and can be used in calculations and as control element</a:t>
            </a:r>
            <a:endParaRPr lang="en-US" sz="1800" dirty="0">
              <a:cs typeface="Calibri" panose="020F0502020204030204"/>
            </a:endParaRPr>
          </a:p>
        </p:txBody>
      </p:sp>
    </p:spTree>
    <p:extLst>
      <p:ext uri="{BB962C8B-B14F-4D97-AF65-F5344CB8AC3E}">
        <p14:creationId xmlns:p14="http://schemas.microsoft.com/office/powerpoint/2010/main" val="2986573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917AE-0646-D678-7FA1-FC7ECBABBE64}"/>
              </a:ext>
            </a:extLst>
          </p:cNvPr>
          <p:cNvSpPr>
            <a:spLocks noGrp="1"/>
          </p:cNvSpPr>
          <p:nvPr>
            <p:ph type="title"/>
          </p:nvPr>
        </p:nvSpPr>
        <p:spPr/>
        <p:txBody>
          <a:bodyPr/>
          <a:lstStyle/>
          <a:p>
            <a:r>
              <a:rPr lang="en-US" b="1" dirty="0">
                <a:solidFill>
                  <a:srgbClr val="0D0D0D"/>
                </a:solidFill>
                <a:cs typeface="Calibri Light"/>
              </a:rPr>
              <a:t>Animations &amp; Trend Lines</a:t>
            </a:r>
            <a:endParaRPr lang="en-US" dirty="0">
              <a:solidFill>
                <a:srgbClr val="000000"/>
              </a:solidFill>
              <a:cs typeface="Calibri Light"/>
            </a:endParaRPr>
          </a:p>
        </p:txBody>
      </p:sp>
      <p:sp>
        <p:nvSpPr>
          <p:cNvPr id="3" name="Content Placeholder 2">
            <a:extLst>
              <a:ext uri="{FF2B5EF4-FFF2-40B4-BE49-F238E27FC236}">
                <a16:creationId xmlns:a16="http://schemas.microsoft.com/office/drawing/2014/main" id="{71FB21CF-7192-C081-3267-044EB648530D}"/>
              </a:ext>
            </a:extLst>
          </p:cNvPr>
          <p:cNvSpPr>
            <a:spLocks noGrp="1"/>
          </p:cNvSpPr>
          <p:nvPr>
            <p:ph idx="1"/>
          </p:nvPr>
        </p:nvSpPr>
        <p:spPr/>
        <p:txBody>
          <a:bodyPr vert="horz" lIns="0" tIns="45720" rIns="0" bIns="45720" rtlCol="0" anchor="t">
            <a:noAutofit/>
          </a:bodyPr>
          <a:lstStyle/>
          <a:p>
            <a:pPr marL="0" indent="0">
              <a:buNone/>
            </a:pPr>
            <a:r>
              <a:rPr lang="en-US" sz="1800" b="1" dirty="0">
                <a:cs typeface="Calibri"/>
              </a:rPr>
              <a:t>Reference line </a:t>
            </a:r>
            <a:r>
              <a:rPr lang="en-US" sz="1800" dirty="0">
                <a:cs typeface="Calibri"/>
              </a:rPr>
              <a:t>is a line that you can add to a visualization to indicate a specific value or range of values. Reference lines help provide context to your data by showing important thresholds, averages, or other points of interest</a:t>
            </a:r>
            <a:endParaRPr lang="en-US" sz="1800">
              <a:solidFill>
                <a:srgbClr val="000000"/>
              </a:solidFill>
              <a:cs typeface="Calibri"/>
            </a:endParaRPr>
          </a:p>
          <a:p>
            <a:pPr>
              <a:buFont typeface="Wingdings" panose="020F0502020204030204" pitchFamily="34" charset="0"/>
              <a:buChar char="Ø"/>
            </a:pPr>
            <a:r>
              <a:rPr lang="en-US" sz="1800" dirty="0">
                <a:cs typeface="Calibri"/>
              </a:rPr>
              <a:t>Right-click on the axis where you want to add the reference line.</a:t>
            </a:r>
            <a:endParaRPr lang="en-US" sz="1800">
              <a:solidFill>
                <a:srgbClr val="000000"/>
              </a:solidFill>
              <a:cs typeface="Calibri"/>
            </a:endParaRPr>
          </a:p>
          <a:p>
            <a:pPr>
              <a:buFont typeface="Wingdings" panose="020F0502020204030204" pitchFamily="34" charset="0"/>
              <a:buChar char="Ø"/>
            </a:pPr>
            <a:r>
              <a:rPr lang="en-US" sz="1800" dirty="0">
                <a:cs typeface="Calibri"/>
              </a:rPr>
              <a:t>Select "Add Reference Line..." from the context menu.</a:t>
            </a:r>
            <a:endParaRPr lang="en-US" sz="1800">
              <a:solidFill>
                <a:srgbClr val="000000"/>
              </a:solidFill>
              <a:cs typeface="Calibri"/>
            </a:endParaRPr>
          </a:p>
          <a:p>
            <a:pPr>
              <a:buFont typeface="Wingdings" panose="020F0502020204030204" pitchFamily="34" charset="0"/>
              <a:buChar char="Ø"/>
            </a:pPr>
            <a:r>
              <a:rPr lang="en-US" sz="1800" dirty="0">
                <a:cs typeface="Calibri"/>
              </a:rPr>
              <a:t>In the Reference Line dialog box, choose the type of reference line you want to add (e.g., Constant, Average, Percentile, etc.).</a:t>
            </a:r>
            <a:endParaRPr lang="en-US" sz="1800">
              <a:solidFill>
                <a:srgbClr val="000000"/>
              </a:solidFill>
              <a:cs typeface="Calibri"/>
            </a:endParaRPr>
          </a:p>
          <a:p>
            <a:pPr>
              <a:buFont typeface="Wingdings" panose="020F0502020204030204" pitchFamily="34" charset="0"/>
              <a:buChar char="Ø"/>
            </a:pPr>
            <a:r>
              <a:rPr lang="en-US" sz="1800" dirty="0">
                <a:cs typeface="Calibri"/>
              </a:rPr>
              <a:t>Configure the reference line settings, such as the value, formatting, label, etc.</a:t>
            </a:r>
            <a:endParaRPr lang="en-US" sz="1800">
              <a:solidFill>
                <a:srgbClr val="000000"/>
              </a:solidFill>
              <a:cs typeface="Calibri"/>
            </a:endParaRPr>
          </a:p>
          <a:p>
            <a:pPr>
              <a:buFont typeface="Wingdings" panose="020F0502020204030204" pitchFamily="34" charset="0"/>
              <a:buChar char="Ø"/>
            </a:pPr>
            <a:r>
              <a:rPr lang="en-US" sz="1800" dirty="0">
                <a:cs typeface="Calibri"/>
              </a:rPr>
              <a:t>Click "OK" to add the reference line to your visualization.</a:t>
            </a:r>
            <a:endParaRPr lang="en-US" sz="1800">
              <a:solidFill>
                <a:srgbClr val="000000"/>
              </a:solidFill>
              <a:cs typeface="Calibri"/>
            </a:endParaRPr>
          </a:p>
          <a:p>
            <a:pPr>
              <a:buFont typeface="Wingdings" panose="020F0502020204030204" pitchFamily="34" charset="0"/>
              <a:buChar char="Ø"/>
            </a:pPr>
            <a:endParaRPr lang="en-US" sz="1800" dirty="0">
              <a:cs typeface="Calibri"/>
            </a:endParaRPr>
          </a:p>
        </p:txBody>
      </p:sp>
    </p:spTree>
    <p:extLst>
      <p:ext uri="{BB962C8B-B14F-4D97-AF65-F5344CB8AC3E}">
        <p14:creationId xmlns:p14="http://schemas.microsoft.com/office/powerpoint/2010/main" val="929624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B89B-8026-5406-D6A6-09956FF316D6}"/>
              </a:ext>
            </a:extLst>
          </p:cNvPr>
          <p:cNvSpPr>
            <a:spLocks noGrp="1"/>
          </p:cNvSpPr>
          <p:nvPr>
            <p:ph type="title"/>
          </p:nvPr>
        </p:nvSpPr>
        <p:spPr/>
        <p:txBody>
          <a:bodyPr/>
          <a:lstStyle/>
          <a:p>
            <a:r>
              <a:rPr lang="en-US" b="1" dirty="0">
                <a:solidFill>
                  <a:srgbClr val="0D0D0D"/>
                </a:solidFill>
                <a:cs typeface="Calibri Light"/>
              </a:rPr>
              <a:t>Animations &amp; Trend Lines</a:t>
            </a:r>
            <a:endParaRPr lang="en-US" dirty="0">
              <a:solidFill>
                <a:srgbClr val="000000"/>
              </a:solidFill>
              <a:cs typeface="Calibri Light"/>
            </a:endParaRPr>
          </a:p>
        </p:txBody>
      </p:sp>
      <p:sp>
        <p:nvSpPr>
          <p:cNvPr id="3" name="Content Placeholder 2">
            <a:extLst>
              <a:ext uri="{FF2B5EF4-FFF2-40B4-BE49-F238E27FC236}">
                <a16:creationId xmlns:a16="http://schemas.microsoft.com/office/drawing/2014/main" id="{DAB33F16-FCEC-EFED-D695-51BC407EF855}"/>
              </a:ext>
            </a:extLst>
          </p:cNvPr>
          <p:cNvSpPr>
            <a:spLocks noGrp="1"/>
          </p:cNvSpPr>
          <p:nvPr>
            <p:ph idx="1"/>
          </p:nvPr>
        </p:nvSpPr>
        <p:spPr/>
        <p:txBody>
          <a:bodyPr vert="horz" lIns="0" tIns="45720" rIns="0" bIns="45720" rtlCol="0" anchor="t">
            <a:noAutofit/>
          </a:bodyPr>
          <a:lstStyle/>
          <a:p>
            <a:pPr marL="0" indent="0">
              <a:buNone/>
            </a:pPr>
            <a:r>
              <a:rPr lang="en-US" sz="1800" b="1" dirty="0">
                <a:ea typeface="+mn-lt"/>
                <a:cs typeface="+mn-lt"/>
              </a:rPr>
              <a:t>Trend lines </a:t>
            </a:r>
            <a:r>
              <a:rPr lang="en-US" sz="1800" dirty="0">
                <a:ea typeface="+mn-lt"/>
                <a:cs typeface="+mn-lt"/>
              </a:rPr>
              <a:t>show the general trend or pattern in your data. </a:t>
            </a:r>
            <a:endParaRPr lang="en-US" sz="1800">
              <a:solidFill>
                <a:srgbClr val="000000"/>
              </a:solidFill>
              <a:ea typeface="+mn-lt"/>
              <a:cs typeface="+mn-lt"/>
            </a:endParaRPr>
          </a:p>
          <a:p>
            <a:pPr>
              <a:buFont typeface="Wingdings" panose="020F0502020204030204" pitchFamily="34" charset="0"/>
              <a:buChar char="Ø"/>
            </a:pPr>
            <a:r>
              <a:rPr lang="en-US" sz="1800" dirty="0">
                <a:ea typeface="+mn-lt"/>
                <a:cs typeface="+mn-lt"/>
              </a:rPr>
              <a:t>You can add trend lines to your visualization by right-clicking on a data series in your chart and selecting "Add Trend Line."</a:t>
            </a:r>
            <a:endParaRPr lang="en-US" sz="1800">
              <a:solidFill>
                <a:srgbClr val="000000"/>
              </a:solidFill>
              <a:ea typeface="+mn-lt"/>
              <a:cs typeface="+mn-lt"/>
            </a:endParaRPr>
          </a:p>
          <a:p>
            <a:pPr>
              <a:buFont typeface="Wingdings" panose="020F0502020204030204" pitchFamily="34" charset="0"/>
              <a:buChar char="Ø"/>
            </a:pPr>
            <a:endParaRPr lang="en-US" sz="1800" dirty="0">
              <a:ea typeface="+mn-lt"/>
              <a:cs typeface="+mn-lt"/>
            </a:endParaRPr>
          </a:p>
          <a:p>
            <a:pPr marL="0" indent="0">
              <a:buNone/>
            </a:pPr>
            <a:r>
              <a:rPr lang="en-US" sz="1800" b="1" dirty="0">
                <a:ea typeface="+mn-lt"/>
                <a:cs typeface="+mn-lt"/>
              </a:rPr>
              <a:t>Drop lines </a:t>
            </a:r>
            <a:r>
              <a:rPr lang="en-US" sz="1800" dirty="0">
                <a:ea typeface="+mn-lt"/>
                <a:cs typeface="+mn-lt"/>
              </a:rPr>
              <a:t>are a visual feature that helps users trace the data points on a line chart or a scatter plot back to the horizontal axis. </a:t>
            </a:r>
            <a:endParaRPr lang="en-US" sz="1800">
              <a:solidFill>
                <a:srgbClr val="000000"/>
              </a:solidFill>
              <a:ea typeface="+mn-lt"/>
              <a:cs typeface="+mn-lt"/>
            </a:endParaRPr>
          </a:p>
          <a:p>
            <a:pPr marL="0" indent="0">
              <a:buNone/>
            </a:pPr>
            <a:r>
              <a:rPr lang="en-US" sz="1800" dirty="0">
                <a:ea typeface="+mn-lt"/>
                <a:cs typeface="+mn-lt"/>
              </a:rPr>
              <a:t>When you hover over a data point on the line chart or scatter plot, drop lines extend from the data point down to the horizontal axis, making it easier to see the exact value of the data point and its corresponding position on the axis.</a:t>
            </a:r>
            <a:endParaRPr lang="en-US" sz="1800">
              <a:solidFill>
                <a:srgbClr val="000000"/>
              </a:solidFill>
              <a:ea typeface="+mn-lt"/>
              <a:cs typeface="+mn-lt"/>
            </a:endParaRPr>
          </a:p>
          <a:p>
            <a:pPr>
              <a:buFont typeface="Wingdings" panose="020F0502020204030204" pitchFamily="34" charset="0"/>
              <a:buChar char="Ø"/>
            </a:pPr>
            <a:r>
              <a:rPr lang="en-US" sz="1800" dirty="0">
                <a:ea typeface="+mn-lt"/>
                <a:cs typeface="+mn-lt"/>
              </a:rPr>
              <a:t>You can add drop lines to your visualization by right-clicking on a data series in your chart and selecting "Add Drop Line."</a:t>
            </a:r>
            <a:endParaRPr lang="en-US" sz="1800">
              <a:solidFill>
                <a:srgbClr val="000000"/>
              </a:solidFill>
              <a:ea typeface="+mn-lt"/>
              <a:cs typeface="+mn-lt"/>
            </a:endParaRPr>
          </a:p>
          <a:p>
            <a:pPr>
              <a:buFont typeface="Wingdings" panose="020F0502020204030204" pitchFamily="34" charset="0"/>
              <a:buChar char="Ø"/>
            </a:pPr>
            <a:endParaRPr lang="en-US" sz="1800" dirty="0">
              <a:ea typeface="+mn-lt"/>
              <a:cs typeface="+mn-lt"/>
            </a:endParaRPr>
          </a:p>
          <a:p>
            <a:pPr>
              <a:buFont typeface="Wingdings" panose="020F0502020204030204" pitchFamily="34" charset="0"/>
              <a:buChar char="Ø"/>
            </a:pPr>
            <a:endParaRPr lang="en-US" sz="1800" dirty="0">
              <a:cs typeface="Calibri" panose="020F0502020204030204"/>
            </a:endParaRPr>
          </a:p>
          <a:p>
            <a:pPr>
              <a:buFont typeface="Wingdings" panose="020F0502020204030204" pitchFamily="34" charset="0"/>
              <a:buChar char="Ø"/>
            </a:pPr>
            <a:endParaRPr lang="en-US" sz="1800" dirty="0">
              <a:cs typeface="Calibri" panose="020F0502020204030204"/>
            </a:endParaRPr>
          </a:p>
        </p:txBody>
      </p:sp>
    </p:spTree>
    <p:extLst>
      <p:ext uri="{BB962C8B-B14F-4D97-AF65-F5344CB8AC3E}">
        <p14:creationId xmlns:p14="http://schemas.microsoft.com/office/powerpoint/2010/main" val="243525381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Retrospect</vt:lpstr>
      <vt:lpstr>Tableau</vt:lpstr>
      <vt:lpstr>Introduction to Tableau</vt:lpstr>
      <vt:lpstr>Organizing &amp; Simplifying Data</vt:lpstr>
      <vt:lpstr>Organizing &amp; Simplifying Data</vt:lpstr>
      <vt:lpstr>Exploring and Analyzing Data</vt:lpstr>
      <vt:lpstr>Animations &amp; Trend Lines</vt:lpstr>
      <vt:lpstr>Calculation Fields &amp; Parameters</vt:lpstr>
      <vt:lpstr>Animations &amp; Trend Lines</vt:lpstr>
      <vt:lpstr>Animations &amp; Trend Lines</vt:lpstr>
      <vt:lpstr>Advanced Visualization Techniques</vt:lpstr>
      <vt:lpstr>Mapping and Geographic Data</vt:lpstr>
      <vt:lpstr>Data Preparation Steps</vt:lpstr>
      <vt:lpstr>Resources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212</cp:revision>
  <dcterms:created xsi:type="dcterms:W3CDTF">2024-03-12T06:53:08Z</dcterms:created>
  <dcterms:modified xsi:type="dcterms:W3CDTF">2024-04-12T07:58:31Z</dcterms:modified>
</cp:coreProperties>
</file>