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77" r:id="rId3"/>
    <p:sldId id="257" r:id="rId4"/>
    <p:sldId id="271" r:id="rId5"/>
    <p:sldId id="260" r:id="rId6"/>
    <p:sldId id="278" r:id="rId7"/>
    <p:sldId id="272" r:id="rId8"/>
    <p:sldId id="279" r:id="rId9"/>
    <p:sldId id="273" r:id="rId10"/>
    <p:sldId id="274" r:id="rId11"/>
    <p:sldId id="275" r:id="rId12"/>
    <p:sldId id="276" r:id="rId13"/>
    <p:sldId id="269" r:id="rId14"/>
    <p:sldId id="25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66CC"/>
    <a:srgbClr val="ED4B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p:cViewPr>
        <p:scale>
          <a:sx n="81" d="100"/>
          <a:sy n="81" d="100"/>
        </p:scale>
        <p:origin x="-1507" y="-1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885DF9-3442-40F7-963A-DC8169521137}" type="doc">
      <dgm:prSet loTypeId="urn:microsoft.com/office/officeart/2005/8/layout/hierarchy3" loCatId="hierarchy" qsTypeId="urn:microsoft.com/office/officeart/2005/8/quickstyle/3d5" qsCatId="3D" csTypeId="urn:microsoft.com/office/officeart/2005/8/colors/accent1_2" csCatId="accent1" phldr="1"/>
      <dgm:spPr/>
      <dgm:t>
        <a:bodyPr/>
        <a:lstStyle/>
        <a:p>
          <a:endParaRPr lang="en-IN"/>
        </a:p>
      </dgm:t>
    </dgm:pt>
    <dgm:pt modelId="{A52BB85A-1B01-4C9E-9A7F-0D3D6C0B948F}">
      <dgm:prSet/>
      <dgm:spPr/>
      <dgm:t>
        <a:bodyPr/>
        <a:lstStyle/>
        <a:p>
          <a:pPr rtl="0"/>
          <a:r>
            <a:rPr lang="en-US" dirty="0" smtClean="0"/>
            <a:t>THANKYOU</a:t>
          </a:r>
          <a:endParaRPr lang="en-IN" dirty="0"/>
        </a:p>
      </dgm:t>
    </dgm:pt>
    <dgm:pt modelId="{1730214A-ADDF-46B1-B891-2CAD20360ECA}" type="sibTrans" cxnId="{11A49DE0-7462-4880-86EA-42AC4CADD8B6}">
      <dgm:prSet/>
      <dgm:spPr/>
      <dgm:t>
        <a:bodyPr/>
        <a:lstStyle/>
        <a:p>
          <a:endParaRPr lang="en-IN"/>
        </a:p>
      </dgm:t>
    </dgm:pt>
    <dgm:pt modelId="{7B154310-AB7A-4086-ABB5-2C39542CB00E}" type="parTrans" cxnId="{11A49DE0-7462-4880-86EA-42AC4CADD8B6}">
      <dgm:prSet/>
      <dgm:spPr/>
      <dgm:t>
        <a:bodyPr/>
        <a:lstStyle/>
        <a:p>
          <a:endParaRPr lang="en-IN"/>
        </a:p>
      </dgm:t>
    </dgm:pt>
    <dgm:pt modelId="{E71A8635-4935-4E2E-9D2D-61436AE87C31}" type="pres">
      <dgm:prSet presAssocID="{5A885DF9-3442-40F7-963A-DC8169521137}" presName="diagram" presStyleCnt="0">
        <dgm:presLayoutVars>
          <dgm:chPref val="1"/>
          <dgm:dir/>
          <dgm:animOne val="branch"/>
          <dgm:animLvl val="lvl"/>
          <dgm:resizeHandles/>
        </dgm:presLayoutVars>
      </dgm:prSet>
      <dgm:spPr/>
      <dgm:t>
        <a:bodyPr/>
        <a:lstStyle/>
        <a:p>
          <a:endParaRPr lang="en-IN"/>
        </a:p>
      </dgm:t>
    </dgm:pt>
    <dgm:pt modelId="{4EDC8F17-4E21-4BDC-BB66-883858B30716}" type="pres">
      <dgm:prSet presAssocID="{A52BB85A-1B01-4C9E-9A7F-0D3D6C0B948F}" presName="root" presStyleCnt="0"/>
      <dgm:spPr/>
      <dgm:t>
        <a:bodyPr/>
        <a:lstStyle/>
        <a:p>
          <a:endParaRPr lang="en-IN"/>
        </a:p>
      </dgm:t>
    </dgm:pt>
    <dgm:pt modelId="{12C28489-A011-4CE8-9DAF-48614FB67AAC}" type="pres">
      <dgm:prSet presAssocID="{A52BB85A-1B01-4C9E-9A7F-0D3D6C0B948F}" presName="rootComposite" presStyleCnt="0"/>
      <dgm:spPr/>
      <dgm:t>
        <a:bodyPr/>
        <a:lstStyle/>
        <a:p>
          <a:endParaRPr lang="en-IN"/>
        </a:p>
      </dgm:t>
    </dgm:pt>
    <dgm:pt modelId="{53FAC7A5-D4C4-4C64-93D8-0D327FD3EDB8}" type="pres">
      <dgm:prSet presAssocID="{A52BB85A-1B01-4C9E-9A7F-0D3D6C0B948F}" presName="rootText" presStyleLbl="node1" presStyleIdx="0" presStyleCnt="1"/>
      <dgm:spPr/>
      <dgm:t>
        <a:bodyPr/>
        <a:lstStyle/>
        <a:p>
          <a:endParaRPr lang="en-IN"/>
        </a:p>
      </dgm:t>
    </dgm:pt>
    <dgm:pt modelId="{4AB9249C-0376-43E1-BCBE-4953E011717C}" type="pres">
      <dgm:prSet presAssocID="{A52BB85A-1B01-4C9E-9A7F-0D3D6C0B948F}" presName="rootConnector" presStyleLbl="node1" presStyleIdx="0" presStyleCnt="1"/>
      <dgm:spPr/>
      <dgm:t>
        <a:bodyPr/>
        <a:lstStyle/>
        <a:p>
          <a:endParaRPr lang="en-IN"/>
        </a:p>
      </dgm:t>
    </dgm:pt>
    <dgm:pt modelId="{CEC07056-03A3-49B9-AB00-4C60F66AAEAB}" type="pres">
      <dgm:prSet presAssocID="{A52BB85A-1B01-4C9E-9A7F-0D3D6C0B948F}" presName="childShape" presStyleCnt="0"/>
      <dgm:spPr/>
      <dgm:t>
        <a:bodyPr/>
        <a:lstStyle/>
        <a:p>
          <a:endParaRPr lang="en-IN"/>
        </a:p>
      </dgm:t>
    </dgm:pt>
  </dgm:ptLst>
  <dgm:cxnLst>
    <dgm:cxn modelId="{11A49DE0-7462-4880-86EA-42AC4CADD8B6}" srcId="{5A885DF9-3442-40F7-963A-DC8169521137}" destId="{A52BB85A-1B01-4C9E-9A7F-0D3D6C0B948F}" srcOrd="0" destOrd="0" parTransId="{7B154310-AB7A-4086-ABB5-2C39542CB00E}" sibTransId="{1730214A-ADDF-46B1-B891-2CAD20360ECA}"/>
    <dgm:cxn modelId="{6EC4125D-2657-497B-A3C7-1ACA38C6DC5C}" type="presOf" srcId="{5A885DF9-3442-40F7-963A-DC8169521137}" destId="{E71A8635-4935-4E2E-9D2D-61436AE87C31}" srcOrd="0" destOrd="0" presId="urn:microsoft.com/office/officeart/2005/8/layout/hierarchy3"/>
    <dgm:cxn modelId="{6E28CC58-D0EA-41DF-A07A-3EA4D65BDE44}" type="presOf" srcId="{A52BB85A-1B01-4C9E-9A7F-0D3D6C0B948F}" destId="{4AB9249C-0376-43E1-BCBE-4953E011717C}" srcOrd="1" destOrd="0" presId="urn:microsoft.com/office/officeart/2005/8/layout/hierarchy3"/>
    <dgm:cxn modelId="{4A6A4613-1AD0-4733-A4CF-434068F54A52}" type="presOf" srcId="{A52BB85A-1B01-4C9E-9A7F-0D3D6C0B948F}" destId="{53FAC7A5-D4C4-4C64-93D8-0D327FD3EDB8}" srcOrd="0" destOrd="0" presId="urn:microsoft.com/office/officeart/2005/8/layout/hierarchy3"/>
    <dgm:cxn modelId="{66F874BB-7D71-4A9E-83EA-385316E11F41}" type="presParOf" srcId="{E71A8635-4935-4E2E-9D2D-61436AE87C31}" destId="{4EDC8F17-4E21-4BDC-BB66-883858B30716}" srcOrd="0" destOrd="0" presId="urn:microsoft.com/office/officeart/2005/8/layout/hierarchy3"/>
    <dgm:cxn modelId="{AEBD9899-7520-4291-BC5D-2341E1C66B6B}" type="presParOf" srcId="{4EDC8F17-4E21-4BDC-BB66-883858B30716}" destId="{12C28489-A011-4CE8-9DAF-48614FB67AAC}" srcOrd="0" destOrd="0" presId="urn:microsoft.com/office/officeart/2005/8/layout/hierarchy3"/>
    <dgm:cxn modelId="{487E6D02-F501-4AEC-BCAF-22C4948C4CED}" type="presParOf" srcId="{12C28489-A011-4CE8-9DAF-48614FB67AAC}" destId="{53FAC7A5-D4C4-4C64-93D8-0D327FD3EDB8}" srcOrd="0" destOrd="0" presId="urn:microsoft.com/office/officeart/2005/8/layout/hierarchy3"/>
    <dgm:cxn modelId="{FD29E843-CFCD-4796-BB07-0EC047EC172A}" type="presParOf" srcId="{12C28489-A011-4CE8-9DAF-48614FB67AAC}" destId="{4AB9249C-0376-43E1-BCBE-4953E011717C}" srcOrd="1" destOrd="0" presId="urn:microsoft.com/office/officeart/2005/8/layout/hierarchy3"/>
    <dgm:cxn modelId="{F320FCCB-2D62-4E66-8335-0E76B466AAAB}" type="presParOf" srcId="{4EDC8F17-4E21-4BDC-BB66-883858B30716}" destId="{CEC07056-03A3-49B9-AB00-4C60F66AAEA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AC7A5-D4C4-4C64-93D8-0D327FD3EDB8}">
      <dsp:nvSpPr>
        <dsp:cNvPr id="0" name=""/>
        <dsp:cNvSpPr/>
      </dsp:nvSpPr>
      <dsp:spPr>
        <a:xfrm>
          <a:off x="0" y="137318"/>
          <a:ext cx="8229600" cy="411480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rtl="0">
            <a:lnSpc>
              <a:spcPct val="90000"/>
            </a:lnSpc>
            <a:spcBef>
              <a:spcPct val="0"/>
            </a:spcBef>
            <a:spcAft>
              <a:spcPct val="35000"/>
            </a:spcAft>
          </a:pPr>
          <a:r>
            <a:rPr lang="en-US" sz="6500" kern="1200" dirty="0" smtClean="0"/>
            <a:t>THANKYOU</a:t>
          </a:r>
          <a:endParaRPr lang="en-IN" sz="6500" kern="1200" dirty="0"/>
        </a:p>
      </dsp:txBody>
      <dsp:txXfrm>
        <a:off x="120518" y="257836"/>
        <a:ext cx="7988564" cy="38737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BBEC44D-B76B-4CD9-B8F7-228D840130AD}" type="datetimeFigureOut">
              <a:rPr lang="en-IN" smtClean="0"/>
              <a:t>27-09-2023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CF6546D-1F38-4F6B-9077-08E70683E685}"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BEC44D-B76B-4CD9-B8F7-228D840130A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BEC44D-B76B-4CD9-B8F7-228D840130A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BEC44D-B76B-4CD9-B8F7-228D840130A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BBEC44D-B76B-4CD9-B8F7-228D840130A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F6546D-1F38-4F6B-9077-08E70683E685}"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BEC44D-B76B-4CD9-B8F7-228D840130AD}"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BBEC44D-B76B-4CD9-B8F7-228D840130AD}"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BBEC44D-B76B-4CD9-B8F7-228D840130AD}"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EC44D-B76B-4CD9-B8F7-228D840130AD}"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BEC44D-B76B-4CD9-B8F7-228D840130AD}"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BBEC44D-B76B-4CD9-B8F7-228D840130AD}"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ACF6546D-1F38-4F6B-9077-08E70683E685}"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BBEC44D-B76B-4CD9-B8F7-228D840130AD}" type="datetimeFigureOut">
              <a:rPr lang="en-IN" smtClean="0"/>
              <a:t>27-09-2023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CF6546D-1F38-4F6B-9077-08E70683E685}"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ransition spd="slow">
    <p:push dir="u"/>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371600"/>
            <a:ext cx="8640960" cy="2633464"/>
          </a:xfrm>
        </p:spPr>
        <p:txBody>
          <a:bodyPr>
            <a:normAutofit fontScale="90000"/>
          </a:bodyPr>
          <a:lstStyle/>
          <a:p>
            <a:pPr algn="ctr"/>
            <a:r>
              <a:rPr lang="en-US" dirty="0" smtClean="0">
                <a:solidFill>
                  <a:schemeClr val="accent6">
                    <a:lumMod val="60000"/>
                    <a:lumOff val="40000"/>
                  </a:schemeClr>
                </a:solidFill>
                <a:effectLst/>
                <a:latin typeface="Algerian" pitchFamily="82" charset="0"/>
              </a:rPr>
              <a:t/>
            </a:r>
            <a:br>
              <a:rPr lang="en-US" dirty="0" smtClean="0">
                <a:solidFill>
                  <a:schemeClr val="accent6">
                    <a:lumMod val="60000"/>
                    <a:lumOff val="40000"/>
                  </a:schemeClr>
                </a:solidFill>
                <a:effectLst/>
                <a:latin typeface="Algerian" pitchFamily="82" charset="0"/>
              </a:rPr>
            </a:br>
            <a:r>
              <a:rPr lang="en-US" dirty="0">
                <a:solidFill>
                  <a:schemeClr val="accent6">
                    <a:lumMod val="60000"/>
                    <a:lumOff val="40000"/>
                  </a:schemeClr>
                </a:solidFill>
                <a:effectLst/>
                <a:latin typeface="Algerian" pitchFamily="82" charset="0"/>
              </a:rPr>
              <a:t/>
            </a:r>
            <a:br>
              <a:rPr lang="en-US" dirty="0">
                <a:solidFill>
                  <a:schemeClr val="accent6">
                    <a:lumMod val="60000"/>
                    <a:lumOff val="40000"/>
                  </a:schemeClr>
                </a:solidFill>
                <a:effectLst/>
                <a:latin typeface="Algerian" pitchFamily="82" charset="0"/>
              </a:rPr>
            </a:br>
            <a:r>
              <a:rPr lang="en-US" dirty="0" smtClean="0">
                <a:solidFill>
                  <a:schemeClr val="accent6">
                    <a:lumMod val="60000"/>
                    <a:lumOff val="40000"/>
                  </a:schemeClr>
                </a:solidFill>
                <a:effectLst/>
                <a:latin typeface="Algerian" pitchFamily="82" charset="0"/>
              </a:rPr>
              <a:t/>
            </a:r>
            <a:br>
              <a:rPr lang="en-US" dirty="0" smtClean="0">
                <a:solidFill>
                  <a:schemeClr val="accent6">
                    <a:lumMod val="60000"/>
                    <a:lumOff val="40000"/>
                  </a:schemeClr>
                </a:solidFill>
                <a:effectLst/>
                <a:latin typeface="Algerian" pitchFamily="82" charset="0"/>
              </a:rPr>
            </a:br>
            <a:r>
              <a:rPr lang="en-US" dirty="0">
                <a:solidFill>
                  <a:schemeClr val="accent6">
                    <a:lumMod val="60000"/>
                    <a:lumOff val="40000"/>
                  </a:schemeClr>
                </a:solidFill>
                <a:effectLst/>
                <a:latin typeface="Algerian" pitchFamily="82" charset="0"/>
              </a:rPr>
              <a:t/>
            </a:r>
            <a:br>
              <a:rPr lang="en-US" dirty="0">
                <a:solidFill>
                  <a:schemeClr val="accent6">
                    <a:lumMod val="60000"/>
                    <a:lumOff val="40000"/>
                  </a:schemeClr>
                </a:solidFill>
                <a:effectLst/>
                <a:latin typeface="Algerian" pitchFamily="82" charset="0"/>
              </a:rPr>
            </a:br>
            <a:r>
              <a:rPr lang="en-US" dirty="0" smtClean="0">
                <a:solidFill>
                  <a:schemeClr val="accent6">
                    <a:lumMod val="60000"/>
                    <a:lumOff val="40000"/>
                  </a:schemeClr>
                </a:solidFill>
                <a:effectLst/>
                <a:latin typeface="Algerian" pitchFamily="82" charset="0"/>
              </a:rPr>
              <a:t/>
            </a:r>
            <a:br>
              <a:rPr lang="en-US" dirty="0" smtClean="0">
                <a:solidFill>
                  <a:schemeClr val="accent6">
                    <a:lumMod val="60000"/>
                    <a:lumOff val="40000"/>
                  </a:schemeClr>
                </a:solidFill>
                <a:effectLst/>
                <a:latin typeface="Algerian" pitchFamily="82" charset="0"/>
              </a:rPr>
            </a:br>
            <a:r>
              <a:rPr lang="en-US" dirty="0" smtClean="0">
                <a:solidFill>
                  <a:schemeClr val="accent6">
                    <a:lumMod val="60000"/>
                    <a:lumOff val="40000"/>
                  </a:schemeClr>
                </a:solidFill>
                <a:effectLst/>
                <a:latin typeface="Algerian" pitchFamily="82" charset="0"/>
              </a:rPr>
              <a:t>IOT   IN</a:t>
            </a:r>
            <a:br>
              <a:rPr lang="en-US" dirty="0" smtClean="0">
                <a:solidFill>
                  <a:schemeClr val="accent6">
                    <a:lumMod val="60000"/>
                    <a:lumOff val="40000"/>
                  </a:schemeClr>
                </a:solidFill>
                <a:effectLst/>
                <a:latin typeface="Algerian" pitchFamily="82" charset="0"/>
              </a:rPr>
            </a:br>
            <a:r>
              <a:rPr lang="en-US" dirty="0" smtClean="0">
                <a:solidFill>
                  <a:schemeClr val="accent6">
                    <a:lumMod val="60000"/>
                    <a:lumOff val="40000"/>
                  </a:schemeClr>
                </a:solidFill>
                <a:effectLst/>
                <a:latin typeface="Algerian" pitchFamily="82" charset="0"/>
              </a:rPr>
              <a:t>TRAFFIC MANAGEMENT</a:t>
            </a:r>
            <a:endParaRPr lang="en-IN" dirty="0">
              <a:solidFill>
                <a:schemeClr val="accent6">
                  <a:lumMod val="60000"/>
                  <a:lumOff val="40000"/>
                </a:schemeClr>
              </a:solidFill>
              <a:effectLst/>
              <a:latin typeface="Algerian" pitchFamily="82" charset="0"/>
            </a:endParaRPr>
          </a:p>
        </p:txBody>
      </p:sp>
    </p:spTree>
    <p:extLst>
      <p:ext uri="{BB962C8B-B14F-4D97-AF65-F5344CB8AC3E}">
        <p14:creationId xmlns:p14="http://schemas.microsoft.com/office/powerpoint/2010/main" val="107462159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127848"/>
          </a:xfrm>
          <a:solidFill>
            <a:schemeClr val="accent1">
              <a:lumMod val="20000"/>
              <a:lumOff val="80000"/>
            </a:schemeClr>
          </a:solidFill>
        </p:spPr>
        <p:txBody>
          <a:bodyPr>
            <a:noAutofit/>
          </a:bodyPr>
          <a:lstStyle/>
          <a:p>
            <a:pPr algn="just" fontAlgn="base">
              <a:lnSpc>
                <a:spcPct val="170000"/>
              </a:lnSpc>
            </a:pPr>
            <a:r>
              <a:rPr lang="en-US" sz="1400" b="1" dirty="0" smtClean="0"/>
              <a:t>Parking </a:t>
            </a:r>
            <a:r>
              <a:rPr lang="en-US" sz="1400" b="1" dirty="0"/>
              <a:t>Enabled through </a:t>
            </a:r>
            <a:r>
              <a:rPr lang="en-US" sz="1400" b="1" dirty="0" err="1"/>
              <a:t>IoT</a:t>
            </a:r>
            <a:r>
              <a:rPr lang="en-US" sz="1400" dirty="0"/>
              <a:t>: Smart meters and mobile apps make on-street parking spaces easily accessible with instant notifications. Drivers receive alerts whenever a parking spot is available to reserve it instantly. The app gives easy directions to the parking spot with a convenient online payment option.</a:t>
            </a:r>
          </a:p>
          <a:p>
            <a:pPr algn="just" fontAlgn="base">
              <a:lnSpc>
                <a:spcPct val="170000"/>
              </a:lnSpc>
            </a:pPr>
            <a:r>
              <a:rPr lang="en-US" sz="1400" b="1" dirty="0"/>
              <a:t>Emergency Assistance through </a:t>
            </a:r>
            <a:r>
              <a:rPr lang="en-US" sz="1400" b="1" dirty="0" err="1"/>
              <a:t>IoT</a:t>
            </a:r>
            <a:r>
              <a:rPr lang="en-US" sz="1400" dirty="0"/>
              <a:t>: A traffic monitoring system using </a:t>
            </a:r>
            <a:r>
              <a:rPr lang="en-US" sz="1400" dirty="0" err="1"/>
              <a:t>IoT</a:t>
            </a:r>
            <a:r>
              <a:rPr lang="en-US" sz="1400" dirty="0"/>
              <a:t> technology enables emergency responders to speed up the care mechanism in case of accidents late at night or in isolated locations. The sensors on the road detect any accident, and the problem is immediately reported to the traffic management system. This request is passed on to relevant authorities to take corrective action. Emergency response personnel would include medical technicians, police officers, and fire departments for enhanced responsiveness and timely intervention.</a:t>
            </a:r>
          </a:p>
          <a:p>
            <a:pPr algn="just" fontAlgn="base">
              <a:lnSpc>
                <a:spcPct val="170000"/>
              </a:lnSpc>
            </a:pPr>
            <a:r>
              <a:rPr lang="en-US" sz="1400" b="1" dirty="0"/>
              <a:t>Commute Assistance: </a:t>
            </a:r>
            <a:r>
              <a:rPr lang="en-US" sz="1400" dirty="0"/>
              <a:t>With every vehicle acting as an </a:t>
            </a:r>
            <a:r>
              <a:rPr lang="en-US" sz="1400" dirty="0" err="1"/>
              <a:t>IoT</a:t>
            </a:r>
            <a:r>
              <a:rPr lang="en-US" sz="1400" dirty="0"/>
              <a:t> sensor, a dedicated app can make suggestions, determine optimal routes &amp; provide advance notice of accidents or traffic jams. Further, it can even suggest the best time to leave. It is all because of a robust algorithm that helps reduce driving time with intelligent traffic lights.</a:t>
            </a:r>
          </a:p>
          <a:p>
            <a:pPr algn="just">
              <a:lnSpc>
                <a:spcPct val="170000"/>
              </a:lnSpc>
            </a:pPr>
            <a:endParaRPr lang="en-IN" sz="1400" dirty="0"/>
          </a:p>
        </p:txBody>
      </p:sp>
    </p:spTree>
    <p:extLst>
      <p:ext uri="{BB962C8B-B14F-4D97-AF65-F5344CB8AC3E}">
        <p14:creationId xmlns:p14="http://schemas.microsoft.com/office/powerpoint/2010/main" val="91776092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Key Features of a Smart Traffic Management System</a:t>
            </a:r>
            <a:br>
              <a:rPr lang="en-US" sz="3200" b="1" dirty="0"/>
            </a:br>
            <a:endParaRPr lang="en-IN" sz="3200" dirty="0"/>
          </a:p>
        </p:txBody>
      </p:sp>
      <p:sp>
        <p:nvSpPr>
          <p:cNvPr id="3" name="Content Placeholder 2"/>
          <p:cNvSpPr>
            <a:spLocks noGrp="1"/>
          </p:cNvSpPr>
          <p:nvPr>
            <p:ph idx="1"/>
          </p:nvPr>
        </p:nvSpPr>
        <p:spPr>
          <a:xfrm>
            <a:off x="457200" y="1268760"/>
            <a:ext cx="8229600" cy="5055840"/>
          </a:xfrm>
        </p:spPr>
        <p:txBody>
          <a:bodyPr>
            <a:noAutofit/>
          </a:bodyPr>
          <a:lstStyle/>
          <a:p>
            <a:pPr fontAlgn="base">
              <a:lnSpc>
                <a:spcPct val="170000"/>
              </a:lnSpc>
            </a:pPr>
            <a:r>
              <a:rPr lang="en-US" sz="1600" b="1" dirty="0"/>
              <a:t>Traffic Jam Detection: </a:t>
            </a:r>
            <a:r>
              <a:rPr lang="en-US" sz="1600" dirty="0"/>
              <a:t>With cloud connectivity, sensors, and CCTV cameras tracking intersections 24×7, technicians can remotely monitor all the streets in real-time from the city’s traffic control room.</a:t>
            </a:r>
          </a:p>
          <a:p>
            <a:pPr fontAlgn="base">
              <a:lnSpc>
                <a:spcPct val="170000"/>
              </a:lnSpc>
            </a:pPr>
            <a:r>
              <a:rPr lang="en-US" sz="1600" b="1" dirty="0"/>
              <a:t>Connected Vehicles: </a:t>
            </a:r>
            <a:r>
              <a:rPr lang="en-US" sz="1600" dirty="0"/>
              <a:t>A smart traffic system using </a:t>
            </a:r>
            <a:r>
              <a:rPr lang="en-US" sz="1600" dirty="0" err="1"/>
              <a:t>IoT</a:t>
            </a:r>
            <a:r>
              <a:rPr lang="en-US" sz="1600" dirty="0"/>
              <a:t> technology can connect with roadside tracking devices to enable direct communication between intelligent vehicles &amp; intersections.</a:t>
            </a:r>
          </a:p>
          <a:p>
            <a:pPr fontAlgn="base">
              <a:lnSpc>
                <a:spcPct val="170000"/>
              </a:lnSpc>
            </a:pPr>
            <a:r>
              <a:rPr lang="en-US" sz="1600" b="1" dirty="0"/>
              <a:t>Modular Control: </a:t>
            </a:r>
            <a:r>
              <a:rPr lang="en-US" sz="1600" dirty="0"/>
              <a:t>Real-time detection of congestion triggers dynamic adjustments in the systems meant for controlling traffic lights, express lanes, and entry alarms</a:t>
            </a:r>
            <a:r>
              <a:rPr lang="en-US" sz="1600" dirty="0" smtClean="0"/>
              <a:t>.</a:t>
            </a:r>
            <a:endParaRPr lang="en-US" sz="1600" dirty="0"/>
          </a:p>
        </p:txBody>
      </p:sp>
    </p:spTree>
    <p:extLst>
      <p:ext uri="{BB962C8B-B14F-4D97-AF65-F5344CB8AC3E}">
        <p14:creationId xmlns:p14="http://schemas.microsoft.com/office/powerpoint/2010/main" val="260530699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8229600" cy="4767808"/>
          </a:xfrm>
        </p:spPr>
        <p:txBody>
          <a:bodyPr>
            <a:normAutofit fontScale="62500" lnSpcReduction="20000"/>
          </a:bodyPr>
          <a:lstStyle/>
          <a:p>
            <a:pPr fontAlgn="base">
              <a:lnSpc>
                <a:spcPct val="170000"/>
              </a:lnSpc>
            </a:pPr>
            <a:r>
              <a:rPr lang="en-US" sz="2800" b="1" dirty="0"/>
              <a:t>Emergency Navigation: </a:t>
            </a:r>
            <a:r>
              <a:rPr lang="en-US" sz="2800" dirty="0"/>
              <a:t>A system with edge data processing &amp; programmatic alerting capabilities can alert response units (police, ambulance &amp; tow trucks) in case of a car crash or collision. It reduces the crucial time an injured driver or passenger remains unattended.</a:t>
            </a:r>
          </a:p>
          <a:p>
            <a:pPr fontAlgn="base">
              <a:lnSpc>
                <a:spcPct val="170000"/>
              </a:lnSpc>
            </a:pPr>
            <a:r>
              <a:rPr lang="en-US" sz="2800" b="1" dirty="0"/>
              <a:t>Road Safety Analytics:</a:t>
            </a:r>
            <a:r>
              <a:rPr lang="en-US" sz="2800" dirty="0"/>
              <a:t> Systems with pattern detection capabilities can immediately flag high cruising speeds and reckless driver or inappropriate pedestrian behavior.</a:t>
            </a:r>
          </a:p>
          <a:p>
            <a:pPr fontAlgn="base">
              <a:lnSpc>
                <a:spcPct val="170000"/>
              </a:lnSpc>
            </a:pPr>
            <a:r>
              <a:rPr lang="en-US" sz="2800" b="1" dirty="0"/>
              <a:t>Digital Payments:</a:t>
            </a:r>
            <a:r>
              <a:rPr lang="en-US" sz="2800" dirty="0"/>
              <a:t> Commercial traffic management systems enable quick and convenient electronic transactions in real time while ensuring financial data safety.</a:t>
            </a:r>
          </a:p>
          <a:p>
            <a:pPr>
              <a:lnSpc>
                <a:spcPct val="170000"/>
              </a:lnSpc>
            </a:pPr>
            <a:endParaRPr lang="en-IN" sz="2800" dirty="0"/>
          </a:p>
          <a:p>
            <a:endParaRPr lang="en-IN" dirty="0"/>
          </a:p>
        </p:txBody>
      </p:sp>
    </p:spTree>
    <p:extLst>
      <p:ext uri="{BB962C8B-B14F-4D97-AF65-F5344CB8AC3E}">
        <p14:creationId xmlns:p14="http://schemas.microsoft.com/office/powerpoint/2010/main" val="399095905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a:blipFill>
            <a:blip r:embed="rId2"/>
            <a:tile tx="0" ty="0" sx="100000" sy="100000" flip="none" algn="tl"/>
          </a:blipFill>
          <a:ln>
            <a:solidFill>
              <a:srgbClr val="FF66CC"/>
            </a:solidFill>
          </a:ln>
        </p:spPr>
        <p:txBody>
          <a:bodyPr>
            <a:normAutofit/>
          </a:bodyPr>
          <a:lstStyle/>
          <a:p>
            <a:pPr marL="68580" indent="0">
              <a:buNone/>
            </a:pPr>
            <a:r>
              <a:rPr lang="en-US" dirty="0"/>
              <a:t>Traffic management plays a vital role in determining a city’s livability. By using the tracking devices and data effectively – a city government can seamlessly regulate traffic &amp; manage it without expanding the infrastructure. </a:t>
            </a:r>
            <a:r>
              <a:rPr lang="en-US" dirty="0" err="1"/>
              <a:t>IoT</a:t>
            </a:r>
            <a:r>
              <a:rPr lang="en-US" dirty="0"/>
              <a:t> in traffic management can save smart cities a significant chunk of their time, money &amp; resources while making public transport safer and more convenient. Yet </a:t>
            </a:r>
            <a:r>
              <a:rPr lang="en-US" dirty="0" err="1"/>
              <a:t>IoT</a:t>
            </a:r>
            <a:r>
              <a:rPr lang="en-US" dirty="0"/>
              <a:t> will continue to gain momentum in the development &amp; integration of infrastructure and services for future cities.</a:t>
            </a:r>
            <a:endParaRPr lang="en-US" dirty="0">
              <a:solidFill>
                <a:srgbClr val="7030A0"/>
              </a:solidFill>
            </a:endParaRPr>
          </a:p>
        </p:txBody>
      </p:sp>
    </p:spTree>
    <p:extLst>
      <p:ext uri="{BB962C8B-B14F-4D97-AF65-F5344CB8AC3E}">
        <p14:creationId xmlns:p14="http://schemas.microsoft.com/office/powerpoint/2010/main" val="36970835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09186390"/>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18706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332656"/>
            <a:ext cx="7704856" cy="4879265"/>
          </a:xfrm>
        </p:spPr>
      </p:pic>
    </p:spTree>
    <p:extLst>
      <p:ext uri="{BB962C8B-B14F-4D97-AF65-F5344CB8AC3E}">
        <p14:creationId xmlns:p14="http://schemas.microsoft.com/office/powerpoint/2010/main" val="41636701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57120"/>
          </a:xfrm>
        </p:spPr>
        <p:txBody>
          <a:bodyPr>
            <a:normAutofit fontScale="90000"/>
          </a:bodyPr>
          <a:lstStyle/>
          <a:p>
            <a:r>
              <a:rPr lang="en-US" dirty="0" smtClean="0"/>
              <a:t>INTRODUCTION</a:t>
            </a:r>
            <a:endParaRPr lang="en-IN" dirty="0"/>
          </a:p>
        </p:txBody>
      </p:sp>
      <p:sp>
        <p:nvSpPr>
          <p:cNvPr id="4" name="Content Placeholder 3"/>
          <p:cNvSpPr>
            <a:spLocks noGrp="1"/>
          </p:cNvSpPr>
          <p:nvPr>
            <p:ph idx="1"/>
          </p:nvPr>
        </p:nvSpPr>
        <p:spPr>
          <a:gradFill flip="none" rotWithShape="1">
            <a:gsLst>
              <a:gs pos="0">
                <a:srgbClr val="FF66FF">
                  <a:tint val="66000"/>
                  <a:satMod val="160000"/>
                </a:srgbClr>
              </a:gs>
              <a:gs pos="50000">
                <a:srgbClr val="FF66FF">
                  <a:tint val="44500"/>
                  <a:satMod val="160000"/>
                </a:srgbClr>
              </a:gs>
              <a:gs pos="100000">
                <a:srgbClr val="FF66FF">
                  <a:tint val="23500"/>
                  <a:satMod val="160000"/>
                </a:srgbClr>
              </a:gs>
            </a:gsLst>
            <a:lin ang="0" scaled="1"/>
            <a:tileRect/>
          </a:gradFill>
          <a:effectLst>
            <a:glow rad="139700">
              <a:schemeClr val="accent2">
                <a:satMod val="175000"/>
                <a:alpha val="40000"/>
              </a:schemeClr>
            </a:glow>
          </a:effectLst>
        </p:spPr>
        <p:txBody>
          <a:bodyPr>
            <a:noAutofit/>
          </a:bodyPr>
          <a:lstStyle/>
          <a:p>
            <a:pPr marL="0" indent="0" algn="just" fontAlgn="base">
              <a:buNone/>
            </a:pPr>
            <a:r>
              <a:rPr lang="en-US" sz="1400" dirty="0"/>
              <a:t>In this day &amp; age, the conventional systems to manage urban mobility are proving incompetent. And there’s a growing need for an efficient traffic management system. Cities big and small are in dire need of technology-led digital solutions to manage &amp; monitor traffic. They can help regulate heavy traffic, road blockages at signals &amp; congested networks</a:t>
            </a:r>
            <a:r>
              <a:rPr lang="en-US" sz="1400" dirty="0" smtClean="0"/>
              <a:t>.</a:t>
            </a:r>
          </a:p>
          <a:p>
            <a:pPr marL="0" indent="0" fontAlgn="base">
              <a:buNone/>
            </a:pPr>
            <a:endParaRPr lang="en-US" sz="1400" dirty="0"/>
          </a:p>
          <a:p>
            <a:pPr marL="0" indent="0" algn="just" fontAlgn="base">
              <a:buNone/>
            </a:pPr>
            <a:r>
              <a:rPr lang="en-US" sz="1400" dirty="0"/>
              <a:t>An Internet of Things (</a:t>
            </a:r>
            <a:r>
              <a:rPr lang="en-US" sz="1400" dirty="0" err="1"/>
              <a:t>IoT</a:t>
            </a:r>
            <a:r>
              <a:rPr lang="en-US" sz="1400" dirty="0"/>
              <a:t>)-enabled intelligent traffic management system can solve pertinent issues by leveraging technologies like wireless connectivity &amp; intelligent sensors. Considered a cornerstone of a smart city, they help improve the comfort and safety of drivers, passengers &amp; pedestrians.</a:t>
            </a:r>
          </a:p>
          <a:p>
            <a:pPr marL="68580" indent="0" algn="just">
              <a:buNone/>
            </a:pPr>
            <a:endParaRPr lang="en-US" sz="1400" b="1" dirty="0" smtClean="0">
              <a:solidFill>
                <a:srgbClr val="FFFF00"/>
              </a:solidFill>
              <a:latin typeface="Arial Narrow" pitchFamily="34" charset="0"/>
              <a:cs typeface="Arial" pitchFamily="34" charset="0"/>
            </a:endParaRPr>
          </a:p>
        </p:txBody>
      </p:sp>
    </p:spTree>
    <p:extLst>
      <p:ext uri="{BB962C8B-B14F-4D97-AF65-F5344CB8AC3E}">
        <p14:creationId xmlns:p14="http://schemas.microsoft.com/office/powerpoint/2010/main" val="20159486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t>Role of </a:t>
            </a:r>
            <a:r>
              <a:rPr lang="en-US" b="1" dirty="0" err="1"/>
              <a:t>IoT</a:t>
            </a:r>
            <a:r>
              <a:rPr lang="en-US" b="1" dirty="0"/>
              <a:t> in </a:t>
            </a:r>
            <a:r>
              <a:rPr lang="en-US" b="1" dirty="0" smtClean="0"/>
              <a:t>Traffic </a:t>
            </a:r>
            <a:r>
              <a:rPr lang="en-US" b="1" dirty="0"/>
              <a:t>Management</a:t>
            </a:r>
            <a:br>
              <a:rPr lang="en-US" b="1" dirty="0"/>
            </a:br>
            <a:endParaRPr lang="en-IN" dirty="0"/>
          </a:p>
        </p:txBody>
      </p:sp>
      <p:sp>
        <p:nvSpPr>
          <p:cNvPr id="3" name="Content Placeholder 2"/>
          <p:cNvSpPr>
            <a:spLocks noGrp="1"/>
          </p:cNvSpPr>
          <p:nvPr>
            <p:ph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normAutofit fontScale="62500" lnSpcReduction="20000"/>
          </a:bodyPr>
          <a:lstStyle/>
          <a:p>
            <a:pPr algn="just" fontAlgn="base"/>
            <a:r>
              <a:rPr lang="en-US" sz="3200" dirty="0"/>
              <a:t>Expand the capacity of city streets without having to build new roads.</a:t>
            </a:r>
          </a:p>
          <a:p>
            <a:pPr algn="just" fontAlgn="base"/>
            <a:r>
              <a:rPr lang="en-US" sz="3200" dirty="0"/>
              <a:t>Optimize the traffic flow and keep the drivers safe. It would include cameras, sensors, and cellular technologies that automatically adjust traffic lights, expressway lanes, speed limits, and highway exit counters.</a:t>
            </a:r>
          </a:p>
          <a:p>
            <a:pPr algn="just" fontAlgn="base"/>
            <a:r>
              <a:rPr lang="en-US" sz="3200" dirty="0"/>
              <a:t>Transmit accurate information about available parking spaces to citizens in real-time</a:t>
            </a:r>
          </a:p>
          <a:p>
            <a:pPr algn="just" fontAlgn="base"/>
            <a:r>
              <a:rPr lang="en-US" sz="3200" dirty="0"/>
              <a:t>Collect data on congestion and improve traffic signaling to reduce blockages and optimize commute</a:t>
            </a:r>
          </a:p>
          <a:p>
            <a:pPr algn="just" fontAlgn="base"/>
            <a:r>
              <a:rPr lang="en-US" sz="3200" dirty="0"/>
              <a:t>Locate incidents and report them to emergency rooms immediately with road sensors and video surveillance</a:t>
            </a:r>
          </a:p>
          <a:p>
            <a:pPr algn="just" fontAlgn="base"/>
            <a:r>
              <a:rPr lang="en-US" sz="3200" dirty="0"/>
              <a:t>Employ real-time data feeds to ensure the streetlights turn dim or brighten up per the changing weather conditions and the onset of day and night</a:t>
            </a:r>
          </a:p>
          <a:p>
            <a:pPr algn="just"/>
            <a:endParaRPr lang="en-IN" dirty="0"/>
          </a:p>
        </p:txBody>
      </p:sp>
    </p:spTree>
    <p:extLst>
      <p:ext uri="{BB962C8B-B14F-4D97-AF65-F5344CB8AC3E}">
        <p14:creationId xmlns:p14="http://schemas.microsoft.com/office/powerpoint/2010/main" val="84967045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12776"/>
            <a:ext cx="8568952" cy="4942784"/>
          </a:xfrm>
          <a:blipFill>
            <a:blip r:embed="rId2"/>
            <a:tile tx="0" ty="0" sx="100000" sy="100000" flip="none" algn="tl"/>
          </a:blipFill>
        </p:spPr>
        <p:txBody>
          <a:bodyPr>
            <a:noAutofit/>
          </a:bodyPr>
          <a:lstStyle/>
          <a:p>
            <a:pPr fontAlgn="base"/>
            <a:r>
              <a:rPr lang="en-US" sz="1800" dirty="0"/>
              <a:t>Cleaner, greener, safer, and more accessible roads are a few benefits of implementing </a:t>
            </a:r>
            <a:r>
              <a:rPr lang="en-US" sz="1800" dirty="0" err="1"/>
              <a:t>IoT</a:t>
            </a:r>
            <a:r>
              <a:rPr lang="en-US" sz="1800" dirty="0"/>
              <a:t> and intelligent technology.</a:t>
            </a:r>
          </a:p>
          <a:p>
            <a:pPr fontAlgn="base"/>
            <a:r>
              <a:rPr lang="en-US" sz="1800" dirty="0"/>
              <a:t>It helps with the following:</a:t>
            </a:r>
          </a:p>
          <a:p>
            <a:pPr fontAlgn="base"/>
            <a:r>
              <a:rPr lang="en-US" sz="1800" dirty="0"/>
              <a:t>Reducing traffic jams and accidents on the streets</a:t>
            </a:r>
          </a:p>
          <a:p>
            <a:pPr fontAlgn="base"/>
            <a:r>
              <a:rPr lang="en-US" sz="1800" dirty="0"/>
              <a:t>Ensuring immediate clearance for emergency vehicles</a:t>
            </a:r>
          </a:p>
          <a:p>
            <a:pPr fontAlgn="base"/>
            <a:r>
              <a:rPr lang="en-US" sz="1800" dirty="0"/>
              <a:t>Facilitating safer and shorter commute times</a:t>
            </a:r>
          </a:p>
          <a:p>
            <a:pPr fontAlgn="base"/>
            <a:r>
              <a:rPr lang="en-US" sz="1800" dirty="0"/>
              <a:t>Reducing congestion &amp; energy consumption at intersections</a:t>
            </a:r>
          </a:p>
          <a:p>
            <a:pPr fontAlgn="base"/>
            <a:r>
              <a:rPr lang="en-US" sz="1800" dirty="0"/>
              <a:t>Offering significant productivity benefits with real-time monitoring of crucial infrastructures</a:t>
            </a:r>
          </a:p>
          <a:p>
            <a:pPr fontAlgn="base"/>
            <a:r>
              <a:rPr lang="en-US" sz="1800" dirty="0"/>
              <a:t>Reducing operating costs with efficient traffic management processes</a:t>
            </a:r>
          </a:p>
          <a:p>
            <a:pPr fontAlgn="base"/>
            <a:r>
              <a:rPr lang="en-US" sz="1800" dirty="0"/>
              <a:t>Ensuring compliance with the regulations for reducing the carbon footprint</a:t>
            </a:r>
          </a:p>
          <a:p>
            <a:pPr fontAlgn="base"/>
            <a:r>
              <a:rPr lang="en-US" sz="1800" dirty="0"/>
              <a:t>Saving billions of gallons of fuel wasted every year</a:t>
            </a:r>
          </a:p>
          <a:p>
            <a:pPr fontAlgn="base"/>
            <a:r>
              <a:rPr lang="en-US" sz="1800" dirty="0"/>
              <a:t>Accurate tracking &amp; quick recovery of lost and stolen vehicles</a:t>
            </a:r>
          </a:p>
          <a:p>
            <a:pPr algn="just"/>
            <a:endParaRPr lang="en-IN" sz="1800" dirty="0">
              <a:latin typeface="Arial" pitchFamily="34" charset="0"/>
              <a:cs typeface="Arial" pitchFamily="34" charset="0"/>
            </a:endParaRPr>
          </a:p>
          <a:p>
            <a:pPr>
              <a:lnSpc>
                <a:spcPct val="150000"/>
              </a:lnSpc>
            </a:pPr>
            <a:endParaRPr lang="en-IN" sz="1800" dirty="0"/>
          </a:p>
        </p:txBody>
      </p:sp>
      <p:sp>
        <p:nvSpPr>
          <p:cNvPr id="5" name="Title 4"/>
          <p:cNvSpPr>
            <a:spLocks noGrp="1"/>
          </p:cNvSpPr>
          <p:nvPr>
            <p:ph type="title"/>
          </p:nvPr>
        </p:nvSpPr>
        <p:spPr>
          <a:xfrm>
            <a:off x="457200" y="704088"/>
            <a:ext cx="8229600" cy="924712"/>
          </a:xfrm>
        </p:spPr>
        <p:txBody>
          <a:bodyPr>
            <a:normAutofit fontScale="90000"/>
          </a:bodyPr>
          <a:lstStyle/>
          <a:p>
            <a:r>
              <a:rPr lang="en-US" sz="2200" b="1" dirty="0">
                <a:solidFill>
                  <a:schemeClr val="bg2">
                    <a:lumMod val="10000"/>
                  </a:schemeClr>
                </a:solidFill>
              </a:rPr>
              <a:t>Advantages of a Smart Traffic Management System</a:t>
            </a:r>
            <a:r>
              <a:rPr lang="en-US" sz="5400" b="1" dirty="0">
                <a:solidFill>
                  <a:schemeClr val="bg2">
                    <a:lumMod val="10000"/>
                  </a:schemeClr>
                </a:solidFill>
              </a:rPr>
              <a:t/>
            </a:r>
            <a:br>
              <a:rPr lang="en-US" sz="5400" b="1" dirty="0">
                <a:solidFill>
                  <a:schemeClr val="bg2">
                    <a:lumMod val="10000"/>
                  </a:schemeClr>
                </a:solidFill>
              </a:rPr>
            </a:br>
            <a:endParaRPr lang="en-IN" dirty="0">
              <a:solidFill>
                <a:schemeClr val="bg2">
                  <a:lumMod val="10000"/>
                </a:schemeClr>
              </a:solidFill>
            </a:endParaRPr>
          </a:p>
        </p:txBody>
      </p:sp>
    </p:spTree>
    <p:extLst>
      <p:ext uri="{BB962C8B-B14F-4D97-AF65-F5344CB8AC3E}">
        <p14:creationId xmlns:p14="http://schemas.microsoft.com/office/powerpoint/2010/main" val="2048812041"/>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692696"/>
            <a:ext cx="7960205" cy="5631904"/>
          </a:xfrm>
        </p:spPr>
      </p:pic>
    </p:spTree>
    <p:extLst>
      <p:ext uri="{BB962C8B-B14F-4D97-AF65-F5344CB8AC3E}">
        <p14:creationId xmlns:p14="http://schemas.microsoft.com/office/powerpoint/2010/main" val="378265125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559896"/>
          </a:xfrm>
        </p:spPr>
        <p:txBody>
          <a:bodyPr>
            <a:normAutofit fontScale="85000" lnSpcReduction="10000"/>
          </a:bodyPr>
          <a:lstStyle/>
          <a:p>
            <a:pPr marL="0" indent="0" fontAlgn="base">
              <a:buNone/>
            </a:pPr>
            <a:r>
              <a:rPr lang="en-US" b="1" dirty="0"/>
              <a:t>Functioning of Traffic Monitoring System Using </a:t>
            </a:r>
            <a:r>
              <a:rPr lang="en-US" b="1" dirty="0" err="1"/>
              <a:t>IoT</a:t>
            </a:r>
            <a:r>
              <a:rPr lang="en-US" b="1" dirty="0"/>
              <a:t> Capabilities</a:t>
            </a:r>
          </a:p>
          <a:p>
            <a:pPr marL="0" indent="0" fontAlgn="base">
              <a:buNone/>
            </a:pPr>
            <a:endParaRPr lang="en-US" dirty="0" smtClean="0"/>
          </a:p>
          <a:p>
            <a:pPr fontAlgn="base"/>
            <a:r>
              <a:rPr lang="en-US" dirty="0" smtClean="0"/>
              <a:t>This </a:t>
            </a:r>
            <a:r>
              <a:rPr lang="en-US" dirty="0"/>
              <a:t>intelligent system comprises several components, including wireless sensors, RFID tags, and BLE beacons installed at the traffic signals to monitor the movement of vehicles. A real-time data analytics tool connects the Geographic Information System (GIS-enabled) digital roadmap with control rooms for real-time traffic monitoring.</a:t>
            </a:r>
          </a:p>
          <a:p>
            <a:pPr fontAlgn="base"/>
            <a:r>
              <a:rPr lang="en-US" dirty="0"/>
              <a:t>The smart traffic management system captures the images of vehicles at the signals using the digital image processing technique. This data is then transferred to the control room via wireless sensors. The system also leverages BLE beacons or RFID tags to track the movement of vehicles and keep traffic congestion in control, track down stolen vehicles and even clear the road for emergency vehicles that are installed with RFID readers.</a:t>
            </a:r>
          </a:p>
          <a:p>
            <a:endParaRPr lang="en-IN" dirty="0"/>
          </a:p>
        </p:txBody>
      </p:sp>
    </p:spTree>
    <p:extLst>
      <p:ext uri="{BB962C8B-B14F-4D97-AF65-F5344CB8AC3E}">
        <p14:creationId xmlns:p14="http://schemas.microsoft.com/office/powerpoint/2010/main" val="402006141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3648" y="908720"/>
            <a:ext cx="5976664" cy="5456465"/>
          </a:xfrm>
          <a:solidFill>
            <a:schemeClr val="tx2">
              <a:lumMod val="75000"/>
            </a:schemeClr>
          </a:solidFill>
        </p:spPr>
      </p:pic>
    </p:spTree>
    <p:extLst>
      <p:ext uri="{BB962C8B-B14F-4D97-AF65-F5344CB8AC3E}">
        <p14:creationId xmlns:p14="http://schemas.microsoft.com/office/powerpoint/2010/main" val="198405227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1010376"/>
          </a:xfrm>
        </p:spPr>
        <p:txBody>
          <a:bodyPr>
            <a:normAutofit/>
          </a:bodyPr>
          <a:lstStyle/>
          <a:p>
            <a:r>
              <a:rPr lang="en-US" sz="2800" b="1" dirty="0"/>
              <a:t>Application of </a:t>
            </a:r>
            <a:r>
              <a:rPr lang="en-US" sz="2800" b="1" dirty="0" err="1"/>
              <a:t>IoT</a:t>
            </a:r>
            <a:r>
              <a:rPr lang="en-US" sz="2800" b="1" dirty="0"/>
              <a:t> in Traffic Management</a:t>
            </a:r>
            <a:br>
              <a:rPr lang="en-US" sz="2800" b="1" dirty="0"/>
            </a:br>
            <a:endParaRPr lang="en-IN" sz="2800" dirty="0"/>
          </a:p>
        </p:txBody>
      </p:sp>
      <p:sp>
        <p:nvSpPr>
          <p:cNvPr id="3" name="Content Placeholder 2"/>
          <p:cNvSpPr>
            <a:spLocks noGrp="1"/>
          </p:cNvSpPr>
          <p:nvPr>
            <p:ph idx="1"/>
          </p:nvPr>
        </p:nvSpPr>
        <p:spPr>
          <a:xfrm>
            <a:off x="457200" y="1772816"/>
            <a:ext cx="8229600" cy="4551784"/>
          </a:xfrm>
          <a:pattFill prst="pct10">
            <a:fgClr>
              <a:schemeClr val="accent1"/>
            </a:fgClr>
            <a:bgClr>
              <a:schemeClr val="bg1"/>
            </a:bgClr>
          </a:pattFill>
        </p:spPr>
        <p:txBody>
          <a:bodyPr>
            <a:normAutofit fontScale="92500" lnSpcReduction="10000"/>
          </a:bodyPr>
          <a:lstStyle/>
          <a:p>
            <a:pPr marL="0" indent="0">
              <a:lnSpc>
                <a:spcPct val="150000"/>
              </a:lnSpc>
              <a:buNone/>
            </a:pPr>
            <a:r>
              <a:rPr lang="en-US" sz="2200" dirty="0"/>
              <a:t>City governments can improve their operations &amp; infrastructure by placing </a:t>
            </a:r>
            <a:r>
              <a:rPr lang="en-US" sz="2200" dirty="0" err="1"/>
              <a:t>IoT</a:t>
            </a:r>
            <a:r>
              <a:rPr lang="en-US" sz="2200" dirty="0"/>
              <a:t> sensors and tracking devices on roads and highways for recording, analyzing, and sharing data in </a:t>
            </a:r>
            <a:r>
              <a:rPr lang="en-US" sz="2200" dirty="0" smtClean="0"/>
              <a:t>real-time.</a:t>
            </a:r>
          </a:p>
          <a:p>
            <a:pPr>
              <a:lnSpc>
                <a:spcPct val="150000"/>
              </a:lnSpc>
            </a:pPr>
            <a:r>
              <a:rPr lang="en-US" b="1" dirty="0"/>
              <a:t>Traffic Lights and </a:t>
            </a:r>
            <a:r>
              <a:rPr lang="en-US" b="1" dirty="0" err="1"/>
              <a:t>IoT</a:t>
            </a:r>
            <a:r>
              <a:rPr lang="en-US" b="1" dirty="0"/>
              <a:t> Control Systems</a:t>
            </a:r>
            <a:r>
              <a:rPr lang="en-US" dirty="0"/>
              <a:t>: </a:t>
            </a:r>
            <a:r>
              <a:rPr lang="en-US" sz="2000" dirty="0"/>
              <a:t>Smart traffic signals may look like a typical stoplight, yet they utilize an array of sensors to monitor real-time traffic. Usually, the goal is to help cars reduce the amount of time spent idle. And </a:t>
            </a:r>
            <a:r>
              <a:rPr lang="en-US" sz="2000" dirty="0" err="1"/>
              <a:t>IoT</a:t>
            </a:r>
            <a:r>
              <a:rPr lang="en-US" sz="2000" dirty="0"/>
              <a:t> technology enables the various signals to communicate with each other. This is while adapting to changing traffic conditions in real time. The outcome is less time spent in traffic jams and even reduced carbon emissions.</a:t>
            </a:r>
          </a:p>
          <a:p>
            <a:pPr marL="0" indent="0">
              <a:buNone/>
            </a:pPr>
            <a:endParaRPr lang="en-IN" dirty="0"/>
          </a:p>
        </p:txBody>
      </p:sp>
    </p:spTree>
    <p:extLst>
      <p:ext uri="{BB962C8B-B14F-4D97-AF65-F5344CB8AC3E}">
        <p14:creationId xmlns:p14="http://schemas.microsoft.com/office/powerpoint/2010/main" val="206423122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244</TotalTime>
  <Words>749</Words>
  <Application>Microsoft Office PowerPoint</Application>
  <PresentationFormat>On-screen Show (4:3)</PresentationFormat>
  <Paragraphs>44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     IOT   IN TRAFFIC MANAGEMENT</vt:lpstr>
      <vt:lpstr>PowerPoint Presentation</vt:lpstr>
      <vt:lpstr>INTRODUCTION</vt:lpstr>
      <vt:lpstr>Role of IoT in Traffic Management </vt:lpstr>
      <vt:lpstr>Advantages of a Smart Traffic Management System </vt:lpstr>
      <vt:lpstr>PowerPoint Presentation</vt:lpstr>
      <vt:lpstr>PowerPoint Presentation</vt:lpstr>
      <vt:lpstr>PowerPoint Presentation</vt:lpstr>
      <vt:lpstr>Application of IoT in Traffic Management </vt:lpstr>
      <vt:lpstr>PowerPoint Presentation</vt:lpstr>
      <vt:lpstr>Key Features of a Smart Traffic Management System </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project involves deploying IoT sensors to measure noise pollution in public areas and providing real-time noise level data accessible to the public through a platform or mobile app.</dc:title>
  <dc:creator>stella</dc:creator>
  <cp:lastModifiedBy>stella</cp:lastModifiedBy>
  <cp:revision>27</cp:revision>
  <dcterms:created xsi:type="dcterms:W3CDTF">2023-09-27T10:30:25Z</dcterms:created>
  <dcterms:modified xsi:type="dcterms:W3CDTF">2023-09-27T17:48:24Z</dcterms:modified>
</cp:coreProperties>
</file>