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1" r:id="rId3"/>
    <p:sldId id="280" r:id="rId4"/>
    <p:sldId id="283" r:id="rId5"/>
    <p:sldId id="258" r:id="rId6"/>
    <p:sldId id="256" r:id="rId7"/>
    <p:sldId id="286" r:id="rId8"/>
    <p:sldId id="261" r:id="rId9"/>
    <p:sldId id="262" r:id="rId10"/>
    <p:sldId id="285" r:id="rId11"/>
    <p:sldId id="260" r:id="rId12"/>
    <p:sldId id="259" r:id="rId13"/>
    <p:sldId id="269"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85DF9-3442-40F7-963A-DC8169521137}" type="doc">
      <dgm:prSet loTypeId="urn:microsoft.com/office/officeart/2005/8/layout/hierarchy3" loCatId="hierarchy" qsTypeId="urn:microsoft.com/office/officeart/2005/8/quickstyle/3d5" qsCatId="3D" csTypeId="urn:microsoft.com/office/officeart/2005/8/colors/accent1_2" csCatId="accent1" phldr="1"/>
      <dgm:spPr/>
      <dgm:t>
        <a:bodyPr/>
        <a:lstStyle/>
        <a:p>
          <a:endParaRPr lang="en-IN"/>
        </a:p>
      </dgm:t>
    </dgm:pt>
    <dgm:pt modelId="{A52BB85A-1B01-4C9E-9A7F-0D3D6C0B948F}">
      <dgm:prSet/>
      <dgm:spPr>
        <a:blipFill rotWithShape="0">
          <a:blip xmlns:r="http://schemas.openxmlformats.org/officeDocument/2006/relationships" r:embed="rId1"/>
          <a:tile tx="0" ty="0" sx="100000" sy="100000" flip="none" algn="tl"/>
        </a:blipFill>
      </dgm:spPr>
      <dgm:t>
        <a:bodyPr/>
        <a:lstStyle/>
        <a:p>
          <a:pPr rtl="0"/>
          <a:r>
            <a:rPr lang="en-US" dirty="0"/>
            <a:t>THANKYOU</a:t>
          </a:r>
          <a:endParaRPr lang="en-IN" dirty="0"/>
        </a:p>
      </dgm:t>
    </dgm:pt>
    <dgm:pt modelId="{1730214A-ADDF-46B1-B891-2CAD20360ECA}" type="sibTrans" cxnId="{11A49DE0-7462-4880-86EA-42AC4CADD8B6}">
      <dgm:prSet/>
      <dgm:spPr/>
      <dgm:t>
        <a:bodyPr/>
        <a:lstStyle/>
        <a:p>
          <a:endParaRPr lang="en-IN"/>
        </a:p>
      </dgm:t>
    </dgm:pt>
    <dgm:pt modelId="{7B154310-AB7A-4086-ABB5-2C39542CB00E}" type="parTrans" cxnId="{11A49DE0-7462-4880-86EA-42AC4CADD8B6}">
      <dgm:prSet/>
      <dgm:spPr/>
      <dgm:t>
        <a:bodyPr/>
        <a:lstStyle/>
        <a:p>
          <a:endParaRPr lang="en-IN"/>
        </a:p>
      </dgm:t>
    </dgm:pt>
    <dgm:pt modelId="{E71A8635-4935-4E2E-9D2D-61436AE87C31}" type="pres">
      <dgm:prSet presAssocID="{5A885DF9-3442-40F7-963A-DC8169521137}" presName="diagram" presStyleCnt="0">
        <dgm:presLayoutVars>
          <dgm:chPref val="1"/>
          <dgm:dir/>
          <dgm:animOne val="branch"/>
          <dgm:animLvl val="lvl"/>
          <dgm:resizeHandles/>
        </dgm:presLayoutVars>
      </dgm:prSet>
      <dgm:spPr/>
    </dgm:pt>
    <dgm:pt modelId="{4EDC8F17-4E21-4BDC-BB66-883858B30716}" type="pres">
      <dgm:prSet presAssocID="{A52BB85A-1B01-4C9E-9A7F-0D3D6C0B948F}" presName="root" presStyleCnt="0"/>
      <dgm:spPr/>
    </dgm:pt>
    <dgm:pt modelId="{12C28489-A011-4CE8-9DAF-48614FB67AAC}" type="pres">
      <dgm:prSet presAssocID="{A52BB85A-1B01-4C9E-9A7F-0D3D6C0B948F}" presName="rootComposite" presStyleCnt="0"/>
      <dgm:spPr/>
    </dgm:pt>
    <dgm:pt modelId="{53FAC7A5-D4C4-4C64-93D8-0D327FD3EDB8}" type="pres">
      <dgm:prSet presAssocID="{A52BB85A-1B01-4C9E-9A7F-0D3D6C0B948F}" presName="rootText" presStyleLbl="node1" presStyleIdx="0" presStyleCnt="1"/>
      <dgm:spPr/>
    </dgm:pt>
    <dgm:pt modelId="{4AB9249C-0376-43E1-BCBE-4953E011717C}" type="pres">
      <dgm:prSet presAssocID="{A52BB85A-1B01-4C9E-9A7F-0D3D6C0B948F}" presName="rootConnector" presStyleLbl="node1" presStyleIdx="0" presStyleCnt="1"/>
      <dgm:spPr/>
    </dgm:pt>
    <dgm:pt modelId="{CEC07056-03A3-49B9-AB00-4C60F66AAEAB}" type="pres">
      <dgm:prSet presAssocID="{A52BB85A-1B01-4C9E-9A7F-0D3D6C0B948F}" presName="childShape" presStyleCnt="0"/>
      <dgm:spPr/>
    </dgm:pt>
  </dgm:ptLst>
  <dgm:cxnLst>
    <dgm:cxn modelId="{4A6A4613-1AD0-4733-A4CF-434068F54A52}" type="presOf" srcId="{A52BB85A-1B01-4C9E-9A7F-0D3D6C0B948F}" destId="{53FAC7A5-D4C4-4C64-93D8-0D327FD3EDB8}" srcOrd="0" destOrd="0" presId="urn:microsoft.com/office/officeart/2005/8/layout/hierarchy3"/>
    <dgm:cxn modelId="{6EC4125D-2657-497B-A3C7-1ACA38C6DC5C}" type="presOf" srcId="{5A885DF9-3442-40F7-963A-DC8169521137}" destId="{E71A8635-4935-4E2E-9D2D-61436AE87C31}" srcOrd="0" destOrd="0" presId="urn:microsoft.com/office/officeart/2005/8/layout/hierarchy3"/>
    <dgm:cxn modelId="{6E28CC58-D0EA-41DF-A07A-3EA4D65BDE44}" type="presOf" srcId="{A52BB85A-1B01-4C9E-9A7F-0D3D6C0B948F}" destId="{4AB9249C-0376-43E1-BCBE-4953E011717C}" srcOrd="1" destOrd="0" presId="urn:microsoft.com/office/officeart/2005/8/layout/hierarchy3"/>
    <dgm:cxn modelId="{11A49DE0-7462-4880-86EA-42AC4CADD8B6}" srcId="{5A885DF9-3442-40F7-963A-DC8169521137}" destId="{A52BB85A-1B01-4C9E-9A7F-0D3D6C0B948F}" srcOrd="0" destOrd="0" parTransId="{7B154310-AB7A-4086-ABB5-2C39542CB00E}" sibTransId="{1730214A-ADDF-46B1-B891-2CAD20360ECA}"/>
    <dgm:cxn modelId="{66F874BB-7D71-4A9E-83EA-385316E11F41}" type="presParOf" srcId="{E71A8635-4935-4E2E-9D2D-61436AE87C31}" destId="{4EDC8F17-4E21-4BDC-BB66-883858B30716}" srcOrd="0" destOrd="0" presId="urn:microsoft.com/office/officeart/2005/8/layout/hierarchy3"/>
    <dgm:cxn modelId="{AEBD9899-7520-4291-BC5D-2341E1C66B6B}" type="presParOf" srcId="{4EDC8F17-4E21-4BDC-BB66-883858B30716}" destId="{12C28489-A011-4CE8-9DAF-48614FB67AAC}" srcOrd="0" destOrd="0" presId="urn:microsoft.com/office/officeart/2005/8/layout/hierarchy3"/>
    <dgm:cxn modelId="{487E6D02-F501-4AEC-BCAF-22C4948C4CED}" type="presParOf" srcId="{12C28489-A011-4CE8-9DAF-48614FB67AAC}" destId="{53FAC7A5-D4C4-4C64-93D8-0D327FD3EDB8}" srcOrd="0" destOrd="0" presId="urn:microsoft.com/office/officeart/2005/8/layout/hierarchy3"/>
    <dgm:cxn modelId="{FD29E843-CFCD-4796-BB07-0EC047EC172A}" type="presParOf" srcId="{12C28489-A011-4CE8-9DAF-48614FB67AAC}" destId="{4AB9249C-0376-43E1-BCBE-4953E011717C}" srcOrd="1" destOrd="0" presId="urn:microsoft.com/office/officeart/2005/8/layout/hierarchy3"/>
    <dgm:cxn modelId="{F320FCCB-2D62-4E66-8335-0E76B466AAAB}" type="presParOf" srcId="{4EDC8F17-4E21-4BDC-BB66-883858B30716}" destId="{CEC07056-03A3-49B9-AB00-4C60F66AAEA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AC7A5-D4C4-4C64-93D8-0D327FD3EDB8}">
      <dsp:nvSpPr>
        <dsp:cNvPr id="0" name=""/>
        <dsp:cNvSpPr/>
      </dsp:nvSpPr>
      <dsp:spPr>
        <a:xfrm>
          <a:off x="0" y="159940"/>
          <a:ext cx="8504238" cy="4252119"/>
        </a:xfrm>
        <a:prstGeom prst="roundRect">
          <a:avLst>
            <a:gd name="adj" fmla="val 10000"/>
          </a:avLst>
        </a:prstGeom>
        <a:blipFill rotWithShape="0">
          <a:blip xmlns:r="http://schemas.openxmlformats.org/officeDocument/2006/relationships" r:embed="rId1"/>
          <a:tile tx="0" ty="0" sx="100000" sy="100000" flip="none" algn="tl"/>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rtl="0">
            <a:lnSpc>
              <a:spcPct val="90000"/>
            </a:lnSpc>
            <a:spcBef>
              <a:spcPct val="0"/>
            </a:spcBef>
            <a:spcAft>
              <a:spcPct val="35000"/>
            </a:spcAft>
            <a:buNone/>
          </a:pPr>
          <a:r>
            <a:rPr lang="en-US" sz="6500" kern="1200" dirty="0"/>
            <a:t>THANKYOU</a:t>
          </a:r>
          <a:endParaRPr lang="en-IN" sz="6500" kern="1200" dirty="0"/>
        </a:p>
      </dsp:txBody>
      <dsp:txXfrm>
        <a:off x="124540" y="284480"/>
        <a:ext cx="8255158" cy="40030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201790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27133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801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351603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623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253741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69820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351634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796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69716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18A4-8DB7-4CC9-84FD-0FAC2569C24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93120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18A4-8DB7-4CC9-84FD-0FAC2569C24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8369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18A4-8DB7-4CC9-84FD-0FAC2569C247}"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16202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18A4-8DB7-4CC9-84FD-0FAC2569C247}"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396283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18A4-8DB7-4CC9-84FD-0FAC2569C247}"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69627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18A4-8DB7-4CC9-84FD-0FAC2569C24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93287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A718A4-8DB7-4CC9-84FD-0FAC2569C24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881A2-7C0E-4DC2-AF89-87BB90BCAD5D}" type="slidenum">
              <a:rPr lang="en-US" smtClean="0"/>
              <a:t>‹#›</a:t>
            </a:fld>
            <a:endParaRPr lang="en-US"/>
          </a:p>
        </p:txBody>
      </p:sp>
    </p:spTree>
    <p:extLst>
      <p:ext uri="{BB962C8B-B14F-4D97-AF65-F5344CB8AC3E}">
        <p14:creationId xmlns:p14="http://schemas.microsoft.com/office/powerpoint/2010/main" val="112776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A718A4-8DB7-4CC9-84FD-0FAC2569C247}" type="datetimeFigureOut">
              <a:rPr lang="en-US" smtClean="0"/>
              <a:t>11/1/2023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B881A2-7C0E-4DC2-AF89-87BB90BCAD5D}" type="slidenum">
              <a:rPr lang="en-US" smtClean="0"/>
              <a:t>‹#›</a:t>
            </a:fld>
            <a:endParaRPr lang="en-US"/>
          </a:p>
        </p:txBody>
      </p:sp>
    </p:spTree>
    <p:extLst>
      <p:ext uri="{BB962C8B-B14F-4D97-AF65-F5344CB8AC3E}">
        <p14:creationId xmlns:p14="http://schemas.microsoft.com/office/powerpoint/2010/main" val="979190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file:///C:\Users\ELCOT\Downloads\Screenshot_2023-11-01-21-28-31-12_c37d74246d9c81aa0bb824b57eaf7062.jpg"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file:///C:\Users\ELCOT\Downloads\Screenshot_2023-10-31-22-32-13-28_40deb401b9ffe8e1df2f1cc5ba480b12%20(1).jp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file:///C:\Users\ELCOT\Downloads\Screenshot_2023-10-31-22-32-05-25_40deb401b9ffe8e1df2f1cc5ba480b12.jp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file:///C:\Users\ELCOT\Downloads\Screenshot_2023-10-31-22-32-10-40_40deb401b9ffe8e1df2f1cc5ba480b12.jp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DD02AB-197F-18E6-79A0-7D700FB09756}"/>
              </a:ext>
            </a:extLst>
          </p:cNvPr>
          <p:cNvPicPr>
            <a:picLocks noChangeAspect="1"/>
          </p:cNvPicPr>
          <p:nvPr/>
        </p:nvPicPr>
        <p:blipFill rotWithShape="1">
          <a:blip r:link="rId2"/>
          <a:srcRect l="12555" t="24236" r="6057" b="52548"/>
          <a:stretch>
            <a:fillRect/>
          </a:stretch>
        </p:blipFill>
        <p:spPr>
          <a:xfrm>
            <a:off x="1763486" y="1556189"/>
            <a:ext cx="8665028" cy="4840515"/>
          </a:xfrm>
          <a:prstGeom prst="rect">
            <a:avLst/>
          </a:prstGeom>
        </p:spPr>
      </p:pic>
      <p:sp>
        <p:nvSpPr>
          <p:cNvPr id="6" name="TextBox 5">
            <a:extLst>
              <a:ext uri="{FF2B5EF4-FFF2-40B4-BE49-F238E27FC236}">
                <a16:creationId xmlns:a16="http://schemas.microsoft.com/office/drawing/2014/main" id="{F533A8C7-A9E4-3A8D-9D77-7494A724F0D6}"/>
              </a:ext>
            </a:extLst>
          </p:cNvPr>
          <p:cNvSpPr txBox="1"/>
          <p:nvPr/>
        </p:nvSpPr>
        <p:spPr>
          <a:xfrm>
            <a:off x="2206171" y="478971"/>
            <a:ext cx="6371772" cy="1077218"/>
          </a:xfrm>
          <a:prstGeom prst="rect">
            <a:avLst/>
          </a:prstGeom>
          <a:noFill/>
        </p:spPr>
        <p:txBody>
          <a:bodyPr wrap="square" rtlCol="0">
            <a:spAutoFit/>
          </a:bodyPr>
          <a:lstStyle/>
          <a:p>
            <a:r>
              <a:rPr lang="en-IN" sz="3200" dirty="0"/>
              <a:t>    Traffic </a:t>
            </a:r>
            <a:r>
              <a:rPr lang="en-US" sz="3200" dirty="0"/>
              <a:t> Management System</a:t>
            </a:r>
          </a:p>
          <a:p>
            <a:r>
              <a:rPr lang="en-US" sz="3200" dirty="0"/>
              <a:t>                   phase 5  </a:t>
            </a:r>
            <a:endParaRPr lang="en-IN" sz="3200" dirty="0"/>
          </a:p>
        </p:txBody>
      </p:sp>
      <p:sp>
        <p:nvSpPr>
          <p:cNvPr id="12" name="TextBox 11">
            <a:extLst>
              <a:ext uri="{FF2B5EF4-FFF2-40B4-BE49-F238E27FC236}">
                <a16:creationId xmlns:a16="http://schemas.microsoft.com/office/drawing/2014/main" id="{4B5C5D9B-F6AD-94D4-A926-FF65429FB8B7}"/>
              </a:ext>
            </a:extLst>
          </p:cNvPr>
          <p:cNvSpPr txBox="1"/>
          <p:nvPr/>
        </p:nvSpPr>
        <p:spPr>
          <a:xfrm>
            <a:off x="0" y="7257143"/>
            <a:ext cx="5706755" cy="4801314"/>
          </a:xfrm>
          <a:prstGeom prst="rect">
            <a:avLst/>
          </a:prstGeom>
          <a:noFill/>
        </p:spPr>
        <p:txBody>
          <a:bodyPr wrap="none" rtlCol="0">
            <a:spAutoFit/>
          </a:bodyPr>
          <a:lstStyle/>
          <a:p>
            <a:r>
              <a:rPr lang="en-IN" dirty="0"/>
              <a:t>TEAM    MEMBER:</a:t>
            </a:r>
          </a:p>
          <a:p>
            <a:endParaRPr lang="en-IN" dirty="0"/>
          </a:p>
          <a:p>
            <a:r>
              <a:rPr lang="en-IN" dirty="0"/>
              <a:t>         KAVIYA K</a:t>
            </a:r>
          </a:p>
          <a:p>
            <a:endParaRPr lang="en-IN" dirty="0"/>
          </a:p>
          <a:p>
            <a:r>
              <a:rPr lang="en-IN" dirty="0"/>
              <a:t>         ECE-III YEAR,</a:t>
            </a:r>
          </a:p>
          <a:p>
            <a:endParaRPr lang="en-IN" dirty="0"/>
          </a:p>
          <a:p>
            <a:r>
              <a:rPr lang="en-IN" dirty="0"/>
              <a:t>         IOT(IBM INTERNET OF THINGS),</a:t>
            </a:r>
          </a:p>
          <a:p>
            <a:endParaRPr lang="en-IN" dirty="0"/>
          </a:p>
          <a:p>
            <a:r>
              <a:rPr lang="en-IN" dirty="0"/>
              <a:t>         TEAM NAME: TRAFFIC MANAGEMENT</a:t>
            </a:r>
          </a:p>
          <a:p>
            <a:endParaRPr lang="en-IN" dirty="0"/>
          </a:p>
          <a:p>
            <a:r>
              <a:rPr lang="en-IN" dirty="0"/>
              <a:t>         MENTOR NAME : KOWSALYA ECE AP</a:t>
            </a:r>
          </a:p>
          <a:p>
            <a:endParaRPr lang="en-IN" dirty="0"/>
          </a:p>
          <a:p>
            <a:r>
              <a:rPr lang="en-IN" dirty="0"/>
              <a:t>         UNNAMALAI INSTITUE OF TECHNOLOGY, KOVILPATTI   </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564215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C11A4-79CF-ACF4-3113-1B5B0A38EB5B}"/>
              </a:ext>
            </a:extLst>
          </p:cNvPr>
          <p:cNvPicPr>
            <a:picLocks noChangeAspect="1"/>
          </p:cNvPicPr>
          <p:nvPr/>
        </p:nvPicPr>
        <p:blipFill rotWithShape="1">
          <a:blip r:link="rId2"/>
          <a:srcRect l="-739" t="29267" r="739" b="6806"/>
          <a:stretch>
            <a:fillRect/>
          </a:stretch>
        </p:blipFill>
        <p:spPr>
          <a:xfrm>
            <a:off x="2109368" y="914400"/>
            <a:ext cx="7167154" cy="5685183"/>
          </a:xfrm>
          <a:prstGeom prst="rect">
            <a:avLst/>
          </a:prstGeom>
        </p:spPr>
      </p:pic>
    </p:spTree>
    <p:extLst>
      <p:ext uri="{BB962C8B-B14F-4D97-AF65-F5344CB8AC3E}">
        <p14:creationId xmlns:p14="http://schemas.microsoft.com/office/powerpoint/2010/main" val="41751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4B6D19-0872-9425-0885-468FB4F22D31}"/>
              </a:ext>
            </a:extLst>
          </p:cNvPr>
          <p:cNvPicPr>
            <a:picLocks noChangeAspect="1"/>
          </p:cNvPicPr>
          <p:nvPr/>
        </p:nvPicPr>
        <p:blipFill rotWithShape="1">
          <a:blip r:embed="rId2">
            <a:extLst>
              <a:ext uri="{28A0092B-C50C-407E-A947-70E740481C1C}">
                <a14:useLocalDpi xmlns:a14="http://schemas.microsoft.com/office/drawing/2010/main" val="0"/>
              </a:ext>
            </a:extLst>
          </a:blip>
          <a:srcRect l="1159" t="28455" r="4151" b="11834"/>
          <a:stretch/>
        </p:blipFill>
        <p:spPr>
          <a:xfrm>
            <a:off x="3271015" y="1459395"/>
            <a:ext cx="6098271" cy="4598503"/>
          </a:xfrm>
          <a:prstGeom prst="rect">
            <a:avLst/>
          </a:prstGeom>
        </p:spPr>
      </p:pic>
    </p:spTree>
    <p:extLst>
      <p:ext uri="{BB962C8B-B14F-4D97-AF65-F5344CB8AC3E}">
        <p14:creationId xmlns:p14="http://schemas.microsoft.com/office/powerpoint/2010/main" val="101749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E3F260-0C2B-551C-36EB-59E5050BFDF2}"/>
              </a:ext>
            </a:extLst>
          </p:cNvPr>
          <p:cNvPicPr>
            <a:picLocks noChangeAspect="1"/>
          </p:cNvPicPr>
          <p:nvPr/>
        </p:nvPicPr>
        <p:blipFill rotWithShape="1">
          <a:blip r:embed="rId2">
            <a:extLst>
              <a:ext uri="{28A0092B-C50C-407E-A947-70E740481C1C}">
                <a14:useLocalDpi xmlns:a14="http://schemas.microsoft.com/office/drawing/2010/main" val="0"/>
              </a:ext>
            </a:extLst>
          </a:blip>
          <a:srcRect t="15845" b="21739"/>
          <a:stretch/>
        </p:blipFill>
        <p:spPr>
          <a:xfrm>
            <a:off x="2902226" y="1288773"/>
            <a:ext cx="5989982" cy="4740965"/>
          </a:xfrm>
          <a:prstGeom prst="rect">
            <a:avLst/>
          </a:prstGeom>
        </p:spPr>
      </p:pic>
    </p:spTree>
    <p:extLst>
      <p:ext uri="{BB962C8B-B14F-4D97-AF65-F5344CB8AC3E}">
        <p14:creationId xmlns:p14="http://schemas.microsoft.com/office/powerpoint/2010/main" val="147873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sz="quarter" idx="1"/>
          </p:nvPr>
        </p:nvSpPr>
        <p:spPr>
          <a:blipFill>
            <a:blip r:embed="rId2"/>
            <a:tile tx="0" ty="0" sx="100000" sy="100000" flip="none" algn="tl"/>
          </a:blipFill>
          <a:ln>
            <a:solidFill>
              <a:srgbClr val="FF66CC"/>
            </a:solidFill>
          </a:ln>
        </p:spPr>
        <p:txBody>
          <a:bodyPr>
            <a:normAutofit lnSpcReduction="10000"/>
          </a:bodyPr>
          <a:lstStyle/>
          <a:p>
            <a:pPr marL="0" indent="0" algn="just">
              <a:buNone/>
            </a:pPr>
            <a:r>
              <a:rPr lang="en-US" dirty="0">
                <a:solidFill>
                  <a:schemeClr val="bg1"/>
                </a:solidFill>
              </a:rPr>
              <a:t>The shortcomings of the traditional traffic management system are presented along with the smart traffic control mechanisms employed in a few cities. An efficient system is proposed with the implementation by big data analytics and RFID, supported by </a:t>
            </a:r>
            <a:r>
              <a:rPr lang="en-US" dirty="0" err="1">
                <a:solidFill>
                  <a:schemeClr val="bg1"/>
                </a:solidFill>
              </a:rPr>
              <a:t>IoT</a:t>
            </a:r>
            <a:r>
              <a:rPr lang="en-US" dirty="0">
                <a:solidFill>
                  <a:schemeClr val="bg1"/>
                </a:solidFill>
              </a:rPr>
              <a:t>. The architecture and functionalities of the proposed system are described along with supervised learning used to determine the attributes of traffic management. This advanced system, once implemented would drastically reduce traffic congestion in big cities and improve the security of </a:t>
            </a:r>
            <a:r>
              <a:rPr lang="en-US" dirty="0" err="1">
                <a:solidFill>
                  <a:schemeClr val="bg1"/>
                </a:solidFill>
              </a:rPr>
              <a:t>vehicles.Traffic</a:t>
            </a:r>
            <a:r>
              <a:rPr lang="en-US" dirty="0">
                <a:solidFill>
                  <a:schemeClr val="bg1"/>
                </a:solidFill>
              </a:rPr>
              <a:t> management plays a vital role in determining a city’s livability. By using the tracking devices and data effectively – a city government can seamlessly regulate traffic &amp; manage it without expanding the infrastructure. </a:t>
            </a:r>
            <a:r>
              <a:rPr lang="en-US" dirty="0" err="1">
                <a:solidFill>
                  <a:schemeClr val="bg1"/>
                </a:solidFill>
              </a:rPr>
              <a:t>IoT</a:t>
            </a:r>
            <a:r>
              <a:rPr lang="en-US" dirty="0">
                <a:solidFill>
                  <a:schemeClr val="bg1"/>
                </a:solidFill>
              </a:rPr>
              <a:t> in traffic management can save smart cities a significant chunk of their time, money &amp; resources while making public transport safer and more convenient. Yet </a:t>
            </a:r>
            <a:r>
              <a:rPr lang="en-US" dirty="0" err="1">
                <a:solidFill>
                  <a:schemeClr val="bg1"/>
                </a:solidFill>
              </a:rPr>
              <a:t>IoT</a:t>
            </a:r>
            <a:r>
              <a:rPr lang="en-US" dirty="0">
                <a:solidFill>
                  <a:schemeClr val="bg1"/>
                </a:solidFill>
              </a:rPr>
              <a:t> will continue to gain momentum in the development &amp; integration of infrastructure and services for future cities.</a:t>
            </a:r>
          </a:p>
        </p:txBody>
      </p:sp>
    </p:spTree>
    <p:extLst>
      <p:ext uri="{BB962C8B-B14F-4D97-AF65-F5344CB8AC3E}">
        <p14:creationId xmlns:p14="http://schemas.microsoft.com/office/powerpoint/2010/main" val="36970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825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1870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972074" y="2394494"/>
            <a:ext cx="8825659" cy="3416300"/>
          </a:xfrm>
        </p:spPr>
        <p:txBody>
          <a:bodyPr>
            <a:normAutofit/>
          </a:bodyPr>
          <a:lstStyle/>
          <a:p>
            <a:r>
              <a:rPr lang="en-IN" dirty="0"/>
              <a:t>One of the major problems faced in any metro city is traffic congestion. Heavy traffic is a headache for each and every person driving the vehicle and even to the traffic police in controlling the traffic.</a:t>
            </a:r>
          </a:p>
          <a:p>
            <a:r>
              <a:rPr lang="en-IN" dirty="0"/>
              <a:t>Traffic congestion has a negative impact on </a:t>
            </a:r>
            <a:r>
              <a:rPr lang="en-IN" dirty="0" err="1"/>
              <a:t>economy,the</a:t>
            </a:r>
            <a:r>
              <a:rPr lang="en-IN" dirty="0"/>
              <a:t> environment and the overall quality of life.</a:t>
            </a:r>
          </a:p>
          <a:p>
            <a:r>
              <a:rPr lang="en-IN" dirty="0"/>
              <a:t>There are two ways through which traffic is been controlled      </a:t>
            </a:r>
          </a:p>
          <a:p>
            <a:pPr marL="0" indent="0">
              <a:buNone/>
            </a:pPr>
            <a:r>
              <a:rPr lang="en-IN" dirty="0"/>
              <a:t>         a)Manually</a:t>
            </a:r>
          </a:p>
          <a:p>
            <a:pPr marL="0" indent="0">
              <a:buNone/>
            </a:pPr>
            <a:r>
              <a:rPr lang="en-IN" dirty="0"/>
              <a:t>         b)Systematically(Controllers)    </a:t>
            </a:r>
          </a:p>
          <a:p>
            <a:pPr marL="0" indent="0">
              <a:buNone/>
            </a:pPr>
            <a:r>
              <a:rPr lang="en-IN" dirty="0"/>
              <a:t>                                                                                               </a:t>
            </a:r>
          </a:p>
        </p:txBody>
      </p:sp>
    </p:spTree>
    <p:extLst>
      <p:ext uri="{BB962C8B-B14F-4D97-AF65-F5344CB8AC3E}">
        <p14:creationId xmlns:p14="http://schemas.microsoft.com/office/powerpoint/2010/main" val="178966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04088"/>
            <a:ext cx="8229600" cy="924712"/>
          </a:xfrm>
        </p:spPr>
        <p:txBody>
          <a:bodyPr>
            <a:normAutofit fontScale="90000"/>
          </a:bodyPr>
          <a:lstStyle/>
          <a:p>
            <a:r>
              <a:rPr lang="en-US" sz="2200" b="1" dirty="0">
                <a:solidFill>
                  <a:schemeClr val="bg2">
                    <a:lumMod val="10000"/>
                  </a:schemeClr>
                </a:solidFill>
              </a:rPr>
              <a:t>Advantages of a Smart Traffic Management System</a:t>
            </a:r>
            <a:br>
              <a:rPr lang="en-US" sz="5400" b="1" dirty="0">
                <a:solidFill>
                  <a:schemeClr val="bg2">
                    <a:lumMod val="10000"/>
                  </a:schemeClr>
                </a:solidFill>
              </a:rPr>
            </a:br>
            <a:endParaRPr lang="en-IN" dirty="0">
              <a:solidFill>
                <a:schemeClr val="bg2">
                  <a:lumMod val="10000"/>
                </a:schemeClr>
              </a:solidFill>
            </a:endParaRPr>
          </a:p>
        </p:txBody>
      </p:sp>
      <p:sp>
        <p:nvSpPr>
          <p:cNvPr id="3" name="Content Placeholder 2"/>
          <p:cNvSpPr>
            <a:spLocks noGrp="1"/>
          </p:cNvSpPr>
          <p:nvPr>
            <p:ph idx="1"/>
          </p:nvPr>
        </p:nvSpPr>
        <p:spPr>
          <a:xfrm>
            <a:off x="1991544" y="1412776"/>
            <a:ext cx="8568952" cy="4942784"/>
          </a:xfrm>
          <a:blipFill>
            <a:blip r:embed="rId2"/>
            <a:tile tx="0" ty="0" sx="100000" sy="100000" flip="none" algn="tl"/>
          </a:blipFill>
        </p:spPr>
        <p:txBody>
          <a:bodyPr>
            <a:noAutofit/>
          </a:bodyPr>
          <a:lstStyle/>
          <a:p>
            <a:pPr fontAlgn="base"/>
            <a:r>
              <a:rPr lang="en-US" sz="1800" dirty="0"/>
              <a:t>Cleaner, greener, safer, and more accessible roads are a few benefits of implementing </a:t>
            </a:r>
            <a:r>
              <a:rPr lang="en-US" sz="1800" dirty="0" err="1"/>
              <a:t>IoT</a:t>
            </a:r>
            <a:r>
              <a:rPr lang="en-US" sz="1800" dirty="0"/>
              <a:t> and intelligent technology.</a:t>
            </a:r>
          </a:p>
          <a:p>
            <a:pPr fontAlgn="base"/>
            <a:r>
              <a:rPr lang="en-US" sz="1800" dirty="0"/>
              <a:t>It helps with the following:</a:t>
            </a:r>
          </a:p>
          <a:p>
            <a:pPr fontAlgn="base"/>
            <a:r>
              <a:rPr lang="en-US" sz="1800" dirty="0"/>
              <a:t>Reducing traffic jams and accidents on the streets</a:t>
            </a:r>
          </a:p>
          <a:p>
            <a:pPr fontAlgn="base"/>
            <a:r>
              <a:rPr lang="en-US" sz="1800" dirty="0"/>
              <a:t>Ensuring immediate clearance for emergency vehicles</a:t>
            </a:r>
          </a:p>
          <a:p>
            <a:pPr fontAlgn="base"/>
            <a:r>
              <a:rPr lang="en-US" sz="1800" dirty="0"/>
              <a:t>Facilitating safer and shorter commute times</a:t>
            </a:r>
          </a:p>
          <a:p>
            <a:pPr fontAlgn="base"/>
            <a:r>
              <a:rPr lang="en-US" sz="1800" dirty="0"/>
              <a:t>Reducing congestion &amp; energy consumption at intersections</a:t>
            </a:r>
          </a:p>
          <a:p>
            <a:pPr fontAlgn="base"/>
            <a:r>
              <a:rPr lang="en-US" sz="1800" dirty="0"/>
              <a:t>Offering significant productivity benefits with real-time monitoring of crucial infrastructures</a:t>
            </a:r>
          </a:p>
          <a:p>
            <a:pPr fontAlgn="base"/>
            <a:r>
              <a:rPr lang="en-US" sz="1800" dirty="0"/>
              <a:t>Reducing operating costs with efficient traffic management processes</a:t>
            </a:r>
          </a:p>
          <a:p>
            <a:pPr fontAlgn="base"/>
            <a:r>
              <a:rPr lang="en-US" sz="1800" dirty="0"/>
              <a:t>Ensuring compliance with the regulations for reducing the carbon footprint</a:t>
            </a:r>
          </a:p>
          <a:p>
            <a:pPr fontAlgn="base"/>
            <a:r>
              <a:rPr lang="en-US" sz="1800" dirty="0"/>
              <a:t>Saving billions of gallons of fuel wasted every year</a:t>
            </a:r>
          </a:p>
          <a:p>
            <a:pPr fontAlgn="base"/>
            <a:r>
              <a:rPr lang="en-US" sz="1800" dirty="0"/>
              <a:t>Accurate tracking &amp; quick recovery of lost and stolen vehicles</a:t>
            </a:r>
          </a:p>
          <a:p>
            <a:pPr algn="just"/>
            <a:endParaRPr lang="en-IN" sz="1800" dirty="0">
              <a:latin typeface="Arial" pitchFamily="34" charset="0"/>
              <a:cs typeface="Arial" pitchFamily="34" charset="0"/>
            </a:endParaRPr>
          </a:p>
          <a:p>
            <a:pPr>
              <a:lnSpc>
                <a:spcPct val="150000"/>
              </a:lnSpc>
            </a:pPr>
            <a:endParaRPr lang="en-IN" sz="1800" dirty="0"/>
          </a:p>
        </p:txBody>
      </p:sp>
      <p:sp>
        <p:nvSpPr>
          <p:cNvPr id="4" name="TextBox 3">
            <a:extLst>
              <a:ext uri="{FF2B5EF4-FFF2-40B4-BE49-F238E27FC236}">
                <a16:creationId xmlns:a16="http://schemas.microsoft.com/office/drawing/2014/main" id="{11E21C32-E73C-94D2-B862-63E98819B465}"/>
              </a:ext>
            </a:extLst>
          </p:cNvPr>
          <p:cNvSpPr txBox="1"/>
          <p:nvPr/>
        </p:nvSpPr>
        <p:spPr>
          <a:xfrm>
            <a:off x="3055257" y="3247962"/>
            <a:ext cx="6110514"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418784675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t>Block diagram</a:t>
            </a:r>
          </a:p>
        </p:txBody>
      </p:sp>
      <p:sp>
        <p:nvSpPr>
          <p:cNvPr id="4" name="Rectangle 3"/>
          <p:cNvSpPr/>
          <p:nvPr/>
        </p:nvSpPr>
        <p:spPr>
          <a:xfrm>
            <a:off x="5279574" y="4038600"/>
            <a:ext cx="2053656" cy="2336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Arduino</a:t>
            </a:r>
          </a:p>
        </p:txBody>
      </p:sp>
      <p:sp>
        <p:nvSpPr>
          <p:cNvPr id="5" name="Rectangle 4"/>
          <p:cNvSpPr/>
          <p:nvPr/>
        </p:nvSpPr>
        <p:spPr>
          <a:xfrm>
            <a:off x="8162721" y="4648197"/>
            <a:ext cx="164591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LEDs</a:t>
            </a:r>
          </a:p>
        </p:txBody>
      </p:sp>
      <p:sp>
        <p:nvSpPr>
          <p:cNvPr id="6" name="Rectangle 5"/>
          <p:cNvSpPr/>
          <p:nvPr/>
        </p:nvSpPr>
        <p:spPr>
          <a:xfrm>
            <a:off x="2559709" y="4187731"/>
            <a:ext cx="197249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IR Module</a:t>
            </a:r>
          </a:p>
        </p:txBody>
      </p:sp>
      <p:sp>
        <p:nvSpPr>
          <p:cNvPr id="7" name="Rectangle 6"/>
          <p:cNvSpPr/>
          <p:nvPr/>
        </p:nvSpPr>
        <p:spPr>
          <a:xfrm>
            <a:off x="2559709" y="5562597"/>
            <a:ext cx="197249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 Supply</a:t>
            </a:r>
          </a:p>
        </p:txBody>
      </p:sp>
      <p:cxnSp>
        <p:nvCxnSpPr>
          <p:cNvPr id="9" name="Straight Arrow Connector 8"/>
          <p:cNvCxnSpPr>
            <a:endCxn id="5" idx="1"/>
          </p:cNvCxnSpPr>
          <p:nvPr/>
        </p:nvCxnSpPr>
        <p:spPr>
          <a:xfrm>
            <a:off x="6925492" y="5102131"/>
            <a:ext cx="1237229" cy="3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32200" y="4787537"/>
            <a:ext cx="747374" cy="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532200" y="6152606"/>
            <a:ext cx="747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68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Explanation</a:t>
            </a:r>
          </a:p>
        </p:txBody>
      </p:sp>
      <p:sp>
        <p:nvSpPr>
          <p:cNvPr id="3" name="Content Placeholder 2"/>
          <p:cNvSpPr>
            <a:spLocks noGrp="1"/>
          </p:cNvSpPr>
          <p:nvPr>
            <p:ph idx="1"/>
          </p:nvPr>
        </p:nvSpPr>
        <p:spPr/>
        <p:txBody>
          <a:bodyPr>
            <a:normAutofit fontScale="77500" lnSpcReduction="20000"/>
          </a:bodyPr>
          <a:lstStyle/>
          <a:p>
            <a:r>
              <a:rPr lang="en-IN" dirty="0"/>
              <a:t>The LED have been powered by Arduino UNO(board).It contains a code which uploaded to the board.</a:t>
            </a:r>
          </a:p>
          <a:p>
            <a:r>
              <a:rPr lang="en-IN" dirty="0"/>
              <a:t>And once it simulated LED start’s blinking like a traffic light.</a:t>
            </a:r>
          </a:p>
          <a:p>
            <a:r>
              <a:rPr lang="en-IN" dirty="0"/>
              <a:t>In this 15 second will for Red light 6 second for Yellow light and 20 second for Green light.</a:t>
            </a:r>
          </a:p>
          <a:p>
            <a:r>
              <a:rPr lang="en-IN" dirty="0"/>
              <a:t>IR sensors are used as sensors to detect the density of traffic and Arduino is used as microcontroller.</a:t>
            </a:r>
          </a:p>
          <a:p>
            <a:r>
              <a:rPr lang="en-IN" dirty="0"/>
              <a:t>An Infrared(IR) sensor is used to measure and detect infrared radiation in its surrounding environment.</a:t>
            </a:r>
          </a:p>
          <a:p>
            <a:r>
              <a:rPr lang="en-IN" dirty="0"/>
              <a:t>The PC is interfaced with the microcontroller in order to provide all time traffic control to the administrator.</a:t>
            </a:r>
          </a:p>
          <a:p>
            <a:r>
              <a:rPr lang="en-IN" dirty="0"/>
              <a:t>Which are used in building services to switch on lamps or in alarm systems to detect unwelcome guests.</a:t>
            </a:r>
          </a:p>
          <a:p>
            <a:r>
              <a:rPr lang="en-IN" dirty="0"/>
              <a:t>Effective distance range of 2cm to 80cm.</a:t>
            </a:r>
          </a:p>
          <a:p>
            <a:r>
              <a:rPr lang="en-IN" dirty="0"/>
              <a:t>IR proximity sensors emit infrared light and once light hits an object , It is reflected back to the sensor.</a:t>
            </a:r>
          </a:p>
          <a:p>
            <a:r>
              <a:rPr lang="en-IN" dirty="0"/>
              <a:t>If the power supply cable travels underground ,it is run in a separate RGS conduit from the detector , signal, and communications cables. </a:t>
            </a:r>
          </a:p>
          <a:p>
            <a:endParaRPr lang="en-IN" dirty="0"/>
          </a:p>
          <a:p>
            <a:endParaRPr lang="en-IN" dirty="0"/>
          </a:p>
        </p:txBody>
      </p:sp>
    </p:spTree>
    <p:extLst>
      <p:ext uri="{BB962C8B-B14F-4D97-AF65-F5344CB8AC3E}">
        <p14:creationId xmlns:p14="http://schemas.microsoft.com/office/powerpoint/2010/main" val="161730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E05D3-77D9-55FD-657F-6FC4E24F1134}"/>
              </a:ext>
            </a:extLst>
          </p:cNvPr>
          <p:cNvSpPr txBox="1"/>
          <p:nvPr/>
        </p:nvSpPr>
        <p:spPr>
          <a:xfrm>
            <a:off x="2888974" y="294436"/>
            <a:ext cx="6096000" cy="5078313"/>
          </a:xfrm>
          <a:prstGeom prst="rect">
            <a:avLst/>
          </a:prstGeom>
          <a:noFill/>
        </p:spPr>
        <p:txBody>
          <a:bodyPr wrap="square">
            <a:spAutoFit/>
          </a:bodyPr>
          <a:lstStyle/>
          <a:p>
            <a:r>
              <a:rPr lang="en-US" dirty="0"/>
              <a:t>import machine</a:t>
            </a:r>
          </a:p>
          <a:p>
            <a:r>
              <a:rPr lang="en-US" dirty="0"/>
              <a:t>import </a:t>
            </a:r>
            <a:r>
              <a:rPr lang="en-US" dirty="0" err="1"/>
              <a:t>utime</a:t>
            </a:r>
            <a:endParaRPr lang="en-US" dirty="0"/>
          </a:p>
          <a:p>
            <a:r>
              <a:rPr lang="en-US" dirty="0"/>
              <a:t># Define the LED pins):</a:t>
            </a:r>
          </a:p>
          <a:p>
            <a:r>
              <a:rPr lang="en-US" dirty="0"/>
              <a:t>    </a:t>
            </a:r>
            <a:r>
              <a:rPr lang="en-US" dirty="0" err="1"/>
              <a:t>led_red.value</a:t>
            </a:r>
            <a:r>
              <a:rPr lang="en-US" dirty="0"/>
              <a:t>(1)</a:t>
            </a:r>
          </a:p>
          <a:p>
            <a:r>
              <a:rPr lang="en-US" dirty="0"/>
              <a:t>    </a:t>
            </a:r>
            <a:r>
              <a:rPr lang="en-US" dirty="0" err="1"/>
              <a:t>led_yellow.value</a:t>
            </a:r>
            <a:r>
              <a:rPr lang="en-US" dirty="0"/>
              <a:t>(0)</a:t>
            </a:r>
          </a:p>
          <a:p>
            <a:r>
              <a:rPr lang="en-US" dirty="0"/>
              <a:t>    </a:t>
            </a:r>
            <a:r>
              <a:rPr lang="en-US" dirty="0" err="1"/>
              <a:t>led_green.value</a:t>
            </a:r>
            <a:r>
              <a:rPr lang="en-US" dirty="0"/>
              <a:t>(0)</a:t>
            </a:r>
          </a:p>
          <a:p>
            <a:r>
              <a:rPr lang="en-US" dirty="0"/>
              <a:t>def </a:t>
            </a:r>
            <a:r>
              <a:rPr lang="en-US" dirty="0" err="1"/>
              <a:t>handle_yellow_state</a:t>
            </a:r>
            <a:r>
              <a:rPr lang="en-US" dirty="0"/>
              <a:t>():</a:t>
            </a:r>
          </a:p>
          <a:p>
            <a:r>
              <a:rPr lang="en-US" dirty="0"/>
              <a:t>    </a:t>
            </a:r>
            <a:r>
              <a:rPr lang="en-US" dirty="0" err="1"/>
              <a:t>led_red.value</a:t>
            </a:r>
            <a:r>
              <a:rPr lang="en-US" dirty="0"/>
              <a:t>(0)</a:t>
            </a:r>
          </a:p>
          <a:p>
            <a:r>
              <a:rPr lang="en-US" dirty="0"/>
              <a:t>    </a:t>
            </a:r>
            <a:r>
              <a:rPr lang="en-US" dirty="0" err="1"/>
              <a:t>led_yellow.value</a:t>
            </a:r>
            <a:r>
              <a:rPr lang="en-US" dirty="0"/>
              <a:t>(1)</a:t>
            </a:r>
          </a:p>
          <a:p>
            <a:r>
              <a:rPr lang="en-US" dirty="0"/>
              <a:t>    </a:t>
            </a:r>
            <a:r>
              <a:rPr lang="en-US" dirty="0" err="1"/>
              <a:t>led_green.value</a:t>
            </a:r>
            <a:r>
              <a:rPr lang="en-US" dirty="0"/>
              <a:t>(0)</a:t>
            </a:r>
          </a:p>
          <a:p>
            <a:r>
              <a:rPr lang="en-US" dirty="0"/>
              <a:t>def </a:t>
            </a:r>
            <a:r>
              <a:rPr lang="en-US" dirty="0" err="1"/>
              <a:t>handle_green_state</a:t>
            </a:r>
            <a:r>
              <a:rPr lang="en-US" dirty="0"/>
              <a:t>():</a:t>
            </a:r>
          </a:p>
          <a:p>
            <a:r>
              <a:rPr lang="en-US" dirty="0"/>
              <a:t>    </a:t>
            </a:r>
            <a:r>
              <a:rPr lang="en-US" dirty="0" err="1"/>
              <a:t>led_red.value</a:t>
            </a:r>
            <a:r>
              <a:rPr lang="en-US" dirty="0"/>
              <a:t>(0)</a:t>
            </a:r>
          </a:p>
          <a:p>
            <a:r>
              <a:rPr lang="en-US" dirty="0"/>
              <a:t>    </a:t>
            </a:r>
            <a:r>
              <a:rPr lang="en-US" dirty="0" err="1"/>
              <a:t>led_yellow.value</a:t>
            </a:r>
            <a:r>
              <a:rPr lang="en-US" dirty="0"/>
              <a:t>(0)</a:t>
            </a:r>
          </a:p>
          <a:p>
            <a:r>
              <a:rPr lang="en-US" dirty="0"/>
              <a:t>    </a:t>
            </a:r>
            <a:r>
              <a:rPr lang="en-US" dirty="0" err="1"/>
              <a:t>led_green.value</a:t>
            </a:r>
            <a:r>
              <a:rPr lang="en-US" dirty="0"/>
              <a:t>(1)</a:t>
            </a:r>
          </a:p>
          <a:p>
            <a:r>
              <a:rPr lang="en-US" dirty="0"/>
              <a:t>def </a:t>
            </a:r>
            <a:r>
              <a:rPr lang="en-US" dirty="0" err="1"/>
              <a:t>handle_yellow_state_short</a:t>
            </a:r>
            <a:r>
              <a:rPr lang="en-US" dirty="0"/>
              <a:t>():</a:t>
            </a:r>
          </a:p>
          <a:p>
            <a:r>
              <a:rPr lang="en-US" dirty="0"/>
              <a:t>    </a:t>
            </a:r>
            <a:r>
              <a:rPr lang="en-US" dirty="0" err="1"/>
              <a:t>led_red.value</a:t>
            </a:r>
            <a:r>
              <a:rPr lang="en-US" dirty="0"/>
              <a:t>(0)</a:t>
            </a:r>
          </a:p>
          <a:p>
            <a:r>
              <a:rPr lang="en-US" dirty="0"/>
              <a:t>    </a:t>
            </a:r>
            <a:r>
              <a:rPr lang="en-US" dirty="0" err="1"/>
              <a:t>led_yellow.value</a:t>
            </a:r>
            <a:r>
              <a:rPr lang="en-US" dirty="0"/>
              <a:t>(1)</a:t>
            </a:r>
          </a:p>
          <a:p>
            <a:r>
              <a:rPr lang="en-US" dirty="0"/>
              <a:t>    </a:t>
            </a:r>
            <a:r>
              <a:rPr lang="en-US" dirty="0" err="1"/>
              <a:t>led_green.value</a:t>
            </a:r>
            <a:r>
              <a:rPr lang="en-US" dirty="0"/>
              <a:t>(0)</a:t>
            </a:r>
          </a:p>
        </p:txBody>
      </p:sp>
    </p:spTree>
    <p:extLst>
      <p:ext uri="{BB962C8B-B14F-4D97-AF65-F5344CB8AC3E}">
        <p14:creationId xmlns:p14="http://schemas.microsoft.com/office/powerpoint/2010/main" val="29977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A6F6-FDFE-3D56-12E8-2760483F0E71}"/>
              </a:ext>
            </a:extLst>
          </p:cNvPr>
          <p:cNvSpPr>
            <a:spLocks noGrp="1"/>
          </p:cNvSpPr>
          <p:nvPr>
            <p:ph type="title"/>
          </p:nvPr>
        </p:nvSpPr>
        <p:spPr/>
        <p:txBody>
          <a:bodyPr>
            <a:noAutofit/>
          </a:bodyPr>
          <a:lstStyle/>
          <a:p>
            <a:r>
              <a:rPr lang="en-US" sz="1800" dirty="0">
                <a:solidFill>
                  <a:schemeClr val="tx1"/>
                </a:solidFill>
              </a:rPr>
              <a:t># State handlers list</a:t>
            </a:r>
            <a:br>
              <a:rPr lang="en-US" sz="1800" dirty="0">
                <a:solidFill>
                  <a:schemeClr val="tx1"/>
                </a:solidFill>
              </a:rPr>
            </a:br>
            <a:r>
              <a:rPr lang="en-US" sz="1800" dirty="0" err="1">
                <a:solidFill>
                  <a:schemeClr val="tx1"/>
                </a:solidFill>
              </a:rPr>
              <a:t>state_handlers</a:t>
            </a:r>
            <a:r>
              <a:rPr lang="en-US" sz="1800" dirty="0">
                <a:solidFill>
                  <a:schemeClr val="tx1"/>
                </a:solidFill>
              </a:rPr>
              <a:t> = [</a:t>
            </a:r>
            <a:br>
              <a:rPr lang="en-US" sz="1800" dirty="0">
                <a:solidFill>
                  <a:schemeClr val="tx1"/>
                </a:solidFill>
              </a:rPr>
            </a:br>
            <a:r>
              <a:rPr lang="en-US" sz="1800" dirty="0">
                <a:solidFill>
                  <a:schemeClr val="tx1"/>
                </a:solidFill>
              </a:rPr>
              <a:t>    # (state function, time in milliseconds)</a:t>
            </a:r>
            <a:br>
              <a:rPr lang="en-US" sz="1800" dirty="0">
                <a:solidFill>
                  <a:schemeClr val="tx1"/>
                </a:solidFill>
              </a:rPr>
            </a:br>
            <a:r>
              <a:rPr lang="en-US" sz="1800" dirty="0">
                <a:solidFill>
                  <a:schemeClr val="tx1"/>
                </a:solidFill>
              </a:rPr>
              <a:t>    (</a:t>
            </a:r>
            <a:r>
              <a:rPr lang="en-US" sz="1800" dirty="0" err="1">
                <a:solidFill>
                  <a:schemeClr val="tx1"/>
                </a:solidFill>
              </a:rPr>
              <a:t>handle_red_state</a:t>
            </a:r>
            <a:r>
              <a:rPr lang="en-US" sz="1800" dirty="0">
                <a:solidFill>
                  <a:schemeClr val="tx1"/>
                </a:solidFill>
              </a:rPr>
              <a:t>,            5000),  # Red LED, on for 5 seconds</a:t>
            </a:r>
            <a:br>
              <a:rPr lang="en-US" sz="1800" dirty="0">
                <a:solidFill>
                  <a:schemeClr val="tx1"/>
                </a:solidFill>
              </a:rPr>
            </a:br>
            <a:r>
              <a:rPr lang="en-US" sz="1800" dirty="0">
                <a:solidFill>
                  <a:schemeClr val="tx1"/>
                </a:solidFill>
              </a:rPr>
              <a:t>    (</a:t>
            </a:r>
            <a:r>
              <a:rPr lang="en-US" sz="1800" dirty="0" err="1">
                <a:solidFill>
                  <a:schemeClr val="tx1"/>
                </a:solidFill>
              </a:rPr>
              <a:t>handle_yellow_state</a:t>
            </a:r>
            <a:r>
              <a:rPr lang="en-US" sz="1800" dirty="0">
                <a:solidFill>
                  <a:schemeClr val="tx1"/>
                </a:solidFill>
              </a:rPr>
              <a:t>,         3000),  # Yellow LED, on for 3 seconds</a:t>
            </a:r>
            <a:br>
              <a:rPr lang="en-US" sz="1800" dirty="0">
                <a:solidFill>
                  <a:schemeClr val="tx1"/>
                </a:solidFill>
              </a:rPr>
            </a:br>
            <a:r>
              <a:rPr lang="en-US" sz="1800" dirty="0">
                <a:solidFill>
                  <a:schemeClr val="tx1"/>
                </a:solidFill>
              </a:rPr>
              <a:t>    (</a:t>
            </a:r>
            <a:r>
              <a:rPr lang="en-US" sz="1800" dirty="0" err="1">
                <a:solidFill>
                  <a:schemeClr val="tx1"/>
                </a:solidFill>
              </a:rPr>
              <a:t>handle_green_state</a:t>
            </a:r>
            <a:r>
              <a:rPr lang="en-US" sz="1800" dirty="0">
                <a:solidFill>
                  <a:schemeClr val="tx1"/>
                </a:solidFill>
              </a:rPr>
              <a:t>,          5000),  # Green LED, on for 5 seconds</a:t>
            </a:r>
            <a:br>
              <a:rPr lang="en-US" sz="1800" dirty="0">
                <a:solidFill>
                  <a:schemeClr val="tx1"/>
                </a:solidFill>
              </a:rPr>
            </a:br>
            <a:r>
              <a:rPr lang="en-US" sz="1800" dirty="0">
                <a:solidFill>
                  <a:schemeClr val="tx1"/>
                </a:solidFill>
              </a:rPr>
              <a:t>    (</a:t>
            </a:r>
            <a:r>
              <a:rPr lang="en-US" sz="1800" dirty="0" err="1">
                <a:solidFill>
                  <a:schemeClr val="tx1"/>
                </a:solidFill>
              </a:rPr>
              <a:t>handle_yellow_state_short</a:t>
            </a:r>
            <a:r>
              <a:rPr lang="en-US" sz="1800" dirty="0">
                <a:solidFill>
                  <a:schemeClr val="tx1"/>
                </a:solidFill>
              </a:rPr>
              <a:t>,   2000)   # Short Yellow LED, on for 2 seconds</a:t>
            </a:r>
            <a:br>
              <a:rPr lang="en-US" sz="1800" dirty="0">
                <a:solidFill>
                  <a:schemeClr val="tx1"/>
                </a:solidFill>
              </a:rPr>
            </a:br>
            <a:r>
              <a:rPr lang="en-US" sz="1800" dirty="0">
                <a:solidFill>
                  <a:schemeClr val="tx1"/>
                </a:solidFill>
              </a:rPr>
              <a:t>]</a:t>
            </a:r>
            <a:br>
              <a:rPr lang="en-US" sz="1800" dirty="0">
                <a:solidFill>
                  <a:schemeClr val="tx1"/>
                </a:solidFill>
              </a:rPr>
            </a:br>
            <a:r>
              <a:rPr lang="en-US" sz="1800" dirty="0">
                <a:solidFill>
                  <a:schemeClr val="tx1"/>
                </a:solidFill>
              </a:rPr>
              <a:t>def </a:t>
            </a:r>
            <a:r>
              <a:rPr lang="en-US" sz="1800" dirty="0" err="1">
                <a:solidFill>
                  <a:schemeClr val="tx1"/>
                </a:solidFill>
              </a:rPr>
              <a:t>traffic_light</a:t>
            </a:r>
            <a:r>
              <a:rPr lang="en-US" sz="1800" dirty="0">
                <a:solidFill>
                  <a:schemeClr val="tx1"/>
                </a:solidFill>
              </a:rPr>
              <a:t>():</a:t>
            </a:r>
            <a:br>
              <a:rPr lang="en-US" sz="1800" dirty="0">
                <a:solidFill>
                  <a:schemeClr val="tx1"/>
                </a:solidFill>
              </a:rPr>
            </a:br>
            <a:r>
              <a:rPr lang="en-US" sz="1800" dirty="0">
                <a:solidFill>
                  <a:schemeClr val="tx1"/>
                </a:solidFill>
              </a:rPr>
              <a:t>    state = 0</a:t>
            </a:r>
            <a:br>
              <a:rPr lang="en-US" sz="1800" dirty="0">
                <a:solidFill>
                  <a:schemeClr val="tx1"/>
                </a:solidFill>
              </a:rPr>
            </a:br>
            <a:r>
              <a:rPr lang="en-US" sz="1800" dirty="0">
                <a:solidFill>
                  <a:schemeClr val="tx1"/>
                </a:solidFill>
              </a:rPr>
              <a:t>    while True:</a:t>
            </a:r>
            <a:br>
              <a:rPr lang="en-US" sz="1800" dirty="0">
                <a:solidFill>
                  <a:schemeClr val="tx1"/>
                </a:solidFill>
              </a:rPr>
            </a:br>
            <a:r>
              <a:rPr lang="en-US" sz="1800" dirty="0">
                <a:solidFill>
                  <a:schemeClr val="tx1"/>
                </a:solidFill>
              </a:rPr>
              <a:t>        # Get the current state tuple (handler function and sleep time)</a:t>
            </a:r>
            <a:br>
              <a:rPr lang="en-US" sz="1800" dirty="0">
                <a:solidFill>
                  <a:schemeClr val="tx1"/>
                </a:solidFill>
              </a:rPr>
            </a:br>
            <a:r>
              <a:rPr lang="en-US" sz="1800" dirty="0">
                <a:solidFill>
                  <a:schemeClr val="tx1"/>
                </a:solidFill>
              </a:rPr>
              <a:t>        </a:t>
            </a:r>
            <a:r>
              <a:rPr lang="en-US" sz="1800" dirty="0" err="1">
                <a:solidFill>
                  <a:schemeClr val="tx1"/>
                </a:solidFill>
              </a:rPr>
              <a:t>current_handler_and_time</a:t>
            </a:r>
            <a:r>
              <a:rPr lang="en-US" sz="1800" dirty="0">
                <a:solidFill>
                  <a:schemeClr val="tx1"/>
                </a:solidFill>
              </a:rPr>
              <a:t> = </a:t>
            </a:r>
            <a:r>
              <a:rPr lang="en-US" sz="1800" dirty="0" err="1">
                <a:solidFill>
                  <a:schemeClr val="tx1"/>
                </a:solidFill>
              </a:rPr>
              <a:t>state_handlers</a:t>
            </a:r>
            <a:r>
              <a:rPr lang="en-US" sz="1800" dirty="0">
                <a:solidFill>
                  <a:schemeClr val="tx1"/>
                </a:solidFill>
              </a:rPr>
              <a:t>[state]</a:t>
            </a:r>
            <a:br>
              <a:rPr lang="en-US" sz="1800" dirty="0">
                <a:solidFill>
                  <a:schemeClr val="tx1"/>
                </a:solidFill>
              </a:rPr>
            </a:br>
            <a:r>
              <a:rPr lang="en-US" sz="1800" dirty="0">
                <a:solidFill>
                  <a:schemeClr val="tx1"/>
                </a:solidFill>
              </a:rPr>
              <a:t>        </a:t>
            </a:r>
            <a:r>
              <a:rPr lang="en-US" sz="1800" dirty="0" err="1">
                <a:solidFill>
                  <a:schemeClr val="tx1"/>
                </a:solidFill>
              </a:rPr>
              <a:t>handler_func</a:t>
            </a:r>
            <a:r>
              <a:rPr lang="en-US" sz="1800" dirty="0">
                <a:solidFill>
                  <a:schemeClr val="tx1"/>
                </a:solidFill>
              </a:rPr>
              <a:t> = </a:t>
            </a:r>
            <a:r>
              <a:rPr lang="en-US" sz="1800" dirty="0" err="1">
                <a:solidFill>
                  <a:schemeClr val="tx1"/>
                </a:solidFill>
              </a:rPr>
              <a:t>current_handler_and_time</a:t>
            </a:r>
            <a:r>
              <a:rPr lang="en-US" sz="1800" dirty="0">
                <a:solidFill>
                  <a:schemeClr val="tx1"/>
                </a:solidFill>
              </a:rPr>
              <a:t>[0]</a:t>
            </a:r>
            <a:br>
              <a:rPr lang="en-US" sz="1800" dirty="0">
                <a:solidFill>
                  <a:schemeClr val="tx1"/>
                </a:solidFill>
              </a:rPr>
            </a:br>
            <a:r>
              <a:rPr lang="en-US" sz="1800" dirty="0">
                <a:solidFill>
                  <a:schemeClr val="tx1"/>
                </a:solidFill>
              </a:rPr>
              <a:t>        </a:t>
            </a:r>
            <a:r>
              <a:rPr lang="en-US" sz="1800" dirty="0" err="1">
                <a:solidFill>
                  <a:schemeClr val="tx1"/>
                </a:solidFill>
              </a:rPr>
              <a:t>sleep_duration_ms</a:t>
            </a:r>
            <a:r>
              <a:rPr lang="en-US" sz="1800" dirty="0">
                <a:solidFill>
                  <a:schemeClr val="tx1"/>
                </a:solidFill>
              </a:rPr>
              <a:t> = </a:t>
            </a:r>
            <a:r>
              <a:rPr lang="en-US" sz="1800" dirty="0" err="1">
                <a:solidFill>
                  <a:schemeClr val="tx1"/>
                </a:solidFill>
              </a:rPr>
              <a:t>current_handler_and_time</a:t>
            </a:r>
            <a:r>
              <a:rPr lang="en-US" sz="1800" dirty="0">
                <a:solidFill>
                  <a:schemeClr val="tx1"/>
                </a:solidFill>
              </a:rPr>
              <a:t>[1]</a:t>
            </a:r>
            <a:br>
              <a:rPr lang="en-US" sz="1800" dirty="0">
                <a:solidFill>
                  <a:schemeClr val="tx1"/>
                </a:solidFill>
              </a:rPr>
            </a:br>
            <a:r>
              <a:rPr lang="en-US" sz="1800" dirty="0">
                <a:solidFill>
                  <a:schemeClr val="tx1"/>
                </a:solidFill>
              </a:rPr>
              <a:t>        # Execute the handler function and sleep for the specified time</a:t>
            </a:r>
            <a:br>
              <a:rPr lang="en-US" sz="1800" dirty="0">
                <a:solidFill>
                  <a:schemeClr val="tx1"/>
                </a:solidFill>
              </a:rPr>
            </a:br>
            <a:r>
              <a:rPr lang="en-US" sz="1800" dirty="0">
                <a:solidFill>
                  <a:schemeClr val="tx1"/>
                </a:solidFill>
              </a:rPr>
              <a:t>        </a:t>
            </a:r>
            <a:r>
              <a:rPr lang="en-US" sz="1800" dirty="0" err="1">
                <a:solidFill>
                  <a:schemeClr val="tx1"/>
                </a:solidFill>
              </a:rPr>
              <a:t>handler_func</a:t>
            </a:r>
            <a:r>
              <a:rPr lang="en-US" sz="1800" dirty="0">
                <a:solidFill>
                  <a:schemeClr val="tx1"/>
                </a:solidFill>
              </a:rPr>
              <a:t>()</a:t>
            </a:r>
            <a:br>
              <a:rPr lang="en-US" sz="1800" dirty="0">
                <a:solidFill>
                  <a:schemeClr val="tx1"/>
                </a:solidFill>
              </a:rPr>
            </a:br>
            <a:r>
              <a:rPr lang="en-US" sz="1800" dirty="0">
                <a:solidFill>
                  <a:schemeClr val="tx1"/>
                </a:solidFill>
              </a:rPr>
              <a:t>        </a:t>
            </a:r>
            <a:r>
              <a:rPr lang="en-US" sz="1800" dirty="0" err="1">
                <a:solidFill>
                  <a:schemeClr val="tx1"/>
                </a:solidFill>
              </a:rPr>
              <a:t>utime.sleep_ms</a:t>
            </a:r>
            <a:r>
              <a:rPr lang="en-US" sz="1800" dirty="0">
                <a:solidFill>
                  <a:schemeClr val="tx1"/>
                </a:solidFill>
              </a:rPr>
              <a:t>(</a:t>
            </a:r>
            <a:r>
              <a:rPr lang="en-US" sz="1800" dirty="0" err="1">
                <a:solidFill>
                  <a:schemeClr val="tx1"/>
                </a:solidFill>
              </a:rPr>
              <a:t>sleep_duration_ms</a:t>
            </a:r>
            <a:r>
              <a:rPr lang="en-US" sz="1800" dirty="0">
                <a:solidFill>
                  <a:schemeClr val="tx1"/>
                </a:solidFill>
              </a:rPr>
              <a:t>)</a:t>
            </a:r>
            <a:br>
              <a:rPr lang="en-US" sz="1800" dirty="0">
                <a:solidFill>
                  <a:schemeClr val="tx1"/>
                </a:solidFill>
              </a:rPr>
            </a:br>
            <a:r>
              <a:rPr lang="en-US" sz="1800" dirty="0">
                <a:solidFill>
                  <a:schemeClr val="tx1"/>
                </a:solidFill>
              </a:rPr>
              <a:t>        # Update the state index</a:t>
            </a:r>
            <a:br>
              <a:rPr lang="en-US" sz="1800" dirty="0">
                <a:solidFill>
                  <a:schemeClr val="tx1"/>
                </a:solidFill>
              </a:rPr>
            </a:br>
            <a:r>
              <a:rPr lang="en-US" sz="1800" dirty="0">
                <a:solidFill>
                  <a:schemeClr val="tx1"/>
                </a:solidFill>
              </a:rPr>
              <a:t>        state = (state + 1) % </a:t>
            </a:r>
            <a:r>
              <a:rPr lang="en-US" sz="1800" dirty="0" err="1">
                <a:solidFill>
                  <a:schemeClr val="tx1"/>
                </a:solidFill>
              </a:rPr>
              <a:t>len</a:t>
            </a:r>
            <a:r>
              <a:rPr lang="en-US" sz="1800" dirty="0">
                <a:solidFill>
                  <a:schemeClr val="tx1"/>
                </a:solidFill>
              </a:rPr>
              <a:t>(</a:t>
            </a:r>
            <a:r>
              <a:rPr lang="en-US" sz="1800" dirty="0" err="1">
                <a:solidFill>
                  <a:schemeClr val="tx1"/>
                </a:solidFill>
              </a:rPr>
              <a:t>state_handlers</a:t>
            </a:r>
            <a:r>
              <a:rPr lang="en-US" sz="1800" dirty="0">
                <a:solidFill>
                  <a:schemeClr val="tx1"/>
                </a:solidFill>
              </a:rPr>
              <a:t>)</a:t>
            </a:r>
            <a:br>
              <a:rPr lang="en-US" sz="1800" dirty="0">
                <a:solidFill>
                  <a:schemeClr val="tx1"/>
                </a:solidFill>
              </a:rPr>
            </a:br>
            <a:r>
              <a:rPr lang="en-US" sz="1800" dirty="0">
                <a:solidFill>
                  <a:schemeClr val="tx1"/>
                </a:solidFill>
              </a:rPr>
              <a:t># Run the traffic light sequence</a:t>
            </a:r>
            <a:br>
              <a:rPr lang="en-US" sz="1800" dirty="0">
                <a:solidFill>
                  <a:schemeClr val="tx1"/>
                </a:solidFill>
              </a:rPr>
            </a:br>
            <a:r>
              <a:rPr lang="en-US" sz="1800" dirty="0" err="1">
                <a:solidFill>
                  <a:schemeClr val="tx1"/>
                </a:solidFill>
              </a:rPr>
              <a:t>traffic_light</a:t>
            </a:r>
            <a:r>
              <a:rPr lang="en-US" sz="1800" dirty="0">
                <a:solidFill>
                  <a:schemeClr val="tx1"/>
                </a:solidFill>
              </a:rPr>
              <a:t>()</a:t>
            </a:r>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7945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FC819D-9F6B-48B7-E865-681B1A32ABA9}"/>
              </a:ext>
            </a:extLst>
          </p:cNvPr>
          <p:cNvPicPr>
            <a:picLocks noChangeAspect="1"/>
          </p:cNvPicPr>
          <p:nvPr/>
        </p:nvPicPr>
        <p:blipFill rotWithShape="1">
          <a:blip r:link="rId2"/>
          <a:srcRect l="1047" t="22472" r="-1047" b="18897"/>
          <a:stretch>
            <a:fillRect/>
          </a:stretch>
        </p:blipFill>
        <p:spPr>
          <a:xfrm>
            <a:off x="2093845" y="533400"/>
            <a:ext cx="5751442" cy="6145696"/>
          </a:xfrm>
          <a:prstGeom prst="rect">
            <a:avLst/>
          </a:prstGeom>
        </p:spPr>
      </p:pic>
    </p:spTree>
    <p:extLst>
      <p:ext uri="{BB962C8B-B14F-4D97-AF65-F5344CB8AC3E}">
        <p14:creationId xmlns:p14="http://schemas.microsoft.com/office/powerpoint/2010/main" val="384279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157296-1B2C-943A-AFCB-A4B898E52BF4}"/>
              </a:ext>
            </a:extLst>
          </p:cNvPr>
          <p:cNvPicPr>
            <a:picLocks noChangeAspect="1"/>
          </p:cNvPicPr>
          <p:nvPr/>
        </p:nvPicPr>
        <p:blipFill rotWithShape="1">
          <a:blip r:link="rId2"/>
          <a:srcRect t="23012" b="21339"/>
          <a:stretch>
            <a:fillRect/>
          </a:stretch>
        </p:blipFill>
        <p:spPr>
          <a:xfrm>
            <a:off x="1749287" y="877957"/>
            <a:ext cx="8362121" cy="5393634"/>
          </a:xfrm>
          <a:prstGeom prst="rect">
            <a:avLst/>
          </a:prstGeom>
        </p:spPr>
      </p:pic>
    </p:spTree>
    <p:extLst>
      <p:ext uri="{BB962C8B-B14F-4D97-AF65-F5344CB8AC3E}">
        <p14:creationId xmlns:p14="http://schemas.microsoft.com/office/powerpoint/2010/main" val="4162865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992</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PowerPoint Presentation</vt:lpstr>
      <vt:lpstr>Introduction:</vt:lpstr>
      <vt:lpstr>Advantages of a Smart Traffic Management System </vt:lpstr>
      <vt:lpstr>Block diagram</vt:lpstr>
      <vt:lpstr>Explanation</vt:lpstr>
      <vt:lpstr>PowerPoint Presentation</vt:lpstr>
      <vt:lpstr># State handlers list state_handlers = [     # (state function, time in milliseconds)     (handle_red_state,            5000),  # Red LED, on for 5 seconds     (handle_yellow_state,         3000),  # Yellow LED, on for 3 seconds     (handle_green_state,          5000),  # Green LED, on for 5 seconds     (handle_yellow_state_short,   2000)   # Short Yellow LED, on for 2 seconds ] def traffic_light():     state = 0     while True:         # Get the current state tuple (handler function and sleep time)         current_handler_and_time = state_handlers[state]         handler_func = current_handler_and_time[0]         sleep_duration_ms = current_handler_and_time[1]         # Execute the handler function and sleep for the specified time         handler_func()         utime.sleep_ms(sleep_duration_ms)         # Update the state index         state = (state + 1) % len(state_handlers) # Run the traffic light sequence traffic_light() </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diyaabi366@gmail.com</dc:creator>
  <cp:lastModifiedBy>diyaabi366@gmail.com</cp:lastModifiedBy>
  <cp:revision>2</cp:revision>
  <dcterms:created xsi:type="dcterms:W3CDTF">2023-11-01T16:00:17Z</dcterms:created>
  <dcterms:modified xsi:type="dcterms:W3CDTF">2023-11-01T17:07:53Z</dcterms:modified>
</cp:coreProperties>
</file>