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26T16:40:58.35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467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68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734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31130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616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7455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790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1439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993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320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343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0426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259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08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586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40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343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325038"/>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457" y="1328199"/>
            <a:ext cx="8915399" cy="2262781"/>
          </a:xfrm>
        </p:spPr>
        <p:txBody>
          <a:bodyPr>
            <a:normAutofit/>
          </a:bodyPr>
          <a:lstStyle/>
          <a:p>
            <a:pPr algn="ctr"/>
            <a:r>
              <a:rPr lang="en-US" sz="4400" b="1" dirty="0">
                <a:latin typeface="Bell MT" panose="02020503060305020303" pitchFamily="18" charset="0"/>
              </a:rPr>
              <a:t>BIG DATA ANALYSIS WITH IBM CLOUD DATABASES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820" y="70339"/>
            <a:ext cx="6372236" cy="8921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2125" y="0"/>
            <a:ext cx="2809875" cy="1628775"/>
          </a:xfrm>
          <a:prstGeom prst="rect">
            <a:avLst/>
          </a:prstGeom>
        </p:spPr>
      </p:pic>
      <p:pic>
        <p:nvPicPr>
          <p:cNvPr id="8" name="Picture 7">
            <a:extLst>
              <a:ext uri="{FF2B5EF4-FFF2-40B4-BE49-F238E27FC236}">
                <a16:creationId xmlns:a16="http://schemas.microsoft.com/office/drawing/2014/main" id="{46967A70-D0F1-4E43-9C3C-4C3C40C83C30}"/>
              </a:ext>
            </a:extLst>
          </p:cNvPr>
          <p:cNvPicPr>
            <a:picLocks noChangeAspect="1"/>
          </p:cNvPicPr>
          <p:nvPr/>
        </p:nvPicPr>
        <p:blipFill>
          <a:blip r:embed="rId4"/>
          <a:stretch>
            <a:fillRect/>
          </a:stretch>
        </p:blipFill>
        <p:spPr>
          <a:xfrm>
            <a:off x="3838468" y="3681416"/>
            <a:ext cx="4515064" cy="2508369"/>
          </a:xfrm>
          <a:prstGeom prst="rect">
            <a:avLst/>
          </a:prstGeom>
          <a:effectLst>
            <a:softEdge rad="127000"/>
          </a:effectLst>
        </p:spPr>
      </p:pic>
    </p:spTree>
    <p:extLst>
      <p:ext uri="{BB962C8B-B14F-4D97-AF65-F5344CB8AC3E}">
        <p14:creationId xmlns:p14="http://schemas.microsoft.com/office/powerpoint/2010/main" val="266891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3FDB-C80E-40BD-A127-393329409E17}"/>
              </a:ext>
            </a:extLst>
          </p:cNvPr>
          <p:cNvSpPr>
            <a:spLocks noGrp="1"/>
          </p:cNvSpPr>
          <p:nvPr>
            <p:ph type="title"/>
          </p:nvPr>
        </p:nvSpPr>
        <p:spPr>
          <a:xfrm>
            <a:off x="766691" y="2728735"/>
            <a:ext cx="9404723" cy="479744"/>
          </a:xfrm>
        </p:spPr>
        <p:txBody>
          <a:bodyPr/>
          <a:lstStyle/>
          <a:p>
            <a:r>
              <a:rPr lang="en-US" sz="2000" b="1" i="1" dirty="0"/>
              <a:t>CONCLUSION :</a:t>
            </a:r>
            <a:endParaRPr lang="en-IN" sz="2000" b="1" i="1" dirty="0"/>
          </a:p>
        </p:txBody>
      </p:sp>
      <p:sp>
        <p:nvSpPr>
          <p:cNvPr id="3" name="Content Placeholder 2">
            <a:extLst>
              <a:ext uri="{FF2B5EF4-FFF2-40B4-BE49-F238E27FC236}">
                <a16:creationId xmlns:a16="http://schemas.microsoft.com/office/drawing/2014/main" id="{FCD16038-64F0-49CF-813C-F4A3EAC4E303}"/>
              </a:ext>
            </a:extLst>
          </p:cNvPr>
          <p:cNvSpPr>
            <a:spLocks noGrp="1"/>
          </p:cNvSpPr>
          <p:nvPr>
            <p:ph idx="1"/>
          </p:nvPr>
        </p:nvSpPr>
        <p:spPr>
          <a:xfrm>
            <a:off x="1693068" y="3208479"/>
            <a:ext cx="8946541" cy="4195481"/>
          </a:xfrm>
        </p:spPr>
        <p:txBody>
          <a:bodyPr>
            <a:normAutofit/>
          </a:bodyPr>
          <a:lstStyle/>
          <a:p>
            <a:pPr>
              <a:lnSpc>
                <a:spcPct val="150000"/>
              </a:lnSpc>
              <a:buFont typeface="Wingdings" panose="05000000000000000000" pitchFamily="2" charset="2"/>
              <a:buChar char="ü"/>
            </a:pPr>
            <a:r>
              <a:rPr lang="en-US" sz="1800" dirty="0"/>
              <a:t>A field to analyze and extract information about the big data involved in the business or the data world so that proper conclusions can be made is called big data Analytics. These conclusions can be used to predict the future or to forecast the business. Also, this helps in creating a trend about the past.</a:t>
            </a:r>
          </a:p>
          <a:p>
            <a:pPr>
              <a:lnSpc>
                <a:spcPct val="150000"/>
              </a:lnSpc>
              <a:buFont typeface="Wingdings" panose="05000000000000000000" pitchFamily="2" charset="2"/>
              <a:buChar char="ü"/>
            </a:pPr>
            <a:r>
              <a:rPr lang="en-US" sz="1800" dirty="0"/>
              <a:t>And also it helps a business optimize its performance, perform more efficiently, maximize profit, or make more strategically-guided decisions.</a:t>
            </a:r>
            <a:endParaRPr lang="en-IN" sz="1800" dirty="0"/>
          </a:p>
        </p:txBody>
      </p:sp>
      <p:sp>
        <p:nvSpPr>
          <p:cNvPr id="6" name="Rectangle 5">
            <a:extLst>
              <a:ext uri="{FF2B5EF4-FFF2-40B4-BE49-F238E27FC236}">
                <a16:creationId xmlns:a16="http://schemas.microsoft.com/office/drawing/2014/main" id="{427639E0-A907-4011-816F-6333E064FC7F}"/>
              </a:ext>
            </a:extLst>
          </p:cNvPr>
          <p:cNvSpPr/>
          <p:nvPr/>
        </p:nvSpPr>
        <p:spPr>
          <a:xfrm>
            <a:off x="1068474" y="578608"/>
            <a:ext cx="9404722" cy="2400657"/>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000" b="1" i="1" u="sng" dirty="0">
                <a:latin typeface="Google Sans"/>
              </a:rPr>
              <a:t>Visualization and Reporting: </a:t>
            </a:r>
            <a:r>
              <a:rPr lang="en-US" dirty="0">
                <a:latin typeface="Google Sans"/>
              </a:rPr>
              <a:t>To visualize and report your findings, you can use tools like Tableau, Power BI, or Python libraries like Matplotlib and Seaborn.</a:t>
            </a:r>
          </a:p>
          <a:p>
            <a:pPr marL="285750" indent="-285750">
              <a:lnSpc>
                <a:spcPct val="150000"/>
              </a:lnSpc>
              <a:buFont typeface="Wingdings" panose="05000000000000000000" pitchFamily="2" charset="2"/>
              <a:buChar char="Ø"/>
            </a:pPr>
            <a:r>
              <a:rPr lang="en-US" sz="2000" b="1" i="1" u="sng" dirty="0">
                <a:latin typeface="Google Sans"/>
              </a:rPr>
              <a:t>Scaling and Monitoring</a:t>
            </a:r>
            <a:r>
              <a:rPr lang="en-US" sz="2000" i="1" u="sng" dirty="0">
                <a:latin typeface="Google Sans"/>
              </a:rPr>
              <a:t>: </a:t>
            </a:r>
            <a:r>
              <a:rPr lang="en-US" dirty="0">
                <a:latin typeface="Google Sans"/>
              </a:rPr>
              <a:t>Implement auto-scaling and monitoring solutions to ensure your big data analysis system can handle increased workloads.</a:t>
            </a:r>
          </a:p>
          <a:p>
            <a:br>
              <a:rPr lang="en-US" dirty="0"/>
            </a:br>
            <a:endParaRPr lang="en-IN" dirty="0"/>
          </a:p>
        </p:txBody>
      </p:sp>
    </p:spTree>
    <p:extLst>
      <p:ext uri="{BB962C8B-B14F-4D97-AF65-F5344CB8AC3E}">
        <p14:creationId xmlns:p14="http://schemas.microsoft.com/office/powerpoint/2010/main" val="104026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9599" y="1015996"/>
            <a:ext cx="8911687" cy="1280890"/>
          </a:xfrm>
        </p:spPr>
        <p:txBody>
          <a:bodyPr/>
          <a:lstStyle/>
          <a:p>
            <a:r>
              <a:rPr lang="en-US" b="1" dirty="0">
                <a:solidFill>
                  <a:schemeClr val="accent1"/>
                </a:solidFill>
              </a:rPr>
              <a:t>TEAM MEMBERS:</a:t>
            </a:r>
          </a:p>
        </p:txBody>
      </p:sp>
      <p:sp>
        <p:nvSpPr>
          <p:cNvPr id="3" name="Content Placeholder 2"/>
          <p:cNvSpPr>
            <a:spLocks noGrp="1"/>
          </p:cNvSpPr>
          <p:nvPr>
            <p:ph idx="1"/>
          </p:nvPr>
        </p:nvSpPr>
        <p:spPr>
          <a:xfrm>
            <a:off x="4308736" y="2052918"/>
            <a:ext cx="8946541" cy="4195481"/>
          </a:xfrm>
        </p:spPr>
        <p:txBody>
          <a:bodyPr/>
          <a:lstStyle/>
          <a:p>
            <a:r>
              <a:rPr lang="en-US" dirty="0"/>
              <a:t>S.SARAVANAN</a:t>
            </a:r>
          </a:p>
          <a:p>
            <a:r>
              <a:rPr lang="en-US" dirty="0"/>
              <a:t>M.SRINIVASAN</a:t>
            </a:r>
          </a:p>
          <a:p>
            <a:r>
              <a:rPr lang="en-US" dirty="0"/>
              <a:t>E.SAKTHIKUMAR</a:t>
            </a:r>
          </a:p>
          <a:p>
            <a:r>
              <a:rPr lang="en-US" dirty="0"/>
              <a:t>K.LOGESHWARAN</a:t>
            </a:r>
          </a:p>
          <a:p>
            <a:r>
              <a:rPr lang="en-US" dirty="0"/>
              <a:t>S.SIMON DEEPAK</a:t>
            </a:r>
          </a:p>
        </p:txBody>
      </p:sp>
    </p:spTree>
    <p:extLst>
      <p:ext uri="{BB962C8B-B14F-4D97-AF65-F5344CB8AC3E}">
        <p14:creationId xmlns:p14="http://schemas.microsoft.com/office/powerpoint/2010/main" val="295804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77" y="477155"/>
            <a:ext cx="8911687" cy="1280890"/>
          </a:xfrm>
        </p:spPr>
        <p:txBody>
          <a:bodyPr>
            <a:normAutofit/>
          </a:bodyPr>
          <a:lstStyle/>
          <a:p>
            <a:r>
              <a:rPr lang="en-US" sz="2800" b="1" i="1" u="sng" dirty="0"/>
              <a:t>BIG DATA ANALYSIS WITH IBM CLOUD DATABASES :</a:t>
            </a:r>
            <a:endParaRPr lang="en-US" sz="2800" b="1" i="1" u="sng" dirty="0">
              <a:solidFill>
                <a:schemeClr val="accent1"/>
              </a:solidFill>
            </a:endParaRPr>
          </a:p>
        </p:txBody>
      </p:sp>
      <p:sp>
        <p:nvSpPr>
          <p:cNvPr id="3" name="Content Placeholder 2"/>
          <p:cNvSpPr>
            <a:spLocks noGrp="1"/>
          </p:cNvSpPr>
          <p:nvPr>
            <p:ph idx="1"/>
          </p:nvPr>
        </p:nvSpPr>
        <p:spPr>
          <a:xfrm>
            <a:off x="1539673" y="1117600"/>
            <a:ext cx="8755377" cy="4377732"/>
          </a:xfrm>
        </p:spPr>
        <p:txBody>
          <a:bodyPr>
            <a:noAutofit/>
          </a:bodyPr>
          <a:lstStyle/>
          <a:p>
            <a:pPr>
              <a:lnSpc>
                <a:spcPct val="170000"/>
              </a:lnSpc>
              <a:buFont typeface="Wingdings" panose="05000000000000000000" pitchFamily="2" charset="2"/>
              <a:buChar char="§"/>
            </a:pPr>
            <a:r>
              <a:rPr lang="en-US" sz="1600" dirty="0"/>
              <a:t>Big data analytics is the process of collecting, examining, and analyzing large amounts of data to discover market trends, insights, and patterns that can help companies make better business decisions</a:t>
            </a:r>
          </a:p>
          <a:p>
            <a:pPr>
              <a:lnSpc>
                <a:spcPct val="170000"/>
              </a:lnSpc>
              <a:buFont typeface="Wingdings" panose="05000000000000000000" pitchFamily="2" charset="2"/>
              <a:buChar char="§"/>
            </a:pPr>
            <a:r>
              <a:rPr lang="en-US" sz="1600" dirty="0"/>
              <a:t>With big data analytics, you can ultimately fuel better and faster decision-making, modelling and predicting of future outcomes and enhanced business intelligence.</a:t>
            </a:r>
          </a:p>
          <a:p>
            <a:pPr>
              <a:lnSpc>
                <a:spcPct val="170000"/>
              </a:lnSpc>
              <a:buFont typeface="Wingdings" panose="05000000000000000000" pitchFamily="2" charset="2"/>
              <a:buChar char="§"/>
            </a:pPr>
            <a:r>
              <a:rPr lang="en-US" sz="1600" dirty="0"/>
              <a:t>Hydra is a fully-managed open source data warehouse built on Postgres. It's easy to use and designed to scale analytics (OLAP) &amp; hybrid transactional workloads. Our team is excited to announce that Hydra is the fastest Postgres database for analytics.</a:t>
            </a:r>
          </a:p>
        </p:txBody>
      </p:sp>
    </p:spTree>
    <p:extLst>
      <p:ext uri="{BB962C8B-B14F-4D97-AF65-F5344CB8AC3E}">
        <p14:creationId xmlns:p14="http://schemas.microsoft.com/office/powerpoint/2010/main" val="87723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038" y="232225"/>
            <a:ext cx="7832240" cy="682175"/>
          </a:xfrm>
        </p:spPr>
        <p:txBody>
          <a:bodyPr/>
          <a:lstStyle/>
          <a:p>
            <a:r>
              <a:rPr lang="en-US" sz="3200" b="1" i="1" u="sng" dirty="0"/>
              <a:t>Considerations for cloud databases :</a:t>
            </a:r>
            <a:br>
              <a:rPr lang="en-IN" sz="3200" dirty="0"/>
            </a:br>
            <a:endParaRPr lang="en-US" sz="3200" b="1" i="1" u="sng" dirty="0">
              <a:solidFill>
                <a:schemeClr val="accent1"/>
              </a:solidFill>
            </a:endParaRPr>
          </a:p>
        </p:txBody>
      </p:sp>
      <p:sp>
        <p:nvSpPr>
          <p:cNvPr id="3" name="Content Placeholder 2"/>
          <p:cNvSpPr>
            <a:spLocks noGrp="1"/>
          </p:cNvSpPr>
          <p:nvPr>
            <p:ph idx="1"/>
          </p:nvPr>
        </p:nvSpPr>
        <p:spPr>
          <a:xfrm>
            <a:off x="1243989" y="1165608"/>
            <a:ext cx="8946541" cy="4195481"/>
          </a:xfrm>
        </p:spPr>
        <p:txBody>
          <a:bodyPr>
            <a:normAutofit fontScale="25000" lnSpcReduction="20000"/>
          </a:bodyPr>
          <a:lstStyle/>
          <a:p>
            <a:pPr marL="0" lvl="0" indent="0">
              <a:lnSpc>
                <a:spcPct val="170000"/>
              </a:lnSpc>
              <a:buNone/>
            </a:pPr>
            <a:r>
              <a:rPr lang="en-US" sz="6400" b="1" dirty="0"/>
              <a:t>Control options</a:t>
            </a:r>
            <a:endParaRPr lang="en-IN" sz="6400" dirty="0"/>
          </a:p>
          <a:p>
            <a:pPr lvl="0">
              <a:lnSpc>
                <a:spcPct val="170000"/>
              </a:lnSpc>
              <a:buFont typeface="Arial" panose="020B0604020202020204" pitchFamily="34" charset="0"/>
              <a:buChar char="•"/>
            </a:pPr>
            <a:r>
              <a:rPr lang="en-US" sz="6400" dirty="0"/>
              <a:t>Users can opt for a virtual machine image managed like a traditional database or a provider’s database as a service (DBaaS).</a:t>
            </a:r>
            <a:endParaRPr lang="en-IN" sz="6400" dirty="0"/>
          </a:p>
          <a:p>
            <a:pPr marL="0" lvl="0" indent="0">
              <a:lnSpc>
                <a:spcPct val="170000"/>
              </a:lnSpc>
              <a:buNone/>
            </a:pPr>
            <a:r>
              <a:rPr lang="en-US" sz="6400" b="1" dirty="0"/>
              <a:t>Database technology</a:t>
            </a:r>
            <a:endParaRPr lang="en-IN" sz="6400" dirty="0"/>
          </a:p>
          <a:p>
            <a:pPr lvl="0">
              <a:lnSpc>
                <a:spcPct val="170000"/>
              </a:lnSpc>
              <a:buFont typeface="Arial" panose="020B0604020202020204" pitchFamily="34" charset="0"/>
              <a:buChar char="•"/>
            </a:pPr>
            <a:r>
              <a:rPr lang="en-US" sz="6400" dirty="0"/>
              <a:t>SQL databases are difficult to scale but very common. NoSQL databases scale more easily but do not work with some applications.</a:t>
            </a:r>
            <a:endParaRPr lang="en-IN" sz="6400" dirty="0"/>
          </a:p>
          <a:p>
            <a:pPr marL="0" lvl="0" indent="0">
              <a:lnSpc>
                <a:spcPct val="170000"/>
              </a:lnSpc>
              <a:buNone/>
            </a:pPr>
            <a:r>
              <a:rPr lang="en-US" sz="6400" b="1" dirty="0"/>
              <a:t>Security</a:t>
            </a:r>
            <a:endParaRPr lang="en-IN" sz="6400" dirty="0"/>
          </a:p>
          <a:p>
            <a:pPr lvl="0">
              <a:lnSpc>
                <a:spcPct val="170000"/>
              </a:lnSpc>
              <a:buFont typeface="Arial" panose="020B0604020202020204" pitchFamily="34" charset="0"/>
              <a:buChar char="•"/>
            </a:pPr>
            <a:r>
              <a:rPr lang="en-US" sz="6400" dirty="0"/>
              <a:t>Most cloud database providers encrypt data and provide other security measures; organizations should research their options.</a:t>
            </a:r>
            <a:endParaRPr lang="en-IN" sz="6400" dirty="0"/>
          </a:p>
          <a:p>
            <a:pPr marL="0" lvl="0" indent="0">
              <a:lnSpc>
                <a:spcPct val="170000"/>
              </a:lnSpc>
              <a:buNone/>
            </a:pPr>
            <a:r>
              <a:rPr lang="en-US" sz="6400" b="1" dirty="0"/>
              <a:t>Maintenance</a:t>
            </a:r>
            <a:endParaRPr lang="en-IN" sz="6400" dirty="0"/>
          </a:p>
          <a:p>
            <a:pPr lvl="0">
              <a:lnSpc>
                <a:spcPct val="170000"/>
              </a:lnSpc>
              <a:buFont typeface="Arial" panose="020B0604020202020204" pitchFamily="34" charset="0"/>
              <a:buChar char="•"/>
            </a:pPr>
            <a:r>
              <a:rPr lang="en-US" sz="6400" dirty="0"/>
              <a:t>When using a virtual machine image, one should ensure that IT staffers can maintain the underlying infrastructure.</a:t>
            </a:r>
            <a:endParaRPr lang="en-IN" sz="6400" dirty="0"/>
          </a:p>
          <a:p>
            <a:pPr>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208507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522" y="254263"/>
            <a:ext cx="11629452" cy="4195481"/>
          </a:xfrm>
        </p:spPr>
        <p:txBody>
          <a:bodyPr>
            <a:normAutofit/>
          </a:bodyPr>
          <a:lstStyle/>
          <a:p>
            <a:pPr marL="0" indent="0">
              <a:lnSpc>
                <a:spcPct val="150000"/>
              </a:lnSpc>
              <a:buNone/>
            </a:pPr>
            <a:br>
              <a:rPr lang="en-US" dirty="0"/>
            </a:br>
            <a:r>
              <a:rPr lang="en-US" dirty="0"/>
              <a:t>             </a:t>
            </a:r>
          </a:p>
        </p:txBody>
      </p:sp>
      <p:sp>
        <p:nvSpPr>
          <p:cNvPr id="6" name="Rectangle 5">
            <a:extLst>
              <a:ext uri="{FF2B5EF4-FFF2-40B4-BE49-F238E27FC236}">
                <a16:creationId xmlns:a16="http://schemas.microsoft.com/office/drawing/2014/main" id="{26588AE1-A18E-43B7-817A-81EEFAB0CC7F}"/>
              </a:ext>
            </a:extLst>
          </p:cNvPr>
          <p:cNvSpPr/>
          <p:nvPr/>
        </p:nvSpPr>
        <p:spPr>
          <a:xfrm>
            <a:off x="649476" y="441020"/>
            <a:ext cx="6947079" cy="400110"/>
          </a:xfrm>
          <a:prstGeom prst="rect">
            <a:avLst/>
          </a:prstGeom>
        </p:spPr>
        <p:txBody>
          <a:bodyPr wrap="square">
            <a:spAutoFit/>
          </a:bodyPr>
          <a:lstStyle/>
          <a:p>
            <a:pPr fontAlgn="base">
              <a:buFont typeface="Wingdings" panose="05000000000000000000" pitchFamily="2" charset="2"/>
              <a:buChar char="Ø"/>
            </a:pPr>
            <a:r>
              <a:rPr lang="en-US" sz="2000" b="1" dirty="0"/>
              <a:t>Benefits of Performing big data analytics in cloud :</a:t>
            </a:r>
            <a:endParaRPr lang="en-US" sz="2000" dirty="0"/>
          </a:p>
        </p:txBody>
      </p:sp>
      <p:sp>
        <p:nvSpPr>
          <p:cNvPr id="2" name="Rectangle 1">
            <a:extLst>
              <a:ext uri="{FF2B5EF4-FFF2-40B4-BE49-F238E27FC236}">
                <a16:creationId xmlns:a16="http://schemas.microsoft.com/office/drawing/2014/main" id="{365C13A3-D440-4F27-9090-E6A0A6571B94}"/>
              </a:ext>
            </a:extLst>
          </p:cNvPr>
          <p:cNvSpPr/>
          <p:nvPr/>
        </p:nvSpPr>
        <p:spPr>
          <a:xfrm>
            <a:off x="1420167" y="1143777"/>
            <a:ext cx="6096000" cy="3788858"/>
          </a:xfrm>
          <a:prstGeom prst="rect">
            <a:avLst/>
          </a:prstGeom>
        </p:spPr>
        <p:txBody>
          <a:bodyPr>
            <a:spAutoFit/>
          </a:bodyPr>
          <a:lstStyle/>
          <a:p>
            <a:pPr marL="285750" indent="-285750">
              <a:lnSpc>
                <a:spcPct val="150000"/>
              </a:lnSpc>
              <a:buFont typeface="Arial" panose="020B0604020202020204" pitchFamily="34" charset="0"/>
              <a:buChar char="•"/>
            </a:pPr>
            <a:r>
              <a:rPr lang="en-US" dirty="0">
                <a:latin typeface="Google Sans"/>
              </a:rPr>
              <a:t>Rapidity. The conventional approach to data management and storage is quickly becoming obsolete. </a:t>
            </a:r>
          </a:p>
          <a:p>
            <a:pPr marL="285750" indent="-285750">
              <a:lnSpc>
                <a:spcPct val="150000"/>
              </a:lnSpc>
              <a:buFont typeface="Arial" panose="020B0604020202020204" pitchFamily="34" charset="0"/>
              <a:buChar char="•"/>
            </a:pPr>
            <a:r>
              <a:rPr lang="en-US" dirty="0">
                <a:latin typeface="Google Sans"/>
              </a:rPr>
              <a:t>Elasticity. </a:t>
            </a:r>
          </a:p>
          <a:p>
            <a:pPr marL="285750" indent="-285750">
              <a:lnSpc>
                <a:spcPct val="150000"/>
              </a:lnSpc>
              <a:buFont typeface="Arial" panose="020B0604020202020204" pitchFamily="34" charset="0"/>
              <a:buChar char="•"/>
            </a:pPr>
            <a:r>
              <a:rPr lang="en-US" dirty="0">
                <a:latin typeface="Google Sans"/>
              </a:rPr>
              <a:t>Data processing. </a:t>
            </a:r>
          </a:p>
          <a:p>
            <a:pPr marL="285750" indent="-285750">
              <a:lnSpc>
                <a:spcPct val="150000"/>
              </a:lnSpc>
              <a:buFont typeface="Arial" panose="020B0604020202020204" pitchFamily="34" charset="0"/>
              <a:buChar char="•"/>
            </a:pPr>
            <a:r>
              <a:rPr lang="en-US" dirty="0">
                <a:latin typeface="Google Sans"/>
              </a:rPr>
              <a:t>Simplification. </a:t>
            </a:r>
          </a:p>
          <a:p>
            <a:pPr marL="285750" indent="-285750">
              <a:lnSpc>
                <a:spcPct val="150000"/>
              </a:lnSpc>
              <a:buFont typeface="Arial" panose="020B0604020202020204" pitchFamily="34" charset="0"/>
              <a:buChar char="•"/>
            </a:pPr>
            <a:r>
              <a:rPr lang="en-US" dirty="0">
                <a:latin typeface="Google Sans"/>
              </a:rPr>
              <a:t>Cost reduction through Big Data in the cloud. </a:t>
            </a:r>
          </a:p>
          <a:p>
            <a:pPr marL="285750" indent="-285750">
              <a:lnSpc>
                <a:spcPct val="150000"/>
              </a:lnSpc>
              <a:buFont typeface="Arial" panose="020B0604020202020204" pitchFamily="34" charset="0"/>
              <a:buChar char="•"/>
            </a:pPr>
            <a:r>
              <a:rPr lang="en-US" dirty="0">
                <a:latin typeface="Google Sans"/>
              </a:rPr>
              <a:t>Scalability. </a:t>
            </a:r>
          </a:p>
          <a:p>
            <a:pPr marL="285750" indent="-285750">
              <a:lnSpc>
                <a:spcPct val="150000"/>
              </a:lnSpc>
              <a:buFont typeface="Arial" panose="020B0604020202020204" pitchFamily="34" charset="0"/>
              <a:buChar char="•"/>
            </a:pPr>
            <a:r>
              <a:rPr lang="en-US" dirty="0">
                <a:latin typeface="Google Sans"/>
              </a:rPr>
              <a:t>Accessibility. </a:t>
            </a:r>
          </a:p>
          <a:p>
            <a:pPr marL="285750" indent="-285750">
              <a:lnSpc>
                <a:spcPct val="150000"/>
              </a:lnSpc>
              <a:buFont typeface="Arial" panose="020B0604020202020204" pitchFamily="34" charset="0"/>
              <a:buChar char="•"/>
            </a:pPr>
            <a:r>
              <a:rPr lang="en-US" dirty="0">
                <a:latin typeface="Google Sans"/>
              </a:rPr>
              <a:t>Improving analysis.</a:t>
            </a:r>
            <a:endParaRPr lang="en-US" b="0" i="0" dirty="0">
              <a:effectLst/>
              <a:latin typeface="Google Sans"/>
            </a:endParaRPr>
          </a:p>
        </p:txBody>
      </p:sp>
      <p:sp>
        <p:nvSpPr>
          <p:cNvPr id="8" name="Rectangle 7">
            <a:extLst>
              <a:ext uri="{FF2B5EF4-FFF2-40B4-BE49-F238E27FC236}">
                <a16:creationId xmlns:a16="http://schemas.microsoft.com/office/drawing/2014/main" id="{F005C88A-98B9-497C-A5F3-6D13A7AA08F4}"/>
              </a:ext>
            </a:extLst>
          </p:cNvPr>
          <p:cNvSpPr/>
          <p:nvPr/>
        </p:nvSpPr>
        <p:spPr>
          <a:xfrm>
            <a:off x="805544" y="5214560"/>
            <a:ext cx="10137112"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Google Sans"/>
              </a:rPr>
              <a:t>Enhance speed, reduce costs and realize faster time to value. Discover insights in real time from a range of streaming data including unstructured text, video and more.</a:t>
            </a:r>
            <a:endParaRPr lang="en-IN" dirty="0">
              <a:latin typeface="Google Sans"/>
            </a:endParaRPr>
          </a:p>
        </p:txBody>
      </p:sp>
    </p:spTree>
    <p:extLst>
      <p:ext uri="{BB962C8B-B14F-4D97-AF65-F5344CB8AC3E}">
        <p14:creationId xmlns:p14="http://schemas.microsoft.com/office/powerpoint/2010/main" val="130262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06" y="222176"/>
            <a:ext cx="8911687" cy="1280890"/>
          </a:xfrm>
        </p:spPr>
        <p:txBody>
          <a:bodyPr/>
          <a:lstStyle/>
          <a:p>
            <a:r>
              <a:rPr lang="en-US" sz="3200" b="1" i="1" u="sng" dirty="0">
                <a:solidFill>
                  <a:schemeClr val="tx1"/>
                </a:solidFill>
              </a:rPr>
              <a:t>Implementation Framework :</a:t>
            </a:r>
          </a:p>
        </p:txBody>
      </p:sp>
      <p:sp>
        <p:nvSpPr>
          <p:cNvPr id="3" name="Content Placeholder 2"/>
          <p:cNvSpPr>
            <a:spLocks noGrp="1"/>
          </p:cNvSpPr>
          <p:nvPr>
            <p:ph idx="1"/>
          </p:nvPr>
        </p:nvSpPr>
        <p:spPr>
          <a:xfrm>
            <a:off x="620992" y="1078228"/>
            <a:ext cx="11199219" cy="1534344"/>
          </a:xfrm>
        </p:spPr>
        <p:txBody>
          <a:bodyPr>
            <a:noAutofit/>
          </a:bodyPr>
          <a:lstStyle/>
          <a:p>
            <a:pPr>
              <a:buFont typeface="Wingdings" panose="05000000000000000000" pitchFamily="2" charset="2"/>
              <a:buChar char="§"/>
            </a:pPr>
            <a:r>
              <a:rPr lang="en-US" dirty="0">
                <a:latin typeface="Google Sans"/>
              </a:rPr>
              <a:t>The Big Data Framework provides a structure for </a:t>
            </a:r>
            <a:r>
              <a:rPr lang="en-US" dirty="0" err="1">
                <a:latin typeface="Google Sans"/>
              </a:rPr>
              <a:t>organisations</a:t>
            </a:r>
            <a:r>
              <a:rPr lang="en-US" dirty="0">
                <a:latin typeface="Google Sans"/>
              </a:rPr>
              <a:t> that want to start with Big Data or aim to develop their Big Data capabilities further. The Big Data Framework includes all </a:t>
            </a:r>
            <a:r>
              <a:rPr lang="en-US" dirty="0" err="1">
                <a:latin typeface="Google Sans"/>
              </a:rPr>
              <a:t>organisational</a:t>
            </a:r>
            <a:r>
              <a:rPr lang="en-US" dirty="0">
                <a:latin typeface="Google Sans"/>
              </a:rPr>
              <a:t> aspects that should be taken into account in a Big Data organization. The Big Data Framework is vendor independent.</a:t>
            </a:r>
          </a:p>
          <a:p>
            <a:pPr>
              <a:buFont typeface="Wingdings" panose="05000000000000000000" pitchFamily="2" charset="2"/>
              <a:buChar char="§"/>
            </a:pPr>
            <a:r>
              <a:rPr lang="en-US" dirty="0">
                <a:latin typeface="Google Sans"/>
              </a:rPr>
              <a:t>The aim is to integrate data quality rules and standards into everyday business processes. Organizations should train teams on the new data quality practices. This may require modifications to existing workflows to include data quality checks.</a:t>
            </a:r>
          </a:p>
        </p:txBody>
      </p:sp>
      <p:pic>
        <p:nvPicPr>
          <p:cNvPr id="8" name="Picture 7">
            <a:extLst>
              <a:ext uri="{FF2B5EF4-FFF2-40B4-BE49-F238E27FC236}">
                <a16:creationId xmlns:a16="http://schemas.microsoft.com/office/drawing/2014/main" id="{A6A01569-F325-4D6E-954D-02283E674475}"/>
              </a:ext>
            </a:extLst>
          </p:cNvPr>
          <p:cNvPicPr>
            <a:picLocks noChangeAspect="1"/>
          </p:cNvPicPr>
          <p:nvPr/>
        </p:nvPicPr>
        <p:blipFill>
          <a:blip r:embed="rId2"/>
          <a:stretch>
            <a:fillRect/>
          </a:stretch>
        </p:blipFill>
        <p:spPr>
          <a:xfrm>
            <a:off x="3820049" y="3659000"/>
            <a:ext cx="3786553" cy="2839915"/>
          </a:xfrm>
          <a:prstGeom prst="rect">
            <a:avLst/>
          </a:prstGeom>
          <a:effectLst>
            <a:glow rad="139700">
              <a:schemeClr val="accent4">
                <a:satMod val="175000"/>
                <a:alpha val="40000"/>
              </a:schemeClr>
            </a:glow>
          </a:effectLst>
        </p:spPr>
      </p:pic>
    </p:spTree>
    <p:extLst>
      <p:ext uri="{BB962C8B-B14F-4D97-AF65-F5344CB8AC3E}">
        <p14:creationId xmlns:p14="http://schemas.microsoft.com/office/powerpoint/2010/main" val="74347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E798-3992-46FC-BE90-97FE4F3BA23E}"/>
              </a:ext>
            </a:extLst>
          </p:cNvPr>
          <p:cNvSpPr>
            <a:spLocks noGrp="1"/>
          </p:cNvSpPr>
          <p:nvPr>
            <p:ph type="title"/>
          </p:nvPr>
        </p:nvSpPr>
        <p:spPr>
          <a:xfrm>
            <a:off x="254225" y="322089"/>
            <a:ext cx="11311427" cy="1400530"/>
          </a:xfrm>
        </p:spPr>
        <p:txBody>
          <a:bodyPr/>
          <a:lstStyle/>
          <a:p>
            <a:pPr marL="457200" indent="-457200">
              <a:buFont typeface="Wingdings" panose="05000000000000000000" pitchFamily="2" charset="2"/>
              <a:buChar char="Ø"/>
            </a:pPr>
            <a:r>
              <a:rPr lang="en-US" sz="2400" dirty="0">
                <a:latin typeface="Google Sans"/>
              </a:rPr>
              <a:t>Building a big data analysis solution with a cloud database involves several steps and technologies. Here's a high-level overview of how you can approach it, and I'll provide some sample code for each step</a:t>
            </a:r>
            <a:r>
              <a:rPr lang="en-US" sz="2400" dirty="0"/>
              <a:t>:</a:t>
            </a:r>
            <a:endParaRPr lang="en-IN" sz="2400" dirty="0"/>
          </a:p>
        </p:txBody>
      </p:sp>
      <p:sp>
        <p:nvSpPr>
          <p:cNvPr id="3" name="Content Placeholder 2">
            <a:extLst>
              <a:ext uri="{FF2B5EF4-FFF2-40B4-BE49-F238E27FC236}">
                <a16:creationId xmlns:a16="http://schemas.microsoft.com/office/drawing/2014/main" id="{2ED35B46-3F2B-4C82-8EFE-BA61BE025E2C}"/>
              </a:ext>
            </a:extLst>
          </p:cNvPr>
          <p:cNvSpPr>
            <a:spLocks noGrp="1"/>
          </p:cNvSpPr>
          <p:nvPr>
            <p:ph idx="1"/>
          </p:nvPr>
        </p:nvSpPr>
        <p:spPr>
          <a:xfrm>
            <a:off x="1113361" y="1722619"/>
            <a:ext cx="8946541" cy="4195481"/>
          </a:xfrm>
        </p:spPr>
        <p:txBody>
          <a:bodyPr/>
          <a:lstStyle/>
          <a:p>
            <a:pPr>
              <a:buFont typeface="Wingdings" panose="05000000000000000000" pitchFamily="2" charset="2"/>
              <a:buChar char="§"/>
            </a:pPr>
            <a:r>
              <a:rPr lang="en-US" sz="1800" b="1" dirty="0">
                <a:latin typeface="Google Sans"/>
              </a:rPr>
              <a:t>Choose a Cloud Provider</a:t>
            </a:r>
            <a:r>
              <a:rPr lang="en-US" sz="1800" dirty="0">
                <a:latin typeface="Google Sans"/>
              </a:rPr>
              <a:t>: Select a cloud provider (e.g., AWS, Azure, GCP) and set up your cloud environment.</a:t>
            </a:r>
          </a:p>
          <a:p>
            <a:pPr>
              <a:buFont typeface="Wingdings" panose="05000000000000000000" pitchFamily="2" charset="2"/>
              <a:buChar char="§"/>
            </a:pPr>
            <a:r>
              <a:rPr lang="en-US" sz="1800" b="1" dirty="0">
                <a:latin typeface="Google Sans"/>
              </a:rPr>
              <a:t>Set up a Cloud Database</a:t>
            </a:r>
            <a:r>
              <a:rPr lang="en-US" sz="1800" dirty="0">
                <a:latin typeface="Google Sans"/>
              </a:rPr>
              <a:t>: Create a cloud-based database service, such as Amazon Redshift, Azure SQL Data Warehouse, or Google </a:t>
            </a:r>
            <a:r>
              <a:rPr lang="en-US" sz="1800" dirty="0" err="1">
                <a:latin typeface="Google Sans"/>
              </a:rPr>
              <a:t>BigQuery</a:t>
            </a:r>
            <a:r>
              <a:rPr lang="en-US" sz="1800" dirty="0">
                <a:latin typeface="Google Sans"/>
              </a:rPr>
              <a:t>. Here's a simplified example of how you might create a table in Amazon Redshift using Python and the psycopg2 library</a:t>
            </a:r>
          </a:p>
          <a:p>
            <a:endParaRPr lang="en-IN" dirty="0"/>
          </a:p>
        </p:txBody>
      </p:sp>
      <p:sp>
        <p:nvSpPr>
          <p:cNvPr id="4" name="Rectangle 3">
            <a:extLst>
              <a:ext uri="{FF2B5EF4-FFF2-40B4-BE49-F238E27FC236}">
                <a16:creationId xmlns:a16="http://schemas.microsoft.com/office/drawing/2014/main" id="{1C65CD46-6740-4EF3-ADA5-DF5E9A245491}"/>
              </a:ext>
            </a:extLst>
          </p:cNvPr>
          <p:cNvSpPr/>
          <p:nvPr/>
        </p:nvSpPr>
        <p:spPr>
          <a:xfrm>
            <a:off x="988088" y="3494913"/>
            <a:ext cx="5945275" cy="3139321"/>
          </a:xfrm>
          <a:prstGeom prst="rect">
            <a:avLst/>
          </a:prstGeom>
        </p:spPr>
        <p:txBody>
          <a:bodyPr wrap="square">
            <a:spAutoFit/>
          </a:bodyPr>
          <a:lstStyle/>
          <a:p>
            <a:r>
              <a:rPr lang="en-IN" sz="1400" dirty="0"/>
              <a:t>import psycopg2</a:t>
            </a:r>
          </a:p>
          <a:p>
            <a:endParaRPr lang="en-IN" sz="1400" dirty="0"/>
          </a:p>
          <a:p>
            <a:r>
              <a:rPr lang="en-IN" sz="1400" dirty="0"/>
              <a:t># Connection parameters</a:t>
            </a:r>
          </a:p>
          <a:p>
            <a:r>
              <a:rPr lang="en-IN" sz="1400" dirty="0" err="1"/>
              <a:t>db_params</a:t>
            </a:r>
            <a:r>
              <a:rPr lang="en-IN" sz="1400" dirty="0"/>
              <a:t> = {</a:t>
            </a:r>
          </a:p>
          <a:p>
            <a:r>
              <a:rPr lang="en-IN" sz="1400" dirty="0"/>
              <a:t>    "</a:t>
            </a:r>
            <a:r>
              <a:rPr lang="en-IN" sz="1400" dirty="0" err="1"/>
              <a:t>dbname</a:t>
            </a:r>
            <a:r>
              <a:rPr lang="en-IN" sz="1400" dirty="0"/>
              <a:t>": "</a:t>
            </a:r>
            <a:r>
              <a:rPr lang="en-IN" sz="1400" dirty="0" err="1"/>
              <a:t>your_database_name</a:t>
            </a:r>
            <a:r>
              <a:rPr lang="en-IN" sz="1400" dirty="0"/>
              <a:t>",</a:t>
            </a:r>
          </a:p>
          <a:p>
            <a:r>
              <a:rPr lang="en-IN" sz="1400" dirty="0"/>
              <a:t>    "</a:t>
            </a:r>
            <a:r>
              <a:rPr lang="en-IN" sz="1600" dirty="0"/>
              <a:t>user</a:t>
            </a:r>
            <a:r>
              <a:rPr lang="en-IN" sz="1400" dirty="0"/>
              <a:t>": "</a:t>
            </a:r>
            <a:r>
              <a:rPr lang="en-IN" sz="1400" dirty="0" err="1"/>
              <a:t>your_username</a:t>
            </a:r>
            <a:r>
              <a:rPr lang="en-IN" sz="1400" dirty="0"/>
              <a:t>",</a:t>
            </a:r>
          </a:p>
          <a:p>
            <a:r>
              <a:rPr lang="en-IN" sz="1400" dirty="0"/>
              <a:t>    "password": "</a:t>
            </a:r>
            <a:r>
              <a:rPr lang="en-IN" sz="1400" dirty="0" err="1"/>
              <a:t>your_password</a:t>
            </a:r>
            <a:r>
              <a:rPr lang="en-IN" sz="1400" dirty="0"/>
              <a:t>",</a:t>
            </a:r>
          </a:p>
          <a:p>
            <a:r>
              <a:rPr lang="en-IN" sz="1400" dirty="0"/>
              <a:t>    "host": "</a:t>
            </a:r>
            <a:r>
              <a:rPr lang="en-IN" sz="1400" dirty="0" err="1"/>
              <a:t>your_database_host</a:t>
            </a:r>
            <a:r>
              <a:rPr lang="en-IN" sz="1400" dirty="0"/>
              <a:t>",</a:t>
            </a:r>
          </a:p>
          <a:p>
            <a:r>
              <a:rPr lang="en-IN" sz="1400" dirty="0"/>
              <a:t>    "port": "5439",  # Redshift port</a:t>
            </a:r>
          </a:p>
          <a:p>
            <a:r>
              <a:rPr lang="en-IN" sz="1400" dirty="0"/>
              <a:t>}</a:t>
            </a:r>
          </a:p>
          <a:p>
            <a:endParaRPr lang="en-IN" sz="1400" dirty="0"/>
          </a:p>
          <a:p>
            <a:r>
              <a:rPr lang="en-IN" sz="1400" dirty="0"/>
              <a:t># Connect to the database</a:t>
            </a:r>
          </a:p>
          <a:p>
            <a:r>
              <a:rPr lang="en-IN" sz="1400" dirty="0"/>
              <a:t>conn = psycopg2.connect(**</a:t>
            </a:r>
            <a:r>
              <a:rPr lang="en-IN" sz="1400" dirty="0" err="1"/>
              <a:t>db_params</a:t>
            </a:r>
            <a:r>
              <a:rPr lang="en-IN" sz="1400" dirty="0"/>
              <a:t>)</a:t>
            </a:r>
          </a:p>
          <a:p>
            <a:endParaRPr lang="en-IN" sz="1400" dirty="0"/>
          </a:p>
        </p:txBody>
      </p:sp>
      <p:sp>
        <p:nvSpPr>
          <p:cNvPr id="5" name="Rectangle 4">
            <a:extLst>
              <a:ext uri="{FF2B5EF4-FFF2-40B4-BE49-F238E27FC236}">
                <a16:creationId xmlns:a16="http://schemas.microsoft.com/office/drawing/2014/main" id="{29F85867-81AA-4479-979F-F9A8A5E92996}"/>
              </a:ext>
            </a:extLst>
          </p:cNvPr>
          <p:cNvSpPr/>
          <p:nvPr/>
        </p:nvSpPr>
        <p:spPr>
          <a:xfrm>
            <a:off x="6167089" y="3480382"/>
            <a:ext cx="6096000" cy="2800767"/>
          </a:xfrm>
          <a:prstGeom prst="rect">
            <a:avLst/>
          </a:prstGeom>
        </p:spPr>
        <p:txBody>
          <a:bodyPr>
            <a:spAutoFit/>
          </a:bodyPr>
          <a:lstStyle/>
          <a:p>
            <a:r>
              <a:rPr lang="en-IN" sz="1600" dirty="0"/>
              <a:t># Create a table</a:t>
            </a:r>
          </a:p>
          <a:p>
            <a:r>
              <a:rPr lang="en-IN" sz="1600" dirty="0" err="1"/>
              <a:t>create_table_query</a:t>
            </a:r>
            <a:r>
              <a:rPr lang="en-IN" sz="1600" dirty="0"/>
              <a:t> = """</a:t>
            </a:r>
          </a:p>
          <a:p>
            <a:r>
              <a:rPr lang="en-IN" sz="1600" dirty="0"/>
              <a:t>CREATE TABLE IF NOT EXISTS </a:t>
            </a:r>
            <a:r>
              <a:rPr lang="en-IN" sz="1600" dirty="0" err="1"/>
              <a:t>your_table_name</a:t>
            </a:r>
            <a:r>
              <a:rPr lang="en-IN" sz="1600" dirty="0"/>
              <a:t> (</a:t>
            </a:r>
          </a:p>
          <a:p>
            <a:r>
              <a:rPr lang="en-IN" sz="1600" dirty="0"/>
              <a:t>    column1 </a:t>
            </a:r>
            <a:r>
              <a:rPr lang="en-IN" sz="1600" dirty="0" err="1"/>
              <a:t>data_type</a:t>
            </a:r>
            <a:r>
              <a:rPr lang="en-IN" sz="1600" dirty="0"/>
              <a:t>,</a:t>
            </a:r>
          </a:p>
          <a:p>
            <a:r>
              <a:rPr lang="en-IN" sz="1600" dirty="0"/>
              <a:t>    column2 </a:t>
            </a:r>
            <a:r>
              <a:rPr lang="en-IN" sz="1600" dirty="0" err="1"/>
              <a:t>data_type</a:t>
            </a:r>
            <a:r>
              <a:rPr lang="en-IN" sz="1600" dirty="0"/>
              <a:t>,</a:t>
            </a:r>
          </a:p>
          <a:p>
            <a:r>
              <a:rPr lang="en-IN" sz="1600" dirty="0"/>
              <a:t>    ...</a:t>
            </a:r>
          </a:p>
          <a:p>
            <a:r>
              <a:rPr lang="en-IN" sz="1600" dirty="0"/>
              <a:t>);</a:t>
            </a:r>
          </a:p>
          <a:p>
            <a:r>
              <a:rPr lang="en-IN" sz="1600" dirty="0"/>
              <a:t>"""</a:t>
            </a:r>
          </a:p>
          <a:p>
            <a:r>
              <a:rPr lang="en-IN" sz="1600" dirty="0"/>
              <a:t>with </a:t>
            </a:r>
            <a:r>
              <a:rPr lang="en-IN" sz="1600" dirty="0" err="1"/>
              <a:t>conn.cursor</a:t>
            </a:r>
            <a:r>
              <a:rPr lang="en-IN" sz="1600" dirty="0"/>
              <a:t>() as cur:</a:t>
            </a:r>
          </a:p>
          <a:p>
            <a:r>
              <a:rPr lang="en-IN" sz="1600" dirty="0"/>
              <a:t>    </a:t>
            </a:r>
            <a:r>
              <a:rPr lang="en-IN" sz="1600" dirty="0" err="1"/>
              <a:t>cur.execute</a:t>
            </a:r>
            <a:r>
              <a:rPr lang="en-IN" sz="1600" dirty="0"/>
              <a:t>(</a:t>
            </a:r>
            <a:r>
              <a:rPr lang="en-IN" sz="1600" dirty="0" err="1"/>
              <a:t>create_table_query</a:t>
            </a:r>
            <a:r>
              <a:rPr lang="en-IN" sz="1600" dirty="0"/>
              <a:t>)</a:t>
            </a:r>
          </a:p>
          <a:p>
            <a:r>
              <a:rPr lang="en-IN" sz="1600" dirty="0" err="1"/>
              <a:t>conn.commit</a:t>
            </a:r>
            <a:r>
              <a:rPr lang="en-IN" sz="1600" dirty="0"/>
              <a:t>()</a:t>
            </a:r>
          </a:p>
        </p:txBody>
      </p:sp>
      <p:cxnSp>
        <p:nvCxnSpPr>
          <p:cNvPr id="7" name="Straight Connector 6">
            <a:extLst>
              <a:ext uri="{FF2B5EF4-FFF2-40B4-BE49-F238E27FC236}">
                <a16:creationId xmlns:a16="http://schemas.microsoft.com/office/drawing/2014/main" id="{49AD9407-C32E-404F-8190-C31465B0EE17}"/>
              </a:ext>
            </a:extLst>
          </p:cNvPr>
          <p:cNvCxnSpPr/>
          <p:nvPr/>
        </p:nvCxnSpPr>
        <p:spPr>
          <a:xfrm>
            <a:off x="5446207" y="3480382"/>
            <a:ext cx="0" cy="2999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77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6A06EB2-EA90-4CCD-A0C2-BDB041BC0109}"/>
              </a:ext>
            </a:extLst>
          </p:cNvPr>
          <p:cNvSpPr>
            <a:spLocks noGrp="1"/>
          </p:cNvSpPr>
          <p:nvPr>
            <p:ph idx="1"/>
          </p:nvPr>
        </p:nvSpPr>
        <p:spPr>
          <a:xfrm>
            <a:off x="470267" y="324604"/>
            <a:ext cx="2504046" cy="459169"/>
          </a:xfrm>
        </p:spPr>
        <p:txBody>
          <a:bodyPr/>
          <a:lstStyle/>
          <a:p>
            <a:r>
              <a:rPr lang="en-IN" b="1" dirty="0"/>
              <a:t>Data Ingestion</a:t>
            </a:r>
            <a:endParaRPr lang="en-IN" dirty="0"/>
          </a:p>
        </p:txBody>
      </p:sp>
      <p:sp>
        <p:nvSpPr>
          <p:cNvPr id="7" name="Rectangle 6">
            <a:extLst>
              <a:ext uri="{FF2B5EF4-FFF2-40B4-BE49-F238E27FC236}">
                <a16:creationId xmlns:a16="http://schemas.microsoft.com/office/drawing/2014/main" id="{31E5207D-4DCA-4CA4-95AC-1A91718EF48D}"/>
              </a:ext>
            </a:extLst>
          </p:cNvPr>
          <p:cNvSpPr/>
          <p:nvPr/>
        </p:nvSpPr>
        <p:spPr>
          <a:xfrm>
            <a:off x="550654" y="864159"/>
            <a:ext cx="9974664" cy="923330"/>
          </a:xfrm>
          <a:prstGeom prst="rect">
            <a:avLst/>
          </a:prstGeom>
        </p:spPr>
        <p:txBody>
          <a:bodyPr wrap="square">
            <a:spAutoFit/>
          </a:bodyPr>
          <a:lstStyle/>
          <a:p>
            <a:r>
              <a:rPr lang="en-US" dirty="0">
                <a:latin typeface="Google Sans"/>
              </a:rPr>
              <a:t>             You need to ingest big data into your cloud database. You can use tools like Apache Kafka, AWS Kinesis, or cloud-based data transfer services. Here's a simplified example of ingesting data into Amazon Redshift using the ‘copy’ command.</a:t>
            </a:r>
            <a:endParaRPr lang="en-IN" dirty="0">
              <a:latin typeface="Google Sans"/>
            </a:endParaRPr>
          </a:p>
        </p:txBody>
      </p:sp>
      <p:sp>
        <p:nvSpPr>
          <p:cNvPr id="8" name="Rectangle 7">
            <a:extLst>
              <a:ext uri="{FF2B5EF4-FFF2-40B4-BE49-F238E27FC236}">
                <a16:creationId xmlns:a16="http://schemas.microsoft.com/office/drawing/2014/main" id="{03EFF791-DBCC-4522-AA3A-A96DB049855C}"/>
              </a:ext>
            </a:extLst>
          </p:cNvPr>
          <p:cNvSpPr/>
          <p:nvPr/>
        </p:nvSpPr>
        <p:spPr>
          <a:xfrm>
            <a:off x="3605683" y="1956807"/>
            <a:ext cx="4980633" cy="4617803"/>
          </a:xfrm>
          <a:prstGeom prst="rect">
            <a:avLst/>
          </a:prstGeom>
        </p:spPr>
        <p:txBody>
          <a:bodyPr wrap="square">
            <a:spAutoFit/>
          </a:bodyPr>
          <a:lstStyle/>
          <a:p>
            <a:pPr>
              <a:lnSpc>
                <a:spcPct val="150000"/>
              </a:lnSpc>
            </a:pPr>
            <a:r>
              <a:rPr lang="en-US" dirty="0">
                <a:latin typeface="Söhne Mono"/>
              </a:rPr>
              <a:t># Example for ingesting data from an S3 bucket</a:t>
            </a:r>
            <a:r>
              <a:rPr lang="en-US" dirty="0">
                <a:solidFill>
                  <a:srgbClr val="FFFFFF"/>
                </a:solidFill>
                <a:latin typeface="Söhne Mono"/>
              </a:rPr>
              <a:t> </a:t>
            </a:r>
            <a:r>
              <a:rPr lang="en-US" dirty="0" err="1">
                <a:solidFill>
                  <a:srgbClr val="FFFFFF"/>
                </a:solidFill>
                <a:latin typeface="Söhne Mono"/>
              </a:rPr>
              <a:t>copy_query</a:t>
            </a:r>
            <a:r>
              <a:rPr lang="en-US" dirty="0">
                <a:solidFill>
                  <a:srgbClr val="FFFFFF"/>
                </a:solidFill>
                <a:latin typeface="Söhne Mono"/>
              </a:rPr>
              <a:t> = </a:t>
            </a:r>
            <a:r>
              <a:rPr lang="en-US" dirty="0">
                <a:solidFill>
                  <a:srgbClr val="00A67D"/>
                </a:solidFill>
                <a:latin typeface="Söhne Mono"/>
              </a:rPr>
              <a:t>f""" </a:t>
            </a:r>
          </a:p>
          <a:p>
            <a:pPr>
              <a:lnSpc>
                <a:spcPct val="150000"/>
              </a:lnSpc>
            </a:pPr>
            <a:r>
              <a:rPr lang="en-US" dirty="0">
                <a:solidFill>
                  <a:srgbClr val="00A67D"/>
                </a:solidFill>
                <a:latin typeface="Söhne Mono"/>
              </a:rPr>
              <a:t>COPY </a:t>
            </a:r>
            <a:r>
              <a:rPr lang="en-US" dirty="0" err="1">
                <a:solidFill>
                  <a:srgbClr val="00A67D"/>
                </a:solidFill>
                <a:latin typeface="Söhne Mono"/>
              </a:rPr>
              <a:t>your_table_name</a:t>
            </a:r>
            <a:r>
              <a:rPr lang="en-US" dirty="0">
                <a:solidFill>
                  <a:srgbClr val="00A67D"/>
                </a:solidFill>
                <a:latin typeface="Söhne Mono"/>
              </a:rPr>
              <a:t> </a:t>
            </a:r>
          </a:p>
          <a:p>
            <a:pPr>
              <a:lnSpc>
                <a:spcPct val="150000"/>
              </a:lnSpc>
            </a:pPr>
            <a:r>
              <a:rPr lang="en-US" dirty="0">
                <a:solidFill>
                  <a:srgbClr val="00A67D"/>
                </a:solidFill>
                <a:latin typeface="Söhne Mono"/>
              </a:rPr>
              <a:t>FROM 's3://your-s3-bucket/your-data.csv' ACCESS_KEY_ID 'your-access-key' SECRET_ACCESS_KEY 'your-secret-key’ </a:t>
            </a:r>
          </a:p>
          <a:p>
            <a:pPr>
              <a:lnSpc>
                <a:spcPct val="150000"/>
              </a:lnSpc>
            </a:pPr>
            <a:r>
              <a:rPr lang="en-US" dirty="0">
                <a:solidFill>
                  <a:srgbClr val="00A67D"/>
                </a:solidFill>
                <a:latin typeface="Söhne Mono"/>
              </a:rPr>
              <a:t>CSV;</a:t>
            </a:r>
          </a:p>
          <a:p>
            <a:pPr>
              <a:lnSpc>
                <a:spcPct val="150000"/>
              </a:lnSpc>
            </a:pPr>
            <a:r>
              <a:rPr lang="en-US" dirty="0">
                <a:solidFill>
                  <a:srgbClr val="00A67D"/>
                </a:solidFill>
                <a:latin typeface="Söhne Mono"/>
              </a:rPr>
              <a:t>"""</a:t>
            </a:r>
            <a:r>
              <a:rPr lang="en-US" dirty="0">
                <a:solidFill>
                  <a:srgbClr val="FFFFFF"/>
                </a:solidFill>
                <a:latin typeface="Söhne Mono"/>
              </a:rPr>
              <a:t> </a:t>
            </a:r>
          </a:p>
          <a:p>
            <a:pPr>
              <a:lnSpc>
                <a:spcPct val="150000"/>
              </a:lnSpc>
            </a:pPr>
            <a:r>
              <a:rPr lang="en-US" dirty="0">
                <a:solidFill>
                  <a:srgbClr val="2E95D3"/>
                </a:solidFill>
                <a:latin typeface="Söhne Mono"/>
              </a:rPr>
              <a:t>with</a:t>
            </a:r>
            <a:r>
              <a:rPr lang="en-US" dirty="0">
                <a:solidFill>
                  <a:srgbClr val="FFFFFF"/>
                </a:solidFill>
                <a:latin typeface="Söhne Mono"/>
              </a:rPr>
              <a:t> </a:t>
            </a:r>
            <a:r>
              <a:rPr lang="en-US" dirty="0" err="1">
                <a:solidFill>
                  <a:srgbClr val="FFFFFF"/>
                </a:solidFill>
                <a:latin typeface="Söhne Mono"/>
              </a:rPr>
              <a:t>conn.cursor</a:t>
            </a:r>
            <a:r>
              <a:rPr lang="en-US" dirty="0">
                <a:solidFill>
                  <a:srgbClr val="FFFFFF"/>
                </a:solidFill>
                <a:latin typeface="Söhne Mono"/>
              </a:rPr>
              <a:t>() </a:t>
            </a:r>
            <a:r>
              <a:rPr lang="en-US" dirty="0">
                <a:solidFill>
                  <a:srgbClr val="2E95D3"/>
                </a:solidFill>
                <a:latin typeface="Söhne Mono"/>
              </a:rPr>
              <a:t>as</a:t>
            </a:r>
            <a:r>
              <a:rPr lang="en-US" dirty="0">
                <a:solidFill>
                  <a:srgbClr val="FFFFFF"/>
                </a:solidFill>
                <a:latin typeface="Söhne Mono"/>
              </a:rPr>
              <a:t> cur: </a:t>
            </a:r>
          </a:p>
          <a:p>
            <a:pPr>
              <a:lnSpc>
                <a:spcPct val="150000"/>
              </a:lnSpc>
            </a:pPr>
            <a:r>
              <a:rPr lang="en-US" dirty="0">
                <a:solidFill>
                  <a:srgbClr val="FFFFFF"/>
                </a:solidFill>
                <a:latin typeface="Söhne Mono"/>
              </a:rPr>
              <a:t>      </a:t>
            </a:r>
            <a:r>
              <a:rPr lang="en-US" dirty="0" err="1">
                <a:solidFill>
                  <a:srgbClr val="FFFFFF"/>
                </a:solidFill>
                <a:latin typeface="Söhne Mono"/>
              </a:rPr>
              <a:t>cur.execute</a:t>
            </a:r>
            <a:r>
              <a:rPr lang="en-US" dirty="0">
                <a:solidFill>
                  <a:srgbClr val="FFFFFF"/>
                </a:solidFill>
                <a:latin typeface="Söhne Mono"/>
              </a:rPr>
              <a:t>(</a:t>
            </a:r>
            <a:r>
              <a:rPr lang="en-US" dirty="0" err="1">
                <a:solidFill>
                  <a:srgbClr val="FFFFFF"/>
                </a:solidFill>
                <a:latin typeface="Söhne Mono"/>
              </a:rPr>
              <a:t>copy_query</a:t>
            </a:r>
            <a:r>
              <a:rPr lang="en-US" dirty="0">
                <a:solidFill>
                  <a:srgbClr val="FFFFFF"/>
                </a:solidFill>
                <a:latin typeface="Söhne Mono"/>
              </a:rPr>
              <a:t>) </a:t>
            </a:r>
          </a:p>
          <a:p>
            <a:pPr>
              <a:lnSpc>
                <a:spcPct val="150000"/>
              </a:lnSpc>
            </a:pPr>
            <a:r>
              <a:rPr lang="en-US" dirty="0" err="1">
                <a:solidFill>
                  <a:srgbClr val="FFFFFF"/>
                </a:solidFill>
                <a:latin typeface="Söhne Mono"/>
              </a:rPr>
              <a:t>conn.commit</a:t>
            </a:r>
            <a:r>
              <a:rPr lang="en-US" dirty="0">
                <a:solidFill>
                  <a:srgbClr val="FFFFFF"/>
                </a:solidFill>
                <a:latin typeface="Söhne Mono"/>
              </a:rPr>
              <a:t>()</a:t>
            </a:r>
            <a:endParaRPr lang="en-IN" dirty="0"/>
          </a:p>
        </p:txBody>
      </p:sp>
    </p:spTree>
    <p:extLst>
      <p:ext uri="{BB962C8B-B14F-4D97-AF65-F5344CB8AC3E}">
        <p14:creationId xmlns:p14="http://schemas.microsoft.com/office/powerpoint/2010/main" val="284757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EC9BF-AFB3-4454-ACDC-A9F2DB061D52}"/>
              </a:ext>
            </a:extLst>
          </p:cNvPr>
          <p:cNvSpPr>
            <a:spLocks noGrp="1"/>
          </p:cNvSpPr>
          <p:nvPr>
            <p:ph idx="1"/>
          </p:nvPr>
        </p:nvSpPr>
        <p:spPr>
          <a:xfrm>
            <a:off x="560702" y="435133"/>
            <a:ext cx="8723976" cy="1574537"/>
          </a:xfrm>
        </p:spPr>
        <p:txBody>
          <a:bodyPr>
            <a:normAutofit/>
          </a:bodyPr>
          <a:lstStyle/>
          <a:p>
            <a:r>
              <a:rPr lang="en-US" b="1" dirty="0"/>
              <a:t>Data Processing and Analysis</a:t>
            </a:r>
            <a:r>
              <a:rPr lang="en-US" dirty="0"/>
              <a:t>: </a:t>
            </a:r>
          </a:p>
          <a:p>
            <a:pPr marL="0" indent="0">
              <a:buNone/>
            </a:pPr>
            <a:r>
              <a:rPr lang="en-US" dirty="0"/>
              <a:t>                    </a:t>
            </a:r>
            <a:r>
              <a:rPr lang="en-US" dirty="0">
                <a:latin typeface="Google Sans"/>
              </a:rPr>
              <a:t>For big data analysis, you can use frameworks like Apache Spark or cloud-based data analytics services. Here's a simple Spark example in Python to read data from your cloud database.</a:t>
            </a:r>
            <a:endParaRPr lang="en-IN" dirty="0">
              <a:latin typeface="Google Sans"/>
            </a:endParaRPr>
          </a:p>
        </p:txBody>
      </p:sp>
      <p:sp>
        <p:nvSpPr>
          <p:cNvPr id="4" name="Rectangle 3">
            <a:extLst>
              <a:ext uri="{FF2B5EF4-FFF2-40B4-BE49-F238E27FC236}">
                <a16:creationId xmlns:a16="http://schemas.microsoft.com/office/drawing/2014/main" id="{81D89954-12D5-4383-B866-43552F8C9311}"/>
              </a:ext>
            </a:extLst>
          </p:cNvPr>
          <p:cNvSpPr/>
          <p:nvPr/>
        </p:nvSpPr>
        <p:spPr>
          <a:xfrm>
            <a:off x="3188678" y="2141428"/>
            <a:ext cx="6096000" cy="4031873"/>
          </a:xfrm>
          <a:prstGeom prst="rect">
            <a:avLst/>
          </a:prstGeom>
        </p:spPr>
        <p:txBody>
          <a:bodyPr>
            <a:spAutoFit/>
          </a:bodyPr>
          <a:lstStyle/>
          <a:p>
            <a:r>
              <a:rPr lang="en-IN" sz="1600" dirty="0"/>
              <a:t>from </a:t>
            </a:r>
            <a:r>
              <a:rPr lang="en-IN" sz="1600" dirty="0" err="1"/>
              <a:t>pyspark.sql</a:t>
            </a:r>
            <a:r>
              <a:rPr lang="en-IN" sz="1600" dirty="0"/>
              <a:t> import </a:t>
            </a:r>
            <a:r>
              <a:rPr lang="en-IN" sz="1600" dirty="0" err="1"/>
              <a:t>SparkSession</a:t>
            </a:r>
            <a:endParaRPr lang="en-IN" sz="1600" dirty="0"/>
          </a:p>
          <a:p>
            <a:endParaRPr lang="en-IN" sz="1600" dirty="0"/>
          </a:p>
          <a:p>
            <a:r>
              <a:rPr lang="en-IN" sz="1600" dirty="0"/>
              <a:t>spark = </a:t>
            </a:r>
            <a:r>
              <a:rPr lang="en-IN" sz="1600" dirty="0" err="1"/>
              <a:t>SparkSession.builder.appName</a:t>
            </a:r>
            <a:r>
              <a:rPr lang="en-IN" sz="1600" dirty="0"/>
              <a:t>("</a:t>
            </a:r>
            <a:r>
              <a:rPr lang="en-IN" sz="1600" dirty="0" err="1"/>
              <a:t>BigDataAnalysis</a:t>
            </a:r>
            <a:r>
              <a:rPr lang="en-IN" sz="1600" dirty="0"/>
              <a:t>").</a:t>
            </a:r>
            <a:r>
              <a:rPr lang="en-IN" sz="1600" dirty="0" err="1"/>
              <a:t>getOrCreate</a:t>
            </a:r>
            <a:r>
              <a:rPr lang="en-IN" sz="1600" dirty="0"/>
              <a:t>()</a:t>
            </a:r>
          </a:p>
          <a:p>
            <a:endParaRPr lang="en-IN" sz="1600" dirty="0"/>
          </a:p>
          <a:p>
            <a:r>
              <a:rPr lang="en-IN" sz="1600" dirty="0"/>
              <a:t># Read data from the database</a:t>
            </a:r>
          </a:p>
          <a:p>
            <a:r>
              <a:rPr lang="en-IN" sz="1600" dirty="0"/>
              <a:t>data = </a:t>
            </a:r>
            <a:r>
              <a:rPr lang="en-IN" sz="1600" dirty="0" err="1"/>
              <a:t>spark.read.format</a:t>
            </a:r>
            <a:r>
              <a:rPr lang="en-IN" sz="1600" dirty="0"/>
              <a:t>("</a:t>
            </a:r>
            <a:r>
              <a:rPr lang="en-IN" sz="1600" dirty="0" err="1"/>
              <a:t>jdbc</a:t>
            </a:r>
            <a:r>
              <a:rPr lang="en-IN" sz="1600" dirty="0"/>
              <a:t>").option("</a:t>
            </a:r>
            <a:r>
              <a:rPr lang="en-IN" sz="1600" dirty="0" err="1"/>
              <a:t>url</a:t>
            </a:r>
            <a:r>
              <a:rPr lang="en-IN" sz="1600" dirty="0"/>
              <a:t>", "</a:t>
            </a:r>
            <a:r>
              <a:rPr lang="en-IN" sz="1600" dirty="0" err="1"/>
              <a:t>your_jdbc_url</a:t>
            </a:r>
            <a:r>
              <a:rPr lang="en-IN" sz="1600" dirty="0"/>
              <a:t>").option("</a:t>
            </a:r>
            <a:r>
              <a:rPr lang="en-IN" sz="1600" dirty="0" err="1"/>
              <a:t>dbtable</a:t>
            </a:r>
            <a:r>
              <a:rPr lang="en-IN" sz="1600" dirty="0"/>
              <a:t>", "</a:t>
            </a:r>
            <a:r>
              <a:rPr lang="en-IN" sz="1600" dirty="0" err="1"/>
              <a:t>your_table_name</a:t>
            </a:r>
            <a:r>
              <a:rPr lang="en-IN" sz="1600" dirty="0"/>
              <a:t>").load()</a:t>
            </a:r>
          </a:p>
          <a:p>
            <a:endParaRPr lang="en-IN" sz="1600" dirty="0"/>
          </a:p>
          <a:p>
            <a:r>
              <a:rPr lang="en-IN" sz="1600" dirty="0"/>
              <a:t># Perform data analysis using Spark transformations and actions</a:t>
            </a:r>
          </a:p>
          <a:p>
            <a:r>
              <a:rPr lang="en-IN" sz="1600" dirty="0"/>
              <a:t># Example: </a:t>
            </a:r>
            <a:r>
              <a:rPr lang="en-IN" sz="1600" dirty="0" err="1"/>
              <a:t>data.groupBy</a:t>
            </a:r>
            <a:r>
              <a:rPr lang="en-IN" sz="1600" dirty="0"/>
              <a:t>("column1").</a:t>
            </a:r>
            <a:r>
              <a:rPr lang="en-IN" sz="1600" dirty="0" err="1"/>
              <a:t>agg</a:t>
            </a:r>
            <a:r>
              <a:rPr lang="en-IN" sz="1600" dirty="0"/>
              <a:t>({"column2": "</a:t>
            </a:r>
            <a:r>
              <a:rPr lang="en-IN" sz="1600" dirty="0" err="1"/>
              <a:t>avg</a:t>
            </a:r>
            <a:r>
              <a:rPr lang="en-IN" sz="1600" dirty="0"/>
              <a:t>"}).show()</a:t>
            </a:r>
          </a:p>
          <a:p>
            <a:endParaRPr lang="en-IN" sz="1600" dirty="0"/>
          </a:p>
          <a:p>
            <a:r>
              <a:rPr lang="en-IN" sz="1600" dirty="0" err="1"/>
              <a:t>spark.stop</a:t>
            </a:r>
            <a:r>
              <a:rPr lang="en-IN" sz="1600" dirty="0"/>
              <a:t>()</a:t>
            </a:r>
          </a:p>
        </p:txBody>
      </p:sp>
    </p:spTree>
    <p:extLst>
      <p:ext uri="{BB962C8B-B14F-4D97-AF65-F5344CB8AC3E}">
        <p14:creationId xmlns:p14="http://schemas.microsoft.com/office/powerpoint/2010/main" val="3570426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158</TotalTime>
  <Words>1039</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Bell MT</vt:lpstr>
      <vt:lpstr>Century Gothic</vt:lpstr>
      <vt:lpstr>Google Sans</vt:lpstr>
      <vt:lpstr>Söhne Mono</vt:lpstr>
      <vt:lpstr>Wingdings</vt:lpstr>
      <vt:lpstr>Wingdings 3</vt:lpstr>
      <vt:lpstr>Ion</vt:lpstr>
      <vt:lpstr>BIG DATA ANALYSIS WITH IBM CLOUD DATABASES</vt:lpstr>
      <vt:lpstr>TEAM MEMBERS:</vt:lpstr>
      <vt:lpstr>BIG DATA ANALYSIS WITH IBM CLOUD DATABASES :</vt:lpstr>
      <vt:lpstr>Considerations for cloud databases : </vt:lpstr>
      <vt:lpstr>PowerPoint Presentation</vt:lpstr>
      <vt:lpstr>Implementation Framework :</vt:lpstr>
      <vt:lpstr>Building a big data analysis solution with a cloud database involves several steps and technologies. Here's a high-level overview of how you can approach it, and I'll provide some sample code for each step:</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 DATABASES</dc:title>
  <dc:creator>LENOVO</dc:creator>
  <cp:lastModifiedBy>DELL</cp:lastModifiedBy>
  <cp:revision>15</cp:revision>
  <dcterms:created xsi:type="dcterms:W3CDTF">2023-10-04T16:58:00Z</dcterms:created>
  <dcterms:modified xsi:type="dcterms:W3CDTF">2023-10-26T11:13:55Z</dcterms:modified>
</cp:coreProperties>
</file>