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80207" y="2143623"/>
            <a:ext cx="8915399" cy="2262781"/>
          </a:xfrm>
        </p:spPr>
        <p:txBody>
          <a:bodyPr>
            <a:normAutofit/>
          </a:bodyPr>
          <a:lstStyle/>
          <a:p>
            <a:pPr algn="ctr"/>
            <a:r>
              <a:rPr lang="en-US" sz="4400" dirty="0">
                <a:latin typeface="Britannic Bold" panose="020B0903060703020204" pitchFamily="34" charset="0"/>
              </a:rPr>
              <a:t>BIG DATA ANALYSIS </a:t>
            </a:r>
            <a:r>
              <a:rPr lang="en-US" sz="4400" dirty="0" smtClean="0">
                <a:latin typeface="Britannic Bold" panose="020B0903060703020204" pitchFamily="34" charset="0"/>
              </a:rPr>
              <a:t/>
            </a:r>
            <a:br>
              <a:rPr lang="en-US" sz="4400" dirty="0" smtClean="0">
                <a:latin typeface="Britannic Bold" panose="020B0903060703020204" pitchFamily="34" charset="0"/>
              </a:rPr>
            </a:br>
            <a:r>
              <a:rPr lang="en-US" sz="4400" dirty="0" smtClean="0">
                <a:latin typeface="Britannic Bold" panose="020B0903060703020204" pitchFamily="34" charset="0"/>
              </a:rPr>
              <a:t>WITH IBM</a:t>
            </a:r>
            <a:br>
              <a:rPr lang="en-US" sz="4400" dirty="0" smtClean="0">
                <a:latin typeface="Britannic Bold" panose="020B0903060703020204" pitchFamily="34" charset="0"/>
              </a:rPr>
            </a:br>
            <a:r>
              <a:rPr lang="en-US" sz="4400" dirty="0" smtClean="0">
                <a:latin typeface="Britannic Bold" panose="020B0903060703020204" pitchFamily="34" charset="0"/>
              </a:rPr>
              <a:t> </a:t>
            </a:r>
            <a:r>
              <a:rPr lang="en-US" sz="4400" dirty="0">
                <a:latin typeface="Britannic Bold" panose="020B0903060703020204" pitchFamily="34" charset="0"/>
              </a:rPr>
              <a:t>CLOUD DATABASES</a:t>
            </a:r>
          </a:p>
        </p:txBody>
      </p:sp>
      <p:sp>
        <p:nvSpPr>
          <p:cNvPr id="3" name="Subtitle 2"/>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443" y="143873"/>
            <a:ext cx="8113123" cy="120525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1566" y="143873"/>
            <a:ext cx="2809875" cy="1628775"/>
          </a:xfrm>
          <a:prstGeom prst="rect">
            <a:avLst/>
          </a:prstGeom>
        </p:spPr>
      </p:pic>
    </p:spTree>
    <p:extLst>
      <p:ext uri="{BB962C8B-B14F-4D97-AF65-F5344CB8AC3E}">
        <p14:creationId xmlns:p14="http://schemas.microsoft.com/office/powerpoint/2010/main" val="935814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852710"/>
            <a:ext cx="8911687" cy="1280890"/>
          </a:xfrm>
        </p:spPr>
        <p:txBody>
          <a:bodyPr>
            <a:normAutofit/>
          </a:bodyPr>
          <a:lstStyle/>
          <a:p>
            <a:r>
              <a:rPr lang="en-GB" sz="2800" dirty="0">
                <a:latin typeface="Rockwell" panose="02060603020205020403" pitchFamily="18" charset="0"/>
              </a:rPr>
              <a:t>Analysis findings translate into valuable business </a:t>
            </a:r>
            <a:r>
              <a:rPr lang="en-GB" sz="2800" dirty="0" smtClean="0">
                <a:latin typeface="Rockwell" panose="02060603020205020403" pitchFamily="18" charset="0"/>
              </a:rPr>
              <a:t>insights:</a:t>
            </a:r>
            <a:endParaRPr lang="en-US" sz="2800" dirty="0">
              <a:latin typeface="Rockwell" panose="02060603020205020403"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ü"/>
            </a:pPr>
            <a:r>
              <a:rPr lang="en-GB" dirty="0">
                <a:latin typeface="Nirmala UI" panose="020B0502040204020203" pitchFamily="34" charset="0"/>
                <a:ea typeface="Nirmala UI" panose="020B0502040204020203" pitchFamily="34" charset="0"/>
                <a:cs typeface="Nirmala UI" panose="020B0502040204020203" pitchFamily="34" charset="0"/>
              </a:rPr>
              <a:t>Determine the most common types of money laundering activities in online earning platforms. This data can be used to create more precise and effective money laundering detection strategies.
Determine which characteristics of users are more likely to engage in money laundering activities. This data can be used to create risk profiles and target users for further investigation.
Recognise the patterns and trends associated with money laundering. This data can be used to create more advanced and effective money laundering detection models.
Calculate the monetary losses caused by money laundering. This data can be used to justify investments in money laundering detection and prevention.</a:t>
            </a:r>
            <a:endParaRPr lang="en-US" dirty="0">
              <a:latin typeface="Nirmala UI" panose="020B0502040204020203" pitchFamily="34" charset="0"/>
              <a:ea typeface="Nirmala UI" panose="020B0502040204020203" pitchFamily="34" charset="0"/>
              <a:cs typeface="Nirmala UI" panose="020B0502040204020203" pitchFamily="34" charset="0"/>
            </a:endParaRPr>
          </a:p>
          <a:p>
            <a:endParaRPr lang="en-US" dirty="0"/>
          </a:p>
        </p:txBody>
      </p:sp>
    </p:spTree>
    <p:extLst>
      <p:ext uri="{BB962C8B-B14F-4D97-AF65-F5344CB8AC3E}">
        <p14:creationId xmlns:p14="http://schemas.microsoft.com/office/powerpoint/2010/main" val="2018075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794" y="1316442"/>
            <a:ext cx="8911687" cy="1280890"/>
          </a:xfrm>
        </p:spPr>
        <p:txBody>
          <a:bodyPr>
            <a:normAutofit/>
          </a:bodyPr>
          <a:lstStyle/>
          <a:p>
            <a:r>
              <a:rPr lang="en-US" sz="2800" dirty="0" smtClean="0">
                <a:latin typeface="Rockwell" panose="02060603020205020403" pitchFamily="18" charset="0"/>
              </a:rPr>
              <a:t>TEAM MEMBERS:</a:t>
            </a:r>
            <a:endParaRPr lang="en-US" sz="2800" dirty="0">
              <a:latin typeface="Rockwell" panose="02060603020205020403" pitchFamily="18" charset="0"/>
            </a:endParaRP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latin typeface="Nirmala UI" panose="020B0502040204020203" pitchFamily="34" charset="0"/>
                <a:ea typeface="Nirmala UI" panose="020B0502040204020203" pitchFamily="34" charset="0"/>
                <a:cs typeface="Nirmala UI" panose="020B0502040204020203" pitchFamily="34" charset="0"/>
              </a:rPr>
              <a:t>S.SARAVANAN</a:t>
            </a:r>
          </a:p>
          <a:p>
            <a:pPr>
              <a:buFont typeface="Arial" panose="020B0604020202020204" pitchFamily="34" charset="0"/>
              <a:buChar char="•"/>
            </a:pPr>
            <a:r>
              <a:rPr lang="en-US" dirty="0">
                <a:latin typeface="Nirmala UI" panose="020B0502040204020203" pitchFamily="34" charset="0"/>
                <a:ea typeface="Nirmala UI" panose="020B0502040204020203" pitchFamily="34" charset="0"/>
                <a:cs typeface="Nirmala UI" panose="020B0502040204020203" pitchFamily="34" charset="0"/>
              </a:rPr>
              <a:t>M.SRINIVASAN</a:t>
            </a:r>
          </a:p>
          <a:p>
            <a:pPr>
              <a:buFont typeface="Arial" panose="020B0604020202020204" pitchFamily="34" charset="0"/>
              <a:buChar char="•"/>
            </a:pPr>
            <a:r>
              <a:rPr lang="en-US" dirty="0">
                <a:latin typeface="Nirmala UI" panose="020B0502040204020203" pitchFamily="34" charset="0"/>
                <a:ea typeface="Nirmala UI" panose="020B0502040204020203" pitchFamily="34" charset="0"/>
                <a:cs typeface="Nirmala UI" panose="020B0502040204020203" pitchFamily="34" charset="0"/>
              </a:rPr>
              <a:t>E.SAKTHIKUMAR</a:t>
            </a:r>
          </a:p>
          <a:p>
            <a:pPr>
              <a:buFont typeface="Arial" panose="020B0604020202020204" pitchFamily="34" charset="0"/>
              <a:buChar char="•"/>
            </a:pPr>
            <a:r>
              <a:rPr lang="en-US" dirty="0" smtClean="0">
                <a:latin typeface="Nirmala UI" panose="020B0502040204020203" pitchFamily="34" charset="0"/>
                <a:ea typeface="Nirmala UI" panose="020B0502040204020203" pitchFamily="34" charset="0"/>
                <a:cs typeface="Nirmala UI" panose="020B0502040204020203" pitchFamily="34" charset="0"/>
              </a:rPr>
              <a:t>K.LOGESHWARAN</a:t>
            </a:r>
            <a:endParaRPr lang="en-US" dirty="0">
              <a:latin typeface="Nirmala UI" panose="020B0502040204020203" pitchFamily="34" charset="0"/>
              <a:ea typeface="Nirmala UI" panose="020B0502040204020203" pitchFamily="34" charset="0"/>
              <a:cs typeface="Nirmala UI" panose="020B0502040204020203" pitchFamily="34" charset="0"/>
            </a:endParaRPr>
          </a:p>
          <a:p>
            <a:pPr>
              <a:buFont typeface="Arial" panose="020B0604020202020204" pitchFamily="34" charset="0"/>
              <a:buChar char="•"/>
            </a:pPr>
            <a:r>
              <a:rPr lang="en-US" dirty="0" smtClean="0">
                <a:latin typeface="Nirmala UI" panose="020B0502040204020203" pitchFamily="34" charset="0"/>
                <a:ea typeface="Nirmala UI" panose="020B0502040204020203" pitchFamily="34" charset="0"/>
                <a:cs typeface="Nirmala UI" panose="020B0502040204020203" pitchFamily="34" charset="0"/>
              </a:rPr>
              <a:t>S.SIMON </a:t>
            </a:r>
            <a:r>
              <a:rPr lang="en-US" dirty="0">
                <a:latin typeface="Nirmala UI" panose="020B0502040204020203" pitchFamily="34" charset="0"/>
                <a:ea typeface="Nirmala UI" panose="020B0502040204020203" pitchFamily="34" charset="0"/>
                <a:cs typeface="Nirmala UI" panose="020B0502040204020203" pitchFamily="34" charset="0"/>
              </a:rPr>
              <a:t>DEEPAK</a:t>
            </a:r>
          </a:p>
        </p:txBody>
      </p:sp>
    </p:spTree>
    <p:extLst>
      <p:ext uri="{BB962C8B-B14F-4D97-AF65-F5344CB8AC3E}">
        <p14:creationId xmlns:p14="http://schemas.microsoft.com/office/powerpoint/2010/main" val="2062194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Rockwell" panose="02060603020205020403" pitchFamily="18" charset="0"/>
              </a:rPr>
              <a:t>PROJECT OBJECTIVE:</a:t>
            </a:r>
            <a:endParaRPr lang="en-US" sz="2800" dirty="0">
              <a:latin typeface="Rockwell" panose="02060603020205020403" pitchFamily="18" charset="0"/>
            </a:endParaRPr>
          </a:p>
        </p:txBody>
      </p:sp>
      <p:sp>
        <p:nvSpPr>
          <p:cNvPr id="3" name="Content Placeholder 2"/>
          <p:cNvSpPr>
            <a:spLocks noGrp="1"/>
          </p:cNvSpPr>
          <p:nvPr>
            <p:ph idx="1"/>
          </p:nvPr>
        </p:nvSpPr>
        <p:spPr>
          <a:xfrm>
            <a:off x="2589212" y="1410789"/>
            <a:ext cx="8915400" cy="4500433"/>
          </a:xfrm>
        </p:spPr>
        <p:txBody>
          <a:bodyPr>
            <a:normAutofit/>
          </a:bodyPr>
          <a:lstStyle/>
          <a:p>
            <a:pPr>
              <a:buFont typeface="Wingdings" panose="05000000000000000000" pitchFamily="2" charset="2"/>
              <a:buChar char="ü"/>
            </a:pPr>
            <a:r>
              <a:rPr lang="en-GB" dirty="0">
                <a:latin typeface="Nirmala UI" panose="020B0502040204020203" pitchFamily="34" charset="0"/>
                <a:ea typeface="Nirmala UI" panose="020B0502040204020203" pitchFamily="34" charset="0"/>
                <a:cs typeface="Nirmala UI" panose="020B0502040204020203" pitchFamily="34" charset="0"/>
              </a:rPr>
              <a:t>Develop a system that can identify and report suspicious activity that may be indicative of money laundering. This system should be able to </a:t>
            </a:r>
            <a:r>
              <a:rPr lang="en-GB" dirty="0" smtClean="0">
                <a:latin typeface="Nirmala UI" panose="020B0502040204020203" pitchFamily="34" charset="0"/>
                <a:ea typeface="Nirmala UI" panose="020B0502040204020203" pitchFamily="34" charset="0"/>
                <a:cs typeface="Nirmala UI" panose="020B0502040204020203" pitchFamily="34" charset="0"/>
              </a:rPr>
              <a:t>analyse </a:t>
            </a:r>
            <a:r>
              <a:rPr lang="en-GB" dirty="0">
                <a:latin typeface="Nirmala UI" panose="020B0502040204020203" pitchFamily="34" charset="0"/>
                <a:ea typeface="Nirmala UI" panose="020B0502040204020203" pitchFamily="34" charset="0"/>
                <a:cs typeface="Nirmala UI" panose="020B0502040204020203" pitchFamily="34" charset="0"/>
              </a:rPr>
              <a:t>large volumes of data from a variety of sources, such as user accounts, transaction logs, and activity logs, to identify patterns and trends that may be associated with money laundering. The system should also be able to generate alerts for suspicious activity so that it can be investigated further.
Create a system that has the ability to recognise and report any suspicious activity that might point to money laundering. Large amounts of data from many sources, including user accounts, transaction logs, and activity logs, should be able to be analysed by this system in order to spot patterns and trends that might be connected to money laundering. In order to allow for additional investigation, the system should also have the capability to produce alerts in case of suspicious activity</a:t>
            </a:r>
            <a:r>
              <a:rPr lang="en-GB" dirty="0" smtClean="0">
                <a:latin typeface="Nirmala UI" panose="020B0502040204020203" pitchFamily="34" charset="0"/>
                <a:ea typeface="Nirmala UI" panose="020B0502040204020203" pitchFamily="34" charset="0"/>
                <a:cs typeface="Nirmala UI" panose="020B0502040204020203" pitchFamily="34" charset="0"/>
              </a:rPr>
              <a:t>.</a:t>
            </a:r>
            <a:endParaRPr lang="en-US" dirty="0">
              <a:latin typeface="Nirmala UI" panose="020B0502040204020203" pitchFamily="34" charset="0"/>
              <a:ea typeface="Nirmala UI" panose="020B0502040204020203" pitchFamily="34" charset="0"/>
              <a:cs typeface="Nirmala UI" panose="020B0502040204020203" pitchFamily="34" charset="0"/>
            </a:endParaRPr>
          </a:p>
        </p:txBody>
      </p:sp>
    </p:spTree>
    <p:extLst>
      <p:ext uri="{BB962C8B-B14F-4D97-AF65-F5344CB8AC3E}">
        <p14:creationId xmlns:p14="http://schemas.microsoft.com/office/powerpoint/2010/main" val="412662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Rockwell" panose="02060603020205020403" pitchFamily="18" charset="0"/>
              </a:rPr>
              <a:t>DESIGN THINKING PROCESS:</a:t>
            </a:r>
            <a:endParaRPr lang="en-US" sz="2800" dirty="0">
              <a:latin typeface="Rockwell" panose="02060603020205020403" pitchFamily="18" charset="0"/>
            </a:endParaRPr>
          </a:p>
        </p:txBody>
      </p:sp>
      <p:sp>
        <p:nvSpPr>
          <p:cNvPr id="3" name="Content Placeholder 2"/>
          <p:cNvSpPr>
            <a:spLocks noGrp="1"/>
          </p:cNvSpPr>
          <p:nvPr>
            <p:ph idx="1"/>
          </p:nvPr>
        </p:nvSpPr>
        <p:spPr>
          <a:xfrm>
            <a:off x="2589212" y="1319349"/>
            <a:ext cx="8915400" cy="4591873"/>
          </a:xfrm>
        </p:spPr>
        <p:txBody>
          <a:bodyPr>
            <a:normAutofit/>
          </a:bodyPr>
          <a:lstStyle/>
          <a:p>
            <a:pPr marL="0" indent="0">
              <a:buNone/>
            </a:pPr>
            <a:r>
              <a:rPr lang="en-GB" dirty="0">
                <a:latin typeface="Nirmala UI" panose="020B0502040204020203" pitchFamily="34" charset="0"/>
                <a:ea typeface="Nirmala UI" panose="020B0502040204020203" pitchFamily="34" charset="0"/>
                <a:cs typeface="Nirmala UI" panose="020B0502040204020203" pitchFamily="34" charset="0"/>
              </a:rPr>
              <a:t>This project’s design thinking process can be summarised as follows:</a:t>
            </a:r>
            <a:endParaRPr lang="en-US" dirty="0"/>
          </a:p>
          <a:p>
            <a:pPr>
              <a:buFont typeface="Wingdings" panose="05000000000000000000" pitchFamily="2" charset="2"/>
              <a:buChar char="ü"/>
            </a:pPr>
            <a:r>
              <a:rPr lang="en-GB" b="1" dirty="0" smtClean="0">
                <a:latin typeface="Nirmala UI" panose="020B0502040204020203" pitchFamily="34" charset="0"/>
                <a:ea typeface="Nirmala UI" panose="020B0502040204020203" pitchFamily="34" charset="0"/>
                <a:cs typeface="Nirmala UI" panose="020B0502040204020203" pitchFamily="34" charset="0"/>
              </a:rPr>
              <a:t>Empathize : </a:t>
            </a:r>
            <a:r>
              <a:rPr lang="en-GB" dirty="0" smtClean="0">
                <a:latin typeface="Nirmala UI" panose="020B0502040204020203" pitchFamily="34" charset="0"/>
                <a:ea typeface="Nirmala UI" panose="020B0502040204020203" pitchFamily="34" charset="0"/>
                <a:cs typeface="Nirmala UI" panose="020B0502040204020203" pitchFamily="34" charset="0"/>
              </a:rPr>
              <a:t>Understand </a:t>
            </a:r>
            <a:r>
              <a:rPr lang="en-GB" dirty="0">
                <a:latin typeface="Nirmala UI" panose="020B0502040204020203" pitchFamily="34" charset="0"/>
                <a:ea typeface="Nirmala UI" panose="020B0502040204020203" pitchFamily="34" charset="0"/>
                <a:cs typeface="Nirmala UI" panose="020B0502040204020203" pitchFamily="34" charset="0"/>
              </a:rPr>
              <a:t>the issue of money laundering in online earning platforms and its impact on users and businesses.</a:t>
            </a:r>
          </a:p>
          <a:p>
            <a:pPr>
              <a:buFont typeface="Wingdings" panose="05000000000000000000" pitchFamily="2" charset="2"/>
              <a:buChar char="ü"/>
            </a:pPr>
            <a:r>
              <a:rPr lang="en-GB" b="1" dirty="0">
                <a:latin typeface="Nirmala UI" panose="020B0502040204020203" pitchFamily="34" charset="0"/>
                <a:ea typeface="Nirmala UI" panose="020B0502040204020203" pitchFamily="34" charset="0"/>
                <a:cs typeface="Nirmala UI" panose="020B0502040204020203" pitchFamily="34" charset="0"/>
              </a:rPr>
              <a:t>Define:</a:t>
            </a:r>
            <a:r>
              <a:rPr lang="en-GB" dirty="0">
                <a:latin typeface="Nirmala UI" panose="020B0502040204020203" pitchFamily="34" charset="0"/>
                <a:ea typeface="Nirmala UI" panose="020B0502040204020203" pitchFamily="34" charset="0"/>
                <a:cs typeface="Nirmala UI" panose="020B0502040204020203" pitchFamily="34" charset="0"/>
              </a:rPr>
              <a:t> Specify the project’s specific goals and objectives, such as the types of money laundering activities that the system should be able to detect and the system’s desired accuracy and performance.
</a:t>
            </a:r>
            <a:r>
              <a:rPr lang="en-GB" b="1" dirty="0" smtClean="0">
                <a:latin typeface="Nirmala UI" panose="020B0502040204020203" pitchFamily="34" charset="0"/>
                <a:ea typeface="Nirmala UI" panose="020B0502040204020203" pitchFamily="34" charset="0"/>
                <a:cs typeface="Nirmala UI" panose="020B0502040204020203" pitchFamily="34" charset="0"/>
              </a:rPr>
              <a:t>Ideate :</a:t>
            </a:r>
            <a:r>
              <a:rPr lang="en-GB" dirty="0" smtClean="0">
                <a:latin typeface="Nirmala UI" panose="020B0502040204020203" pitchFamily="34" charset="0"/>
                <a:ea typeface="Nirmala UI" panose="020B0502040204020203" pitchFamily="34" charset="0"/>
                <a:cs typeface="Nirmala UI" panose="020B0502040204020203" pitchFamily="34" charset="0"/>
              </a:rPr>
              <a:t> Create </a:t>
            </a:r>
            <a:r>
              <a:rPr lang="en-GB" dirty="0">
                <a:latin typeface="Nirmala UI" panose="020B0502040204020203" pitchFamily="34" charset="0"/>
                <a:ea typeface="Nirmala UI" panose="020B0502040204020203" pitchFamily="34" charset="0"/>
                <a:cs typeface="Nirmala UI" panose="020B0502040204020203" pitchFamily="34" charset="0"/>
              </a:rPr>
              <a:t>ideas for using big data analytics to detect money laundering.</a:t>
            </a:r>
          </a:p>
          <a:p>
            <a:pPr>
              <a:buFont typeface="Wingdings" panose="05000000000000000000" pitchFamily="2" charset="2"/>
              <a:buChar char="ü"/>
            </a:pPr>
            <a:r>
              <a:rPr lang="en-GB" b="1" dirty="0">
                <a:latin typeface="Nirmala UI" panose="020B0502040204020203" pitchFamily="34" charset="0"/>
                <a:ea typeface="Nirmala UI" panose="020B0502040204020203" pitchFamily="34" charset="0"/>
                <a:cs typeface="Nirmala UI" panose="020B0502040204020203" pitchFamily="34" charset="0"/>
              </a:rPr>
              <a:t>Prototype:</a:t>
            </a:r>
            <a:r>
              <a:rPr lang="en-GB" dirty="0">
                <a:latin typeface="Nirmala UI" panose="020B0502040204020203" pitchFamily="34" charset="0"/>
                <a:ea typeface="Nirmala UI" panose="020B0502040204020203" pitchFamily="34" charset="0"/>
                <a:cs typeface="Nirmala UI" panose="020B0502040204020203" pitchFamily="34" charset="0"/>
              </a:rPr>
              <a:t> Create and test system prototypes to validate ideas and identify potential challenges.
</a:t>
            </a:r>
            <a:r>
              <a:rPr lang="en-GB" b="1" dirty="0">
                <a:latin typeface="Nirmala UI" panose="020B0502040204020203" pitchFamily="34" charset="0"/>
                <a:ea typeface="Nirmala UI" panose="020B0502040204020203" pitchFamily="34" charset="0"/>
                <a:cs typeface="Nirmala UI" panose="020B0502040204020203" pitchFamily="34" charset="0"/>
              </a:rPr>
              <a:t>Test: </a:t>
            </a:r>
            <a:r>
              <a:rPr lang="en-GB" dirty="0">
                <a:latin typeface="Nirmala UI" panose="020B0502040204020203" pitchFamily="34" charset="0"/>
                <a:ea typeface="Nirmala UI" panose="020B0502040204020203" pitchFamily="34" charset="0"/>
                <a:cs typeface="Nirmala UI" panose="020B0502040204020203" pitchFamily="34" charset="0"/>
              </a:rPr>
              <a:t>Implement and test the system on real-world data to evaluate its performance.</a:t>
            </a:r>
            <a:endParaRPr lang="en-US" dirty="0">
              <a:latin typeface="Nirmala UI" panose="020B0502040204020203" pitchFamily="34" charset="0"/>
              <a:ea typeface="Nirmala UI" panose="020B0502040204020203" pitchFamily="34" charset="0"/>
              <a:cs typeface="Nirmala UI" panose="020B0502040204020203" pitchFamily="34" charset="0"/>
            </a:endParaRPr>
          </a:p>
        </p:txBody>
      </p:sp>
    </p:spTree>
    <p:extLst>
      <p:ext uri="{BB962C8B-B14F-4D97-AF65-F5344CB8AC3E}">
        <p14:creationId xmlns:p14="http://schemas.microsoft.com/office/powerpoint/2010/main" val="821422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Rockwell" panose="02060603020205020403" pitchFamily="18" charset="0"/>
              </a:rPr>
              <a:t>DEVELOPMENT PHASE:</a:t>
            </a:r>
            <a:endParaRPr lang="en-US" sz="2800" dirty="0">
              <a:latin typeface="Rockwell" panose="02060603020205020403" pitchFamily="18" charset="0"/>
            </a:endParaRPr>
          </a:p>
        </p:txBody>
      </p:sp>
      <p:sp>
        <p:nvSpPr>
          <p:cNvPr id="3" name="Content Placeholder 2"/>
          <p:cNvSpPr>
            <a:spLocks noGrp="1"/>
          </p:cNvSpPr>
          <p:nvPr>
            <p:ph idx="1"/>
          </p:nvPr>
        </p:nvSpPr>
        <p:spPr>
          <a:xfrm>
            <a:off x="2589212" y="1371600"/>
            <a:ext cx="8915400" cy="4539622"/>
          </a:xfrm>
        </p:spPr>
        <p:txBody>
          <a:bodyPr/>
          <a:lstStyle/>
          <a:p>
            <a:pPr marL="0" indent="0">
              <a:buNone/>
            </a:pPr>
            <a:r>
              <a:rPr lang="en-GB" dirty="0">
                <a:latin typeface="Nirmala UI" panose="020B0502040204020203" pitchFamily="34" charset="0"/>
                <a:ea typeface="Nirmala UI" panose="020B0502040204020203" pitchFamily="34" charset="0"/>
                <a:cs typeface="Nirmala UI" panose="020B0502040204020203" pitchFamily="34" charset="0"/>
              </a:rPr>
              <a:t>The project’s development phase can be summarised as follows:</a:t>
            </a:r>
          </a:p>
          <a:p>
            <a:pPr>
              <a:buFont typeface="Wingdings" panose="05000000000000000000" pitchFamily="2" charset="2"/>
              <a:buChar char="ü"/>
            </a:pPr>
            <a:r>
              <a:rPr lang="en-GB" b="1" dirty="0" smtClean="0">
                <a:latin typeface="Nirmala UI" panose="020B0502040204020203" pitchFamily="34" charset="0"/>
                <a:ea typeface="Nirmala UI" panose="020B0502040204020203" pitchFamily="34" charset="0"/>
                <a:cs typeface="Nirmala UI" panose="020B0502040204020203" pitchFamily="34" charset="0"/>
              </a:rPr>
              <a:t>Data </a:t>
            </a:r>
            <a:r>
              <a:rPr lang="en-GB" b="1" dirty="0">
                <a:latin typeface="Nirmala UI" panose="020B0502040204020203" pitchFamily="34" charset="0"/>
                <a:ea typeface="Nirmala UI" panose="020B0502040204020203" pitchFamily="34" charset="0"/>
                <a:cs typeface="Nirmala UI" panose="020B0502040204020203" pitchFamily="34" charset="0"/>
              </a:rPr>
              <a:t>Collection: </a:t>
            </a:r>
            <a:r>
              <a:rPr lang="en-GB" dirty="0">
                <a:latin typeface="Nirmala UI" panose="020B0502040204020203" pitchFamily="34" charset="0"/>
                <a:ea typeface="Nirmala UI" panose="020B0502040204020203" pitchFamily="34" charset="0"/>
                <a:cs typeface="Nirmala UI" panose="020B0502040204020203" pitchFamily="34" charset="0"/>
              </a:rPr>
              <a:t>Gather information from various sources such as user accounts, transaction logs, and activity logs.
</a:t>
            </a:r>
            <a:r>
              <a:rPr lang="en-GB" b="1" dirty="0">
                <a:latin typeface="Nirmala UI" panose="020B0502040204020203" pitchFamily="34" charset="0"/>
                <a:ea typeface="Nirmala UI" panose="020B0502040204020203" pitchFamily="34" charset="0"/>
                <a:cs typeface="Nirmala UI" panose="020B0502040204020203" pitchFamily="34" charset="0"/>
              </a:rPr>
              <a:t>Data Preparation: </a:t>
            </a:r>
            <a:r>
              <a:rPr lang="en-GB" dirty="0">
                <a:latin typeface="Nirmala UI" panose="020B0502040204020203" pitchFamily="34" charset="0"/>
                <a:ea typeface="Nirmala UI" panose="020B0502040204020203" pitchFamily="34" charset="0"/>
                <a:cs typeface="Nirmala UI" panose="020B0502040204020203" pitchFamily="34" charset="0"/>
              </a:rPr>
              <a:t>It is the process of cleaning and preparing data for analysis.</a:t>
            </a:r>
          </a:p>
          <a:p>
            <a:pPr>
              <a:buFont typeface="Wingdings" panose="05000000000000000000" pitchFamily="2" charset="2"/>
              <a:buChar char="ü"/>
            </a:pPr>
            <a:r>
              <a:rPr lang="en-GB" b="1" dirty="0">
                <a:latin typeface="Nirmala UI" panose="020B0502040204020203" pitchFamily="34" charset="0"/>
                <a:ea typeface="Nirmala UI" panose="020B0502040204020203" pitchFamily="34" charset="0"/>
                <a:cs typeface="Nirmala UI" panose="020B0502040204020203" pitchFamily="34" charset="0"/>
              </a:rPr>
              <a:t>Feature </a:t>
            </a:r>
            <a:r>
              <a:rPr lang="en-GB" b="1" dirty="0" smtClean="0">
                <a:latin typeface="Nirmala UI" panose="020B0502040204020203" pitchFamily="34" charset="0"/>
                <a:ea typeface="Nirmala UI" panose="020B0502040204020203" pitchFamily="34" charset="0"/>
                <a:cs typeface="Nirmala UI" panose="020B0502040204020203" pitchFamily="34" charset="0"/>
              </a:rPr>
              <a:t>Engineering : </a:t>
            </a:r>
            <a:r>
              <a:rPr lang="en-GB" dirty="0" smtClean="0">
                <a:latin typeface="Nirmala UI" panose="020B0502040204020203" pitchFamily="34" charset="0"/>
                <a:ea typeface="Nirmala UI" panose="020B0502040204020203" pitchFamily="34" charset="0"/>
                <a:cs typeface="Nirmala UI" panose="020B0502040204020203" pitchFamily="34" charset="0"/>
              </a:rPr>
              <a:t>It </a:t>
            </a:r>
            <a:r>
              <a:rPr lang="en-GB" dirty="0">
                <a:latin typeface="Nirmala UI" panose="020B0502040204020203" pitchFamily="34" charset="0"/>
                <a:ea typeface="Nirmala UI" panose="020B0502040204020203" pitchFamily="34" charset="0"/>
                <a:cs typeface="Nirmala UI" panose="020B0502040204020203" pitchFamily="34" charset="0"/>
              </a:rPr>
              <a:t>is the process of creating features from data that are relevant to the money laundering detection task.
</a:t>
            </a:r>
            <a:r>
              <a:rPr lang="en-GB" b="1" dirty="0">
                <a:latin typeface="Nirmala UI" panose="020B0502040204020203" pitchFamily="34" charset="0"/>
                <a:ea typeface="Nirmala UI" panose="020B0502040204020203" pitchFamily="34" charset="0"/>
                <a:cs typeface="Nirmala UI" panose="020B0502040204020203" pitchFamily="34" charset="0"/>
              </a:rPr>
              <a:t>Building a Model: </a:t>
            </a:r>
            <a:r>
              <a:rPr lang="en-GB" dirty="0">
                <a:latin typeface="Nirmala UI" panose="020B0502040204020203" pitchFamily="34" charset="0"/>
                <a:ea typeface="Nirmala UI" panose="020B0502040204020203" pitchFamily="34" charset="0"/>
                <a:cs typeface="Nirmala UI" panose="020B0502040204020203" pitchFamily="34" charset="0"/>
              </a:rPr>
              <a:t>Create a machine learning model to detect money laundering activities.
</a:t>
            </a:r>
            <a:r>
              <a:rPr lang="en-GB" b="1" dirty="0">
                <a:latin typeface="Nirmala UI" panose="020B0502040204020203" pitchFamily="34" charset="0"/>
                <a:ea typeface="Nirmala UI" panose="020B0502040204020203" pitchFamily="34" charset="0"/>
                <a:cs typeface="Nirmala UI" panose="020B0502040204020203" pitchFamily="34" charset="0"/>
              </a:rPr>
              <a:t>Model Deployment: </a:t>
            </a:r>
            <a:r>
              <a:rPr lang="en-GB" dirty="0">
                <a:latin typeface="Nirmala UI" panose="020B0502040204020203" pitchFamily="34" charset="0"/>
                <a:ea typeface="Nirmala UI" panose="020B0502040204020203" pitchFamily="34" charset="0"/>
                <a:cs typeface="Nirmala UI" panose="020B0502040204020203" pitchFamily="34" charset="0"/>
              </a:rPr>
              <a:t>Put the model into production so it can detect money laundering in real time.</a:t>
            </a:r>
            <a:endParaRPr lang="en-US" dirty="0">
              <a:latin typeface="Nirmala UI" panose="020B0502040204020203" pitchFamily="34" charset="0"/>
              <a:ea typeface="Nirmala UI" panose="020B0502040204020203" pitchFamily="34" charset="0"/>
              <a:cs typeface="Nirmala UI" panose="020B0502040204020203" pitchFamily="34" charset="0"/>
            </a:endParaRPr>
          </a:p>
          <a:p>
            <a:pPr marL="0" indent="0">
              <a:buNone/>
            </a:pPr>
            <a:endParaRPr lang="en-US" dirty="0"/>
          </a:p>
        </p:txBody>
      </p:sp>
    </p:spTree>
    <p:extLst>
      <p:ext uri="{BB962C8B-B14F-4D97-AF65-F5344CB8AC3E}">
        <p14:creationId xmlns:p14="http://schemas.microsoft.com/office/powerpoint/2010/main" val="525608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Rockwell" panose="02060603020205020403" pitchFamily="18" charset="0"/>
              </a:rPr>
              <a:t>DATASET:</a:t>
            </a:r>
            <a:endParaRPr lang="en-US" sz="2800" dirty="0">
              <a:latin typeface="Rockwell" panose="02060603020205020403" pitchFamily="18" charset="0"/>
            </a:endParaRPr>
          </a:p>
        </p:txBody>
      </p:sp>
      <p:sp>
        <p:nvSpPr>
          <p:cNvPr id="3" name="Content Placeholder 2"/>
          <p:cNvSpPr>
            <a:spLocks noGrp="1"/>
          </p:cNvSpPr>
          <p:nvPr>
            <p:ph idx="1"/>
          </p:nvPr>
        </p:nvSpPr>
        <p:spPr>
          <a:xfrm>
            <a:off x="2589212" y="1293223"/>
            <a:ext cx="8915400" cy="4617999"/>
          </a:xfrm>
        </p:spPr>
        <p:txBody>
          <a:bodyPr>
            <a:normAutofit fontScale="92500" lnSpcReduction="20000"/>
          </a:bodyPr>
          <a:lstStyle/>
          <a:p>
            <a:pPr marL="0" indent="0">
              <a:buNone/>
            </a:pPr>
            <a:r>
              <a:rPr lang="en-GB" sz="2100" dirty="0" smtClean="0">
                <a:latin typeface="Nirmala UI" panose="020B0502040204020203" pitchFamily="34" charset="0"/>
                <a:ea typeface="Nirmala UI" panose="020B0502040204020203" pitchFamily="34" charset="0"/>
                <a:cs typeface="Nirmala UI" panose="020B0502040204020203" pitchFamily="34" charset="0"/>
              </a:rPr>
              <a:t>   The </a:t>
            </a:r>
            <a:r>
              <a:rPr lang="en-GB" sz="2100" dirty="0">
                <a:latin typeface="Nirmala UI" panose="020B0502040204020203" pitchFamily="34" charset="0"/>
                <a:ea typeface="Nirmala UI" panose="020B0502040204020203" pitchFamily="34" charset="0"/>
                <a:cs typeface="Nirmala UI" panose="020B0502040204020203" pitchFamily="34" charset="0"/>
              </a:rPr>
              <a:t>dataset used in the IBM Cloud Database project to detect money laundering in online earning platforms through big data analysis is a synthetic dataset created by following the steps below:</a:t>
            </a:r>
          </a:p>
          <a:p>
            <a:pPr marL="0" indent="0">
              <a:buNone/>
            </a:pPr>
            <a:r>
              <a:rPr lang="en-GB" sz="2100" b="1" dirty="0" smtClean="0">
                <a:latin typeface="Nirmala UI" panose="020B0502040204020203" pitchFamily="34" charset="0"/>
                <a:ea typeface="Nirmala UI" panose="020B0502040204020203" pitchFamily="34" charset="0"/>
                <a:cs typeface="Nirmala UI" panose="020B0502040204020203" pitchFamily="34" charset="0"/>
              </a:rPr>
              <a:t>   Data </a:t>
            </a:r>
            <a:r>
              <a:rPr lang="en-GB" sz="2100" b="1" dirty="0">
                <a:latin typeface="Nirmala UI" panose="020B0502040204020203" pitchFamily="34" charset="0"/>
                <a:ea typeface="Nirmala UI" panose="020B0502040204020203" pitchFamily="34" charset="0"/>
                <a:cs typeface="Nirmala UI" panose="020B0502040204020203" pitchFamily="34" charset="0"/>
              </a:rPr>
              <a:t>generation: </a:t>
            </a:r>
            <a:r>
              <a:rPr lang="en-GB" sz="2100" dirty="0">
                <a:latin typeface="Nirmala UI" panose="020B0502040204020203" pitchFamily="34" charset="0"/>
                <a:ea typeface="Nirmala UI" panose="020B0502040204020203" pitchFamily="34" charset="0"/>
                <a:cs typeface="Nirmala UI" panose="020B0502040204020203" pitchFamily="34" charset="0"/>
              </a:rPr>
              <a:t>A random number generator was used to generate a set of transactions with the attributes listed below:</a:t>
            </a:r>
          </a:p>
          <a:p>
            <a:pPr>
              <a:buFont typeface="Wingdings" panose="05000000000000000000" pitchFamily="2" charset="2"/>
              <a:buChar char="ü"/>
            </a:pPr>
            <a:r>
              <a:rPr lang="en-GB" sz="2100" dirty="0">
                <a:latin typeface="Nirmala UI" panose="020B0502040204020203" pitchFamily="34" charset="0"/>
                <a:ea typeface="Nirmala UI" panose="020B0502040204020203" pitchFamily="34" charset="0"/>
                <a:cs typeface="Nirmala UI" panose="020B0502040204020203" pitchFamily="34" charset="0"/>
              </a:rPr>
              <a:t>Transaction ID
Transaction date
Sender account ID
Receiver account ID
Transaction amount
Transaction type (e.g., deposit, withdrawal, transfer)
Country of origin
Country of destination</a:t>
            </a:r>
            <a:endParaRPr lang="en-US" sz="2100" dirty="0">
              <a:latin typeface="Nirmala UI" panose="020B0502040204020203" pitchFamily="34" charset="0"/>
              <a:ea typeface="Nirmala UI" panose="020B0502040204020203" pitchFamily="34" charset="0"/>
              <a:cs typeface="Nirmala UI" panose="020B0502040204020203" pitchFamily="34" charset="0"/>
            </a:endParaRPr>
          </a:p>
          <a:p>
            <a:endParaRPr lang="en-US" dirty="0"/>
          </a:p>
        </p:txBody>
      </p:sp>
    </p:spTree>
    <p:extLst>
      <p:ext uri="{BB962C8B-B14F-4D97-AF65-F5344CB8AC3E}">
        <p14:creationId xmlns:p14="http://schemas.microsoft.com/office/powerpoint/2010/main" val="4280052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Rockwell" panose="02060603020205020403" pitchFamily="18" charset="0"/>
              </a:rPr>
              <a:t>DATABASE SETUP:</a:t>
            </a:r>
            <a:endParaRPr lang="en-US" sz="2800" dirty="0">
              <a:latin typeface="Rockwell" panose="02060603020205020403" pitchFamily="18" charset="0"/>
            </a:endParaRPr>
          </a:p>
        </p:txBody>
      </p:sp>
      <p:sp>
        <p:nvSpPr>
          <p:cNvPr id="3" name="Content Placeholder 2"/>
          <p:cNvSpPr>
            <a:spLocks noGrp="1"/>
          </p:cNvSpPr>
          <p:nvPr>
            <p:ph idx="1"/>
          </p:nvPr>
        </p:nvSpPr>
        <p:spPr>
          <a:xfrm>
            <a:off x="2589212" y="1358537"/>
            <a:ext cx="8915400" cy="4552685"/>
          </a:xfrm>
        </p:spPr>
        <p:txBody>
          <a:bodyPr/>
          <a:lstStyle/>
          <a:p>
            <a:pPr marL="0" indent="0">
              <a:buNone/>
            </a:pPr>
            <a:r>
              <a:rPr lang="en-GB" dirty="0">
                <a:latin typeface="Nirmala UI" panose="020B0502040204020203" pitchFamily="34" charset="0"/>
                <a:ea typeface="Nirmala UI" panose="020B0502040204020203" pitchFamily="34" charset="0"/>
                <a:cs typeface="Nirmala UI" panose="020B0502040204020203" pitchFamily="34" charset="0"/>
              </a:rPr>
              <a:t>The project’s database was IBM Cloud Database for PostgreSQL. This database is a relational database service that is fully managed, highly scalable, and secure.</a:t>
            </a:r>
          </a:p>
          <a:p>
            <a:pPr marL="0" indent="0">
              <a:buNone/>
            </a:pPr>
            <a:r>
              <a:rPr lang="en-GB" dirty="0">
                <a:latin typeface="Nirmala UI" panose="020B0502040204020203" pitchFamily="34" charset="0"/>
                <a:ea typeface="Nirmala UI" panose="020B0502040204020203" pitchFamily="34" charset="0"/>
                <a:cs typeface="Nirmala UI" panose="020B0502040204020203" pitchFamily="34" charset="0"/>
              </a:rPr>
              <a:t>The following steps were taken to set up the database:</a:t>
            </a:r>
          </a:p>
          <a:p>
            <a:pPr>
              <a:buFont typeface="Wingdings" panose="05000000000000000000" pitchFamily="2" charset="2"/>
              <a:buChar char="ü"/>
            </a:pPr>
            <a:r>
              <a:rPr lang="en-GB" dirty="0">
                <a:latin typeface="Nirmala UI" panose="020B0502040204020203" pitchFamily="34" charset="0"/>
                <a:ea typeface="Nirmala UI" panose="020B0502040204020203" pitchFamily="34" charset="0"/>
                <a:cs typeface="Nirmala UI" panose="020B0502040204020203" pitchFamily="34" charset="0"/>
              </a:rPr>
              <a:t>A PostgreSQL instance was set up.</a:t>
            </a:r>
          </a:p>
          <a:p>
            <a:pPr>
              <a:buFont typeface="Wingdings" panose="05000000000000000000" pitchFamily="2" charset="2"/>
              <a:buChar char="ü"/>
            </a:pPr>
            <a:r>
              <a:rPr lang="en-GB" dirty="0">
                <a:latin typeface="Nirmala UI" panose="020B0502040204020203" pitchFamily="34" charset="0"/>
                <a:ea typeface="Nirmala UI" panose="020B0502040204020203" pitchFamily="34" charset="0"/>
                <a:cs typeface="Nirmala UI" panose="020B0502040204020203" pitchFamily="34" charset="0"/>
              </a:rPr>
              <a:t>The database was updated with the synthetic dataset.
To store and organise the data, a set of tables and views were created.
To perform the required data analysis, a set of stored procedures and functions were created.</a:t>
            </a:r>
          </a:p>
          <a:p>
            <a:pPr>
              <a:buFont typeface="Wingdings" panose="05000000000000000000" pitchFamily="2" charset="2"/>
              <a:buChar char="ü"/>
            </a:pPr>
            <a:r>
              <a:rPr lang="en-GB" dirty="0">
                <a:latin typeface="Nirmala UI" panose="020B0502040204020203" pitchFamily="34" charset="0"/>
                <a:ea typeface="Nirmala UI" panose="020B0502040204020203" pitchFamily="34" charset="0"/>
                <a:cs typeface="Nirmala UI" panose="020B0502040204020203" pitchFamily="34" charset="0"/>
              </a:rPr>
              <a:t>Access to the database was restricted using a set of security permissions.</a:t>
            </a:r>
          </a:p>
          <a:p>
            <a:pPr marL="0" indent="0">
              <a:buNone/>
            </a:pPr>
            <a:endParaRPr lang="en-US" dirty="0"/>
          </a:p>
        </p:txBody>
      </p:sp>
    </p:spTree>
    <p:extLst>
      <p:ext uri="{BB962C8B-B14F-4D97-AF65-F5344CB8AC3E}">
        <p14:creationId xmlns:p14="http://schemas.microsoft.com/office/powerpoint/2010/main" val="3230023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Rockwell" panose="02060603020205020403" pitchFamily="18" charset="0"/>
              </a:rPr>
              <a:t>ANALYSIS TECHNIQUES:</a:t>
            </a:r>
            <a:endParaRPr lang="en-US" sz="2800" dirty="0">
              <a:latin typeface="Rockwell" panose="02060603020205020403" pitchFamily="18" charset="0"/>
            </a:endParaRPr>
          </a:p>
        </p:txBody>
      </p:sp>
      <p:sp>
        <p:nvSpPr>
          <p:cNvPr id="3" name="Content Placeholder 2"/>
          <p:cNvSpPr>
            <a:spLocks noGrp="1"/>
          </p:cNvSpPr>
          <p:nvPr>
            <p:ph idx="1"/>
          </p:nvPr>
        </p:nvSpPr>
        <p:spPr>
          <a:xfrm>
            <a:off x="2589212" y="1436914"/>
            <a:ext cx="8915400" cy="4389120"/>
          </a:xfrm>
        </p:spPr>
        <p:txBody>
          <a:bodyPr/>
          <a:lstStyle/>
          <a:p>
            <a:pPr>
              <a:buFont typeface="Wingdings" panose="05000000000000000000" pitchFamily="2" charset="2"/>
              <a:buChar char="ü"/>
            </a:pPr>
            <a:r>
              <a:rPr lang="en-GB" b="1" dirty="0">
                <a:latin typeface="Nirmala UI" panose="020B0502040204020203" pitchFamily="34" charset="0"/>
                <a:ea typeface="Nirmala UI" panose="020B0502040204020203" pitchFamily="34" charset="0"/>
                <a:cs typeface="Nirmala UI" panose="020B0502040204020203" pitchFamily="34" charset="0"/>
              </a:rPr>
              <a:t>Transaction clustering: </a:t>
            </a:r>
            <a:r>
              <a:rPr lang="en-GB" dirty="0">
                <a:latin typeface="Nirmala UI" panose="020B0502040204020203" pitchFamily="34" charset="0"/>
                <a:ea typeface="Nirmala UI" panose="020B0502040204020203" pitchFamily="34" charset="0"/>
                <a:cs typeface="Nirmala UI" panose="020B0502040204020203" pitchFamily="34" charset="0"/>
              </a:rPr>
              <a:t>Transactions were grouped together based on their amount, type, and origin/destination countries. This enabled the identification of groups of transactions that could be linked to money laundering activities</a:t>
            </a:r>
          </a:p>
          <a:p>
            <a:pPr>
              <a:buFont typeface="Wingdings" panose="05000000000000000000" pitchFamily="2" charset="2"/>
              <a:buChar char="ü"/>
            </a:pPr>
            <a:r>
              <a:rPr lang="en-GB" b="1" dirty="0">
                <a:latin typeface="Nirmala UI" panose="020B0502040204020203" pitchFamily="34" charset="0"/>
                <a:ea typeface="Nirmala UI" panose="020B0502040204020203" pitchFamily="34" charset="0"/>
                <a:cs typeface="Nirmala UI" panose="020B0502040204020203" pitchFamily="34" charset="0"/>
              </a:rPr>
              <a:t>Rule-based detection: </a:t>
            </a:r>
            <a:r>
              <a:rPr lang="en-GB" dirty="0">
                <a:latin typeface="Nirmala UI" panose="020B0502040204020203" pitchFamily="34" charset="0"/>
                <a:ea typeface="Nirmala UI" panose="020B0502040204020203" pitchFamily="34" charset="0"/>
                <a:cs typeface="Nirmala UI" panose="020B0502040204020203" pitchFamily="34" charset="0"/>
              </a:rPr>
              <a:t>To identify suspicious transactions, a set of rules was defined. A rule could be defined, for example, to flag transactions involving large sums of money being transferred to a high-risk jurisdiction</a:t>
            </a:r>
          </a:p>
          <a:p>
            <a:pPr>
              <a:buFont typeface="Wingdings" panose="05000000000000000000" pitchFamily="2" charset="2"/>
              <a:buChar char="ü"/>
            </a:pPr>
            <a:r>
              <a:rPr lang="en-GB" b="1" dirty="0">
                <a:latin typeface="Nirmala UI" panose="020B0502040204020203" pitchFamily="34" charset="0"/>
                <a:ea typeface="Nirmala UI" panose="020B0502040204020203" pitchFamily="34" charset="0"/>
                <a:cs typeface="Nirmala UI" panose="020B0502040204020203" pitchFamily="34" charset="0"/>
              </a:rPr>
              <a:t>Machine learning: </a:t>
            </a:r>
            <a:r>
              <a:rPr lang="en-GB" dirty="0">
                <a:latin typeface="Nirmala UI" panose="020B0502040204020203" pitchFamily="34" charset="0"/>
                <a:ea typeface="Nirmala UI" panose="020B0502040204020203" pitchFamily="34" charset="0"/>
                <a:cs typeface="Nirmala UI" panose="020B0502040204020203" pitchFamily="34" charset="0"/>
              </a:rPr>
              <a:t>To identify suspicious transactions, a machine learning model was trained. The model was trained on a labelled dataset, allowing it to learn the patterns associated with money laundering</a:t>
            </a:r>
            <a:r>
              <a:rPr lang="en-GB" dirty="0"/>
              <a:t>.</a:t>
            </a:r>
            <a:endParaRPr lang="en-US" dirty="0"/>
          </a:p>
        </p:txBody>
      </p:sp>
    </p:spTree>
    <p:extLst>
      <p:ext uri="{BB962C8B-B14F-4D97-AF65-F5344CB8AC3E}">
        <p14:creationId xmlns:p14="http://schemas.microsoft.com/office/powerpoint/2010/main" val="2266078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159687"/>
            <a:ext cx="8911687" cy="1280890"/>
          </a:xfrm>
        </p:spPr>
        <p:txBody>
          <a:bodyPr>
            <a:normAutofit/>
          </a:bodyPr>
          <a:lstStyle/>
          <a:p>
            <a:r>
              <a:rPr lang="en-US" sz="2800" dirty="0" smtClean="0">
                <a:latin typeface="Rockwell" panose="02060603020205020403" pitchFamily="18" charset="0"/>
              </a:rPr>
              <a:t>VISUALIZATION METHOD:</a:t>
            </a:r>
            <a:endParaRPr lang="en-US" sz="2800" dirty="0">
              <a:latin typeface="Rockwell" panose="02060603020205020403" pitchFamily="18" charset="0"/>
            </a:endParaRPr>
          </a:p>
        </p:txBody>
      </p:sp>
      <p:sp>
        <p:nvSpPr>
          <p:cNvPr id="3" name="Content Placeholder 2"/>
          <p:cNvSpPr>
            <a:spLocks noGrp="1"/>
          </p:cNvSpPr>
          <p:nvPr>
            <p:ph idx="1"/>
          </p:nvPr>
        </p:nvSpPr>
        <p:spPr/>
        <p:txBody>
          <a:bodyPr/>
          <a:lstStyle/>
          <a:p>
            <a:pPr marL="0" indent="0">
              <a:buNone/>
            </a:pPr>
            <a:r>
              <a:rPr lang="en-GB" b="1" dirty="0" smtClean="0">
                <a:latin typeface="Nirmala UI" panose="020B0502040204020203" pitchFamily="34" charset="0"/>
                <a:ea typeface="Nirmala UI" panose="020B0502040204020203" pitchFamily="34" charset="0"/>
                <a:cs typeface="Nirmala UI" panose="020B0502040204020203" pitchFamily="34" charset="0"/>
              </a:rPr>
              <a:t>Heat map : </a:t>
            </a:r>
            <a:r>
              <a:rPr lang="en-GB" dirty="0" smtClean="0">
                <a:latin typeface="Nirmala UI" panose="020B0502040204020203" pitchFamily="34" charset="0"/>
                <a:ea typeface="Nirmala UI" panose="020B0502040204020203" pitchFamily="34" charset="0"/>
                <a:cs typeface="Nirmala UI" panose="020B0502040204020203" pitchFamily="34" charset="0"/>
              </a:rPr>
              <a:t>The </a:t>
            </a:r>
            <a:r>
              <a:rPr lang="en-GB" dirty="0">
                <a:latin typeface="Nirmala UI" panose="020B0502040204020203" pitchFamily="34" charset="0"/>
                <a:ea typeface="Nirmala UI" panose="020B0502040204020203" pitchFamily="34" charset="0"/>
                <a:cs typeface="Nirmala UI" panose="020B0502040204020203" pitchFamily="34" charset="0"/>
              </a:rPr>
              <a:t>transaction clusters were visualised using a </a:t>
            </a:r>
            <a:r>
              <a:rPr lang="en-GB" dirty="0" smtClean="0">
                <a:latin typeface="Nirmala UI" panose="020B0502040204020203" pitchFamily="34" charset="0"/>
                <a:ea typeface="Nirmala UI" panose="020B0502040204020203" pitchFamily="34" charset="0"/>
                <a:cs typeface="Nirmala UI" panose="020B0502040204020203" pitchFamily="34" charset="0"/>
              </a:rPr>
              <a:t>heat map</a:t>
            </a:r>
            <a:r>
              <a:rPr lang="en-GB" dirty="0">
                <a:latin typeface="Nirmala UI" panose="020B0502040204020203" pitchFamily="34" charset="0"/>
                <a:ea typeface="Nirmala UI" panose="020B0502040204020203" pitchFamily="34" charset="0"/>
                <a:cs typeface="Nirmala UI" panose="020B0502040204020203" pitchFamily="34" charset="0"/>
              </a:rPr>
              <a:t>. The </a:t>
            </a:r>
            <a:r>
              <a:rPr lang="en-GB" dirty="0" smtClean="0">
                <a:latin typeface="Nirmala UI" panose="020B0502040204020203" pitchFamily="34" charset="0"/>
                <a:ea typeface="Nirmala UI" panose="020B0502040204020203" pitchFamily="34" charset="0"/>
                <a:cs typeface="Nirmala UI" panose="020B0502040204020203" pitchFamily="34" charset="0"/>
              </a:rPr>
              <a:t>heat map </a:t>
            </a:r>
            <a:r>
              <a:rPr lang="en-GB" dirty="0">
                <a:latin typeface="Nirmala UI" panose="020B0502040204020203" pitchFamily="34" charset="0"/>
                <a:ea typeface="Nirmala UI" panose="020B0502040204020203" pitchFamily="34" charset="0"/>
                <a:cs typeface="Nirmala UI" panose="020B0502040204020203" pitchFamily="34" charset="0"/>
              </a:rPr>
              <a:t>displayed the average amount of money transferred per transaction as well as the number of transactions in each cluster.</a:t>
            </a:r>
            <a:endParaRPr lang="en-US" dirty="0">
              <a:latin typeface="Nirmala UI" panose="020B0502040204020203" pitchFamily="34" charset="0"/>
              <a:ea typeface="Nirmala UI" panose="020B0502040204020203" pitchFamily="34" charset="0"/>
              <a:cs typeface="Nirmala UI" panose="020B0502040204020203" pitchFamily="34" charset="0"/>
            </a:endParaRPr>
          </a:p>
          <a:p>
            <a:endParaRPr lang="en-US" dirty="0">
              <a:latin typeface="Nirmala UI" panose="020B0502040204020203" pitchFamily="34" charset="0"/>
              <a:ea typeface="Nirmala UI" panose="020B0502040204020203" pitchFamily="34" charset="0"/>
              <a:cs typeface="Nirmala UI" panose="020B0502040204020203" pitchFamily="34" charset="0"/>
            </a:endParaRPr>
          </a:p>
        </p:txBody>
      </p:sp>
    </p:spTree>
    <p:extLst>
      <p:ext uri="{BB962C8B-B14F-4D97-AF65-F5344CB8AC3E}">
        <p14:creationId xmlns:p14="http://schemas.microsoft.com/office/powerpoint/2010/main" val="302940296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38</TotalTime>
  <Words>501</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Britannic Bold</vt:lpstr>
      <vt:lpstr>Century Gothic</vt:lpstr>
      <vt:lpstr>Nirmala UI</vt:lpstr>
      <vt:lpstr>Rockwell</vt:lpstr>
      <vt:lpstr>Wingdings</vt:lpstr>
      <vt:lpstr>Wingdings 3</vt:lpstr>
      <vt:lpstr>Wisp</vt:lpstr>
      <vt:lpstr>BIG DATA ANALYSIS  WITH IBM  CLOUD DATABASES</vt:lpstr>
      <vt:lpstr>TEAM MEMBERS:</vt:lpstr>
      <vt:lpstr>PROJECT OBJECTIVE:</vt:lpstr>
      <vt:lpstr>DESIGN THINKING PROCESS:</vt:lpstr>
      <vt:lpstr>DEVELOPMENT PHASE:</vt:lpstr>
      <vt:lpstr>DATASET:</vt:lpstr>
      <vt:lpstr>DATABASE SETUP:</vt:lpstr>
      <vt:lpstr>ANALYSIS TECHNIQUES:</vt:lpstr>
      <vt:lpstr>VISUALIZATION METHOD:</vt:lpstr>
      <vt:lpstr>Analysis findings translate into valuable business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ANALYSIS WITH IBM CLOUD DATABASES</dc:title>
  <dc:creator>LENOVO</dc:creator>
  <cp:lastModifiedBy>LENOVO</cp:lastModifiedBy>
  <cp:revision>6</cp:revision>
  <dcterms:created xsi:type="dcterms:W3CDTF">2023-11-01T12:24:43Z</dcterms:created>
  <dcterms:modified xsi:type="dcterms:W3CDTF">2023-11-01T13:08:18Z</dcterms:modified>
</cp:coreProperties>
</file>