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56" r:id="rId5"/>
    <p:sldId id="277" r:id="rId6"/>
    <p:sldId id="278" r:id="rId7"/>
    <p:sldId id="28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8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15-Jan-20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neuralbeing" TargetMode="External"/><Relationship Id="rId2" Type="http://schemas.openxmlformats.org/officeDocument/2006/relationships/hyperlink" Target="mailto:bhavesh.laddagiri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Fine Tuning bert with </a:t>
            </a:r>
            <a:r>
              <a:rPr lang="en-US" dirty="0" err="1">
                <a:solidFill>
                  <a:srgbClr val="FFFFFF"/>
                </a:solidFill>
              </a:rPr>
              <a:t>pytorch</a:t>
            </a:r>
            <a:r>
              <a:rPr lang="en-US" dirty="0">
                <a:solidFill>
                  <a:srgbClr val="FFFFFF"/>
                </a:solidFill>
              </a:rPr>
              <a:t> and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Bhavesh Laddagiri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D8F0-2057-4078-94C4-2D84B96E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fine-tuning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D38CE-5159-4BC2-83D2-4AA2BD077167}"/>
              </a:ext>
            </a:extLst>
          </p:cNvPr>
          <p:cNvSpPr/>
          <p:nvPr/>
        </p:nvSpPr>
        <p:spPr>
          <a:xfrm>
            <a:off x="1287263" y="3559945"/>
            <a:ext cx="1624613" cy="1003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75270-937D-4761-B8C1-E4349CB035A9}"/>
              </a:ext>
            </a:extLst>
          </p:cNvPr>
          <p:cNvSpPr/>
          <p:nvPr/>
        </p:nvSpPr>
        <p:spPr>
          <a:xfrm>
            <a:off x="5976152" y="2441359"/>
            <a:ext cx="1624613" cy="1251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the representation of the first token i.e. 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BA412-CD6E-4FF8-BE92-7561C14F4358}"/>
              </a:ext>
            </a:extLst>
          </p:cNvPr>
          <p:cNvSpPr/>
          <p:nvPr/>
        </p:nvSpPr>
        <p:spPr>
          <a:xfrm>
            <a:off x="3561424" y="2556768"/>
            <a:ext cx="1624613" cy="1003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Representations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4E7CE-853C-4670-8509-223AC1E404F6}"/>
              </a:ext>
            </a:extLst>
          </p:cNvPr>
          <p:cNvSpPr/>
          <p:nvPr/>
        </p:nvSpPr>
        <p:spPr>
          <a:xfrm>
            <a:off x="3561425" y="4563122"/>
            <a:ext cx="1624613" cy="1251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[CLS] representation passed through linear and tanh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53C24E9-3794-46EA-9150-DADABA927FE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911876" y="3058357"/>
            <a:ext cx="649548" cy="1003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3553ACB-6D8D-4299-9599-B9067E049B9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11876" y="4061534"/>
            <a:ext cx="649549" cy="1127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621ED-69EE-46E7-8786-92AEF9B6269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186037" y="3058357"/>
            <a:ext cx="790115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AD0D25-A873-4488-A7E8-8E8155EA92B6}"/>
              </a:ext>
            </a:extLst>
          </p:cNvPr>
          <p:cNvSpPr/>
          <p:nvPr/>
        </p:nvSpPr>
        <p:spPr>
          <a:xfrm>
            <a:off x="8390881" y="2556765"/>
            <a:ext cx="1624613" cy="1003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layer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F1A59-A749-46DF-80FC-9A2152E733C9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7600765" y="3058354"/>
            <a:ext cx="790116" cy="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0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C993-33E1-4175-A032-64896A8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class and data loaders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57426-5176-4AA4-B01D-C1FE5E0D4361}"/>
              </a:ext>
            </a:extLst>
          </p:cNvPr>
          <p:cNvSpPr/>
          <p:nvPr/>
        </p:nvSpPr>
        <p:spPr>
          <a:xfrm>
            <a:off x="2059619" y="3429000"/>
            <a:ext cx="2121763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89BEE-AEF2-4677-8A28-62AEF4E5162D}"/>
              </a:ext>
            </a:extLst>
          </p:cNvPr>
          <p:cNvSpPr/>
          <p:nvPr/>
        </p:nvSpPr>
        <p:spPr>
          <a:xfrm>
            <a:off x="6723592" y="3429000"/>
            <a:ext cx="2121763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Class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27F045C-3C66-479A-B2D5-2F7E9710BE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62059" y="1103364"/>
            <a:ext cx="12700" cy="466397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F03781E-F789-4F0F-8DAC-ED937363194A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5452488" y="2109068"/>
            <a:ext cx="12700" cy="466397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05BC27-C991-4C7F-AEDE-72FED8E3B006}"/>
              </a:ext>
            </a:extLst>
          </p:cNvPr>
          <p:cNvSpPr txBox="1"/>
          <p:nvPr/>
        </p:nvSpPr>
        <p:spPr>
          <a:xfrm>
            <a:off x="3972414" y="2622243"/>
            <a:ext cx="322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 data at a specific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73A42-95B4-4EBC-A34D-FA459B94CA2E}"/>
              </a:ext>
            </a:extLst>
          </p:cNvPr>
          <p:cNvSpPr txBox="1"/>
          <p:nvPr/>
        </p:nvSpPr>
        <p:spPr>
          <a:xfrm>
            <a:off x="4181382" y="4864800"/>
            <a:ext cx="280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 the data at that index</a:t>
            </a:r>
          </a:p>
        </p:txBody>
      </p:sp>
    </p:spTree>
    <p:extLst>
      <p:ext uri="{BB962C8B-B14F-4D97-AF65-F5344CB8AC3E}">
        <p14:creationId xmlns:p14="http://schemas.microsoft.com/office/powerpoint/2010/main" val="24696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CA36-3DF6-4C14-9E2C-78359C13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AE5AA-92C0-4826-B193-D9F59A60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 the Model to train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the epoch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every batch in the data loader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Zero out gradients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Get output of model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Compute loss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Backpropagate gradients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Optimizer step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At the end of epoch validate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Finally save model</a:t>
            </a:r>
          </a:p>
        </p:txBody>
      </p:sp>
    </p:spTree>
    <p:extLst>
      <p:ext uri="{BB962C8B-B14F-4D97-AF65-F5344CB8AC3E}">
        <p14:creationId xmlns:p14="http://schemas.microsoft.com/office/powerpoint/2010/main" val="301106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E41D-5D2B-4BFE-A5BD-5A48B973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1F13-A60B-4570-8DD4-9DFF7183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bhavesh.laddagiri1@gmail.com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https://github.com/theneuralbeing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LinkedIn: Bhavesh Laddagiri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0DD0E-2D71-4676-9878-30364129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BERT?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BERT was trained?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Special Tokens of BERT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Transformers by Hugging 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Preprocessing text for BERT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BertModel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Approach to Fine-tuning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Class and Data loaders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E062-90FC-41AC-A0B6-C9319EB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bert? And its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EAC1-D9D3-4FAB-A281-A579664F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9720071" cy="2268245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Google AI Research team defines BERT as “Bidirectional Encoder Representations from Transformers. It is designed to pre-train deep bidirectional representations from the unlabeled text by jointly conditioning on both the left and right contexts. As a result, the pre-trained BERT model can be fine-tuned with just one additional output layer to create state-of-the-art models for a wide range of NLP tasks.”</a:t>
            </a:r>
          </a:p>
          <a:p>
            <a:pPr marL="0" indent="0">
              <a:buNone/>
            </a:pPr>
            <a:r>
              <a:rPr lang="en-US" dirty="0"/>
              <a:t>BERT’s model architecture is a multi-layer bidirectional Transformer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004B-9CA2-42CD-9BDE-81BB9F58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6" y="4598634"/>
            <a:ext cx="9720070" cy="185543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BERT Base has: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 Transformers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Hidden Dimension Size of 768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 Self-Attention Heads</a:t>
            </a:r>
          </a:p>
          <a:p>
            <a:pPr marL="0" indent="0">
              <a:buNone/>
            </a:pPr>
            <a:r>
              <a:rPr lang="en-US" dirty="0"/>
              <a:t>BERT Large has: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24 Transformers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Hidden Dimension Size of 1024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16 Self-Attention Heads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ert architecture">
            <a:extLst>
              <a:ext uri="{FF2B5EF4-FFF2-40B4-BE49-F238E27FC236}">
                <a16:creationId xmlns:a16="http://schemas.microsoft.com/office/drawing/2014/main" id="{D26DF928-3582-4C84-949A-58B44761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94" y="1411550"/>
            <a:ext cx="8145844" cy="35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ert architecture">
            <a:extLst>
              <a:ext uri="{FF2B5EF4-FFF2-40B4-BE49-F238E27FC236}">
                <a16:creationId xmlns:a16="http://schemas.microsoft.com/office/drawing/2014/main" id="{992A01B0-8065-4526-AC04-73C22537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2" y="776060"/>
            <a:ext cx="2900470" cy="403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204CC-6E66-42F2-9009-B8E958F4FBA8}"/>
              </a:ext>
            </a:extLst>
          </p:cNvPr>
          <p:cNvSpPr txBox="1"/>
          <p:nvPr/>
        </p:nvSpPr>
        <p:spPr>
          <a:xfrm>
            <a:off x="520526" y="5198903"/>
            <a:ext cx="235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0C05E-5C9A-4BD3-A6A4-958816FE7814}"/>
              </a:ext>
            </a:extLst>
          </p:cNvPr>
          <p:cNvSpPr txBox="1"/>
          <p:nvPr/>
        </p:nvSpPr>
        <p:spPr>
          <a:xfrm>
            <a:off x="7039524" y="5198903"/>
            <a:ext cx="235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24154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F75-F88E-4DAA-8412-6A716001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bert was trained?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8CADE-A080-4E26-8C5F-57F2770E4D2A}"/>
              </a:ext>
            </a:extLst>
          </p:cNvPr>
          <p:cNvSpPr txBox="1"/>
          <p:nvPr/>
        </p:nvSpPr>
        <p:spPr>
          <a:xfrm>
            <a:off x="1024128" y="4667290"/>
            <a:ext cx="703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CADE4"/>
                </a:solidFill>
              </a:rPr>
              <a:t>[CLS] my dog is cute [SEP] he likes playing [SEP]		YES</a:t>
            </a:r>
          </a:p>
          <a:p>
            <a:r>
              <a:rPr lang="en-US" sz="2400" dirty="0">
                <a:solidFill>
                  <a:srgbClr val="1CADE4"/>
                </a:solidFill>
              </a:rPr>
              <a:t>[CLS] my dog is cute [SEP] the river is flowing [SEP]	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A6B47-B05E-4846-B50C-1B4A8F669590}"/>
              </a:ext>
            </a:extLst>
          </p:cNvPr>
          <p:cNvSpPr txBox="1"/>
          <p:nvPr/>
        </p:nvSpPr>
        <p:spPr>
          <a:xfrm>
            <a:off x="1024128" y="3933946"/>
            <a:ext cx="4636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 Sentence Prediction (NSP)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EF4F3-7F8A-4DF1-873C-BE2A909924EA}"/>
              </a:ext>
            </a:extLst>
          </p:cNvPr>
          <p:cNvSpPr txBox="1"/>
          <p:nvPr/>
        </p:nvSpPr>
        <p:spPr>
          <a:xfrm>
            <a:off x="1024128" y="2110584"/>
            <a:ext cx="482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Masked Language Model (MLM)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AD6CD-DEA9-4EFF-92BB-E7E9F01AE3A1}"/>
              </a:ext>
            </a:extLst>
          </p:cNvPr>
          <p:cNvSpPr txBox="1"/>
          <p:nvPr/>
        </p:nvSpPr>
        <p:spPr>
          <a:xfrm>
            <a:off x="1024128" y="2710749"/>
            <a:ext cx="703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CADE4"/>
                </a:solidFill>
              </a:rPr>
              <a:t>[CLS] my dog is [MASK] [SEP] he [MASK] playing [SEP]</a:t>
            </a:r>
          </a:p>
        </p:txBody>
      </p:sp>
    </p:spTree>
    <p:extLst>
      <p:ext uri="{BB962C8B-B14F-4D97-AF65-F5344CB8AC3E}">
        <p14:creationId xmlns:p14="http://schemas.microsoft.com/office/powerpoint/2010/main" val="42365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E8FC-D1D2-4CC1-BC68-01036D58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tokens of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1FDD-7428-4E18-93C6-9F40F6AC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[CLS]</a:t>
            </a:r>
            <a:r>
              <a:rPr lang="en-US" sz="2000" dirty="0"/>
              <a:t> </a:t>
            </a:r>
            <a:r>
              <a:rPr lang="en-US" sz="2000" b="1" dirty="0"/>
              <a:t>:</a:t>
            </a:r>
            <a:r>
              <a:rPr lang="en-US" sz="2000" dirty="0"/>
              <a:t> The first token of every sequence is always a special classification token ([CLS]). The final hidden state corresponding to this token is used as the aggregate sequence representation for classification tasks. Sentence pairs are packed together into a single sequence.</a:t>
            </a:r>
          </a:p>
          <a:p>
            <a:r>
              <a:rPr lang="en-US" sz="2000" b="1" dirty="0"/>
              <a:t>[SEP]</a:t>
            </a:r>
            <a:r>
              <a:rPr lang="en-US" sz="2000" dirty="0"/>
              <a:t> </a:t>
            </a:r>
            <a:r>
              <a:rPr lang="en-US" sz="2000" b="1" dirty="0"/>
              <a:t>:</a:t>
            </a:r>
            <a:r>
              <a:rPr lang="en-US" sz="2000" dirty="0"/>
              <a:t> It is basically a sequence delimiter. Must be used when sequence pair tasks are required. When a single sequence is used it is just appended at the end.</a:t>
            </a:r>
          </a:p>
          <a:p>
            <a:r>
              <a:rPr lang="en-US" sz="2000" b="1" dirty="0"/>
              <a:t>[MASK] :</a:t>
            </a:r>
            <a:r>
              <a:rPr lang="en-US" sz="2000" dirty="0"/>
              <a:t> Token used for masked words. Only used for pre-training.</a:t>
            </a:r>
          </a:p>
          <a:p>
            <a:r>
              <a:rPr lang="en-US" sz="2000" b="1" dirty="0"/>
              <a:t>[PAD] : </a:t>
            </a:r>
            <a:r>
              <a:rPr lang="en-US" sz="2000" dirty="0"/>
              <a:t>Token used for padding.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372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DEBB-9186-4DD1-8F56-7FFEEE8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E19F-F402-40F9-9D43-52332145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Transformers (formerly known as </a:t>
            </a:r>
            <a:r>
              <a:rPr lang="en-US" i="1" dirty="0" err="1"/>
              <a:t>pytorch</a:t>
            </a:r>
            <a:r>
              <a:rPr lang="en-US" i="1" dirty="0"/>
              <a:t>-transformers</a:t>
            </a:r>
            <a:r>
              <a:rPr lang="en-US" dirty="0"/>
              <a:t> and </a:t>
            </a:r>
            <a:r>
              <a:rPr lang="en-US" i="1" dirty="0" err="1"/>
              <a:t>pytorch</a:t>
            </a:r>
            <a:r>
              <a:rPr lang="en-US" i="1" dirty="0"/>
              <a:t>-pretrained-bert</a:t>
            </a:r>
            <a:r>
              <a:rPr lang="en-US" dirty="0"/>
              <a:t>) provides general-purpose architectures (BERT, GPT-2, </a:t>
            </a:r>
            <a:r>
              <a:rPr lang="en-US" dirty="0" err="1"/>
              <a:t>RoBERTa</a:t>
            </a:r>
            <a:r>
              <a:rPr lang="en-US" dirty="0"/>
              <a:t>, XLM, </a:t>
            </a:r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 err="1"/>
              <a:t>XLNet</a:t>
            </a:r>
            <a:r>
              <a:rPr lang="en-US" dirty="0"/>
              <a:t>…) for Natural Language Understanding (NLU) and Natural Language Generation (NLG) with over 32+ pretrained models in 100+ languages and deep interoperability between TensorFlow 2.0 and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easy to use with modularity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powerful and concise as 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 on NLU and NLG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Seamlessly pick the right framework for training, evaluation, production (</a:t>
            </a:r>
            <a:r>
              <a:rPr lang="en-US" dirty="0" err="1"/>
              <a:t>Pytorch</a:t>
            </a:r>
            <a:r>
              <a:rPr lang="en-US" dirty="0"/>
              <a:t>/Tensorflow)</a:t>
            </a:r>
          </a:p>
        </p:txBody>
      </p:sp>
    </p:spTree>
    <p:extLst>
      <p:ext uri="{BB962C8B-B14F-4D97-AF65-F5344CB8AC3E}">
        <p14:creationId xmlns:p14="http://schemas.microsoft.com/office/powerpoint/2010/main" val="358874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829F-E142-4E1F-85DB-195294CE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text for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B72B-A125-45D3-8695-FC59058BE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525" y="2317072"/>
            <a:ext cx="4222576" cy="4023360"/>
          </a:xfrm>
        </p:spPr>
        <p:txBody>
          <a:bodyPr numCol="1"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Tokenization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Special Tokens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Padding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Attention Mask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Segment IDs (for sequence pairs)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sequence to integers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2285A1-AAD2-43DF-B89C-FACE9836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2101" y="2361461"/>
            <a:ext cx="7572652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dog is cute He likes to play</a:t>
            </a:r>
          </a:p>
          <a:p>
            <a:pPr marL="0" indent="0">
              <a:buNone/>
            </a:pPr>
            <a:r>
              <a:rPr lang="en-US" dirty="0"/>
              <a:t>‘The’ ‘dog’ ‘is’ ‘cute’ ‘he’ ‘likes’ ‘to’ ‘play’</a:t>
            </a:r>
          </a:p>
          <a:p>
            <a:pPr marL="0" indent="0">
              <a:buNone/>
            </a:pPr>
            <a:r>
              <a:rPr lang="en-US" dirty="0"/>
              <a:t>[CLS] ‘The’ ‘dog’ ‘is’ ‘cute’ [SEP] ‘he’ ‘likes’ ‘to’ ‘play’ [SEP]</a:t>
            </a:r>
          </a:p>
          <a:p>
            <a:pPr marL="0" indent="0">
              <a:buNone/>
            </a:pPr>
            <a:r>
              <a:rPr lang="en-US" dirty="0"/>
              <a:t>[CLS] ‘The’ ‘dog’ ‘is’ ‘cute’ [SEP] ‘he’ ‘likes’ ‘to’ ‘play’ [SEP] [PAD]</a:t>
            </a:r>
          </a:p>
          <a:p>
            <a:pPr marL="0" indent="0">
              <a:buNone/>
            </a:pPr>
            <a:r>
              <a:rPr lang="en-US" dirty="0"/>
              <a:t>1 1 1 1 1 1 1 1 1 1 1 0</a:t>
            </a:r>
          </a:p>
          <a:p>
            <a:pPr marL="0" indent="0">
              <a:buNone/>
            </a:pPr>
            <a:r>
              <a:rPr lang="en-US" dirty="0"/>
              <a:t>0 0 0 0 0 1 1 1 1 1</a:t>
            </a:r>
          </a:p>
          <a:p>
            <a:pPr marL="0" indent="0">
              <a:buNone/>
            </a:pPr>
            <a:r>
              <a:rPr lang="en-US" dirty="0"/>
              <a:t>[101, 1996, 3899, 2003, 10140, 102, 2002, 7777, 2000, 2377, 102, 0]</a:t>
            </a:r>
          </a:p>
        </p:txBody>
      </p:sp>
    </p:spTree>
    <p:extLst>
      <p:ext uri="{BB962C8B-B14F-4D97-AF65-F5344CB8AC3E}">
        <p14:creationId xmlns:p14="http://schemas.microsoft.com/office/powerpoint/2010/main" val="216798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FBCF-FBB4-4AB7-B6A9-E9CB0B4D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4AF82-CF78-4FA5-89BB-952B32995702}"/>
              </a:ext>
            </a:extLst>
          </p:cNvPr>
          <p:cNvSpPr/>
          <p:nvPr/>
        </p:nvSpPr>
        <p:spPr>
          <a:xfrm>
            <a:off x="5398728" y="3769992"/>
            <a:ext cx="1624613" cy="1003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76CCC-0CBF-4F13-BA67-85B82452070D}"/>
              </a:ext>
            </a:extLst>
          </p:cNvPr>
          <p:cNvSpPr/>
          <p:nvPr/>
        </p:nvSpPr>
        <p:spPr>
          <a:xfrm>
            <a:off x="2185384" y="5349506"/>
            <a:ext cx="1624613" cy="1003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Representations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A3B83-CF05-428B-9715-8D43FE0CEC8C}"/>
              </a:ext>
            </a:extLst>
          </p:cNvPr>
          <p:cNvSpPr/>
          <p:nvPr/>
        </p:nvSpPr>
        <p:spPr>
          <a:xfrm>
            <a:off x="4356353" y="5349502"/>
            <a:ext cx="1624613" cy="119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[CLS] representation passed through linear and tanh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D6DC3-0D35-4324-8B71-B749E4F3E0C1}"/>
              </a:ext>
            </a:extLst>
          </p:cNvPr>
          <p:cNvSpPr/>
          <p:nvPr/>
        </p:nvSpPr>
        <p:spPr>
          <a:xfrm>
            <a:off x="8589513" y="5349503"/>
            <a:ext cx="1624613" cy="1003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Attentions (optional)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D6E87-44C5-42B0-AEAB-5DA355A0BB02}"/>
              </a:ext>
            </a:extLst>
          </p:cNvPr>
          <p:cNvSpPr/>
          <p:nvPr/>
        </p:nvSpPr>
        <p:spPr>
          <a:xfrm>
            <a:off x="6454803" y="5349504"/>
            <a:ext cx="1624613" cy="1003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states (optional)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6E88E4-56A5-43B1-8795-5D7D7B172CB6}"/>
              </a:ext>
            </a:extLst>
          </p:cNvPr>
          <p:cNvSpPr/>
          <p:nvPr/>
        </p:nvSpPr>
        <p:spPr>
          <a:xfrm>
            <a:off x="3305444" y="2159578"/>
            <a:ext cx="1624613" cy="1003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sequence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E6F3C-C875-411C-BFCF-5BBD1DBD5E33}"/>
              </a:ext>
            </a:extLst>
          </p:cNvPr>
          <p:cNvSpPr/>
          <p:nvPr/>
        </p:nvSpPr>
        <p:spPr>
          <a:xfrm>
            <a:off x="5398727" y="2159578"/>
            <a:ext cx="1624613" cy="1003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Masks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C6719-8869-48DE-B44D-8D922E43341D}"/>
              </a:ext>
            </a:extLst>
          </p:cNvPr>
          <p:cNvSpPr/>
          <p:nvPr/>
        </p:nvSpPr>
        <p:spPr>
          <a:xfrm>
            <a:off x="7492010" y="2159578"/>
            <a:ext cx="1624613" cy="1003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 IDs (only for pairs)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FE522E-40E2-4053-8287-D4A948C7707D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16200000" flipH="1">
            <a:off x="4860775" y="2419731"/>
            <a:ext cx="607237" cy="2093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8FD99FB-E639-4531-93DA-A31C4ABF487D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rot="16200000" flipH="1">
            <a:off x="5907416" y="3466372"/>
            <a:ext cx="60723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784869-5C58-45BB-BC84-63CBDEEA335D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6954058" y="2419732"/>
            <a:ext cx="607237" cy="209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0EA6C88-2313-439E-9F90-C48D1E56B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16195" y="3454665"/>
            <a:ext cx="576337" cy="3213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B70B11-72B4-480C-82C0-3554090A0E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401682" y="4540148"/>
            <a:ext cx="576333" cy="1042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52A13A4-E29C-4CC3-AB0B-16F333FAC99A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450905" y="4533298"/>
            <a:ext cx="576335" cy="1056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2ACF475-636C-4E25-98C0-F867902D9A9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518260" y="3465943"/>
            <a:ext cx="576334" cy="3190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0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773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Fine Tuning bert with pytorch and transformers</vt:lpstr>
      <vt:lpstr>Contents</vt:lpstr>
      <vt:lpstr>What is bert? And its architecture</vt:lpstr>
      <vt:lpstr>PowerPoint Presentation</vt:lpstr>
      <vt:lpstr>How bert was trained?</vt:lpstr>
      <vt:lpstr>Special tokens of bert</vt:lpstr>
      <vt:lpstr>Transformers by hugging face</vt:lpstr>
      <vt:lpstr>Preprocessing text for bert</vt:lpstr>
      <vt:lpstr>Bert model class</vt:lpstr>
      <vt:lpstr>Our approach to fine-tuning</vt:lpstr>
      <vt:lpstr>Dataset class and data loaders</vt:lpstr>
      <vt:lpstr>Training the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2020-01-15T07:02:23Z</dcterms:created>
  <dcterms:modified xsi:type="dcterms:W3CDTF">2020-01-15T18:03:16Z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