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vanakumar m" initials="sm" lastIdx="1" clrIdx="0">
    <p:extLst>
      <p:ext uri="{19B8F6BF-5375-455C-9EA6-DF929625EA0E}">
        <p15:presenceInfo xmlns:p15="http://schemas.microsoft.com/office/powerpoint/2012/main" userId="0ea2a6b4a66847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39FA-FB61-4AF6-82B4-C4FC3918E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B91C2-BC36-E41D-ED70-C3EF423F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8A74-9210-59D8-5D9C-61673DE1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F5D1-A498-D0B9-1BF3-A16C5211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FFF9-67D9-8F37-2F57-F9BB281B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2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9C67-0B20-4AEB-0E58-C58E0380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E8317-DC67-E06F-32C7-2255FD802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A83A4-BC00-76AA-F553-D9231DB4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C975-462F-89FB-3044-0294F219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CF502-5E24-5692-19DB-56C6D679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EE196-3F6B-A2CD-10FE-6D36AB9FA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47A23-87E3-3DE9-F214-5BCE5B84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D006-D424-8893-130A-83B251B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993B-AC4E-C926-8AB1-098B1F65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B638-2C75-15DD-6137-F2A45B29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6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3B16-FC1E-A4A2-B369-90DE47CC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C629-52D1-3002-8116-A0D26280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2ED5-B012-14CA-BF8C-3A913B67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30E2B-1978-86E4-4067-7C130A9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6E2D-3B0F-37CB-64ED-8EC668C7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28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5081-CBBB-3077-16C5-E87320CE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36B-90B0-5706-2B75-8747F7C1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692A-3AF6-D268-5BCB-D01B71EF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FDFB-7DA4-406D-B413-00A28B5C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E2E3-76D4-0350-ADAF-0EEC82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81CB-63A9-22D5-51BB-E66E7491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FD27-CAB8-9DAD-578A-898F5C472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06F46-CD0B-2CC9-BBAD-9B4FC2EF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0D8EC-ECD7-03C1-2196-36A8DAF2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7FE4-6327-64ED-577D-94DCDBEF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0E952-3552-1941-C689-759A3D22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1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41BE-3D82-3A99-477B-947E5A54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C7B7F-F46D-926C-97D6-E10A8387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30669-D54F-DD4E-0136-ADD0DB47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0E58F-CF4C-846D-C05F-42FBE2D75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16290-C75E-B6C2-2D0A-D1F5DB498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FF3C5-E66E-572D-62C7-F88EDDF5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C928B-C9E4-8CA4-6D7D-12301E61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FA8EB-0BF7-21C0-FD05-AA5B4CD8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1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5F08-A05B-3A83-8E42-8D626768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A0C26-92F6-927B-ED3B-24F240D1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396F4-3CF6-06F5-6AAA-502EE563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BE6DB-F78E-D27A-1395-CDB8F2AA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7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BF5DE-B365-F5C9-E996-9CF5CA04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B67DA-BC66-0089-6DD2-EFB7B122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9D3F2-2198-4604-62D1-01832191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6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F526-5FA8-AB5F-A405-79FAE057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BFE9-B2D9-E16F-8CFF-5E9A42D8F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259B1-10FC-5505-D990-4AA31020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A6FB2-1D4F-88B5-9897-9A376B4A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9D4-75E5-A3AD-9A53-77B62926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7C6E2-F4C8-AF99-BF20-DC628592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6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94AE-8776-9E90-01DD-5CE84FFF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BE0BA-6B3F-9D6B-9B63-9999169ED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0439D-73EB-553E-8C1F-3993E519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2662E-9A75-412A-7DF5-B4FA4362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C9C2A-01BA-999C-9A57-8269B461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D06B-2274-AA87-0254-ADA744DC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A5900-FEEA-F794-E331-C7890435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EDEC-D9D0-B369-EF78-A485237D6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1FB20-746C-5710-326F-370E9C4BF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018F-FEBB-4096-990B-B7F696FB0CA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79D9-75E5-FC2E-CF7A-824B9FCA4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25A2-AB1C-A727-3F00-4B752459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2ED70-FCDB-46E1-B1EA-64160798E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A51B3-A04B-C543-B602-6DC06A818868}"/>
              </a:ext>
            </a:extLst>
          </p:cNvPr>
          <p:cNvSpPr txBox="1"/>
          <p:nvPr/>
        </p:nvSpPr>
        <p:spPr>
          <a:xfrm>
            <a:off x="1057373" y="1708013"/>
            <a:ext cx="3937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Problem Statement: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85529-1FBC-4DE7-9E34-F717B1A5FB63}"/>
              </a:ext>
            </a:extLst>
          </p:cNvPr>
          <p:cNvSpPr txBox="1"/>
          <p:nvPr/>
        </p:nvSpPr>
        <p:spPr>
          <a:xfrm>
            <a:off x="1057373" y="2354344"/>
            <a:ext cx="10077254" cy="214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Introduction to </a:t>
            </a:r>
            <a:r>
              <a:rPr lang="en-US" sz="4400" dirty="0" err="1">
                <a:latin typeface="+mj-lt"/>
              </a:rPr>
              <a:t>GenAI</a:t>
            </a:r>
            <a:r>
              <a:rPr lang="en-US" sz="4400" dirty="0">
                <a:latin typeface="+mj-lt"/>
              </a:rPr>
              <a:t>  and Simple LLM interference on CP and fine-tuning of LLM Model to create a Custom Chatbot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25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1FFF4-651F-53F1-5919-3C2639AE77F4}"/>
              </a:ext>
            </a:extLst>
          </p:cNvPr>
          <p:cNvSpPr txBox="1"/>
          <p:nvPr/>
        </p:nvSpPr>
        <p:spPr>
          <a:xfrm>
            <a:off x="3047889" y="2024013"/>
            <a:ext cx="609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Manual:</a:t>
            </a:r>
          </a:p>
          <a:p>
            <a:r>
              <a:rPr lang="en-US" sz="1400" dirty="0"/>
              <a:t>The data which is yet to be </a:t>
            </a:r>
            <a:r>
              <a:rPr lang="en-US" sz="1400" dirty="0" err="1"/>
              <a:t>feeded</a:t>
            </a:r>
            <a:r>
              <a:rPr lang="en-US" sz="1400" dirty="0"/>
              <a:t> to the AI model with the help of </a:t>
            </a:r>
            <a:r>
              <a:rPr lang="en-US" sz="1400" dirty="0" err="1"/>
              <a:t>Huggingpage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B1FF6-43DA-A638-74B0-5C3349FC1088}"/>
              </a:ext>
            </a:extLst>
          </p:cNvPr>
          <p:cNvSpPr txBox="1"/>
          <p:nvPr/>
        </p:nvSpPr>
        <p:spPr>
          <a:xfrm>
            <a:off x="3047889" y="3019915"/>
            <a:ext cx="3572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Extraction:</a:t>
            </a:r>
          </a:p>
          <a:p>
            <a:r>
              <a:rPr lang="en-US" sz="1400" dirty="0"/>
              <a:t>Extracting the content from the data manual.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01A0F-E317-2104-A60A-C6B8A37BAA15}"/>
              </a:ext>
            </a:extLst>
          </p:cNvPr>
          <p:cNvSpPr txBox="1"/>
          <p:nvPr/>
        </p:nvSpPr>
        <p:spPr>
          <a:xfrm>
            <a:off x="3047889" y="4015817"/>
            <a:ext cx="66176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Structurization:</a:t>
            </a:r>
          </a:p>
          <a:p>
            <a:r>
              <a:rPr lang="en-US" sz="1400" dirty="0"/>
              <a:t>Structure the extracted data by defining the LLM model and connecting all together through the </a:t>
            </a:r>
            <a:r>
              <a:rPr lang="en-US" sz="1400" dirty="0" err="1"/>
              <a:t>nural</a:t>
            </a:r>
            <a:r>
              <a:rPr lang="en-US" sz="1400" dirty="0"/>
              <a:t> network.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8E6B6-C3B6-EF3F-7C25-7E9A06E1427C}"/>
              </a:ext>
            </a:extLst>
          </p:cNvPr>
          <p:cNvSpPr txBox="1"/>
          <p:nvPr/>
        </p:nvSpPr>
        <p:spPr>
          <a:xfrm>
            <a:off x="3047889" y="5227163"/>
            <a:ext cx="6673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Stratification:</a:t>
            </a:r>
          </a:p>
          <a:p>
            <a:r>
              <a:rPr lang="en-US" sz="1400" dirty="0"/>
              <a:t>The data is further divided into N number of chunks and Embedded using Semantic index.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3150B-9635-8BA9-DFB8-70EA5AD6BC62}"/>
              </a:ext>
            </a:extLst>
          </p:cNvPr>
          <p:cNvSpPr txBox="1"/>
          <p:nvPr/>
        </p:nvSpPr>
        <p:spPr>
          <a:xfrm>
            <a:off x="2363096" y="1424096"/>
            <a:ext cx="315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Building of the Chatbot:</a:t>
            </a:r>
            <a:endParaRPr lang="en-IN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66E5E3-3E3D-491A-4CC7-8F257E184089}"/>
              </a:ext>
            </a:extLst>
          </p:cNvPr>
          <p:cNvSpPr/>
          <p:nvPr/>
        </p:nvSpPr>
        <p:spPr>
          <a:xfrm>
            <a:off x="2363096" y="2085567"/>
            <a:ext cx="521506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94F6C5-9B11-07DA-A5B2-581645750BD9}"/>
              </a:ext>
            </a:extLst>
          </p:cNvPr>
          <p:cNvSpPr/>
          <p:nvPr/>
        </p:nvSpPr>
        <p:spPr>
          <a:xfrm>
            <a:off x="2363096" y="3081469"/>
            <a:ext cx="521506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9D371A-A068-2E5B-5676-E80EEE5C2DEB}"/>
              </a:ext>
            </a:extLst>
          </p:cNvPr>
          <p:cNvSpPr/>
          <p:nvPr/>
        </p:nvSpPr>
        <p:spPr>
          <a:xfrm>
            <a:off x="2363096" y="4185093"/>
            <a:ext cx="521506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7D49EC-CEB4-7D22-89BB-FE4AF440F40D}"/>
              </a:ext>
            </a:extLst>
          </p:cNvPr>
          <p:cNvSpPr/>
          <p:nvPr/>
        </p:nvSpPr>
        <p:spPr>
          <a:xfrm>
            <a:off x="2363096" y="5288717"/>
            <a:ext cx="521506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A4204-65B6-D46B-09D1-FFB0731701E9}"/>
              </a:ext>
            </a:extLst>
          </p:cNvPr>
          <p:cNvSpPr txBox="1"/>
          <p:nvPr/>
        </p:nvSpPr>
        <p:spPr>
          <a:xfrm>
            <a:off x="2473006" y="21317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70489-3AFE-B96D-5687-E9A03ABB23FC}"/>
              </a:ext>
            </a:extLst>
          </p:cNvPr>
          <p:cNvSpPr txBox="1"/>
          <p:nvPr/>
        </p:nvSpPr>
        <p:spPr>
          <a:xfrm>
            <a:off x="2473006" y="3127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E779B-864E-6E65-FACA-FF576F8BA200}"/>
              </a:ext>
            </a:extLst>
          </p:cNvPr>
          <p:cNvSpPr txBox="1"/>
          <p:nvPr/>
        </p:nvSpPr>
        <p:spPr>
          <a:xfrm>
            <a:off x="2476218" y="4231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C4018-F9E3-8391-2BCB-41FDBD0A84E9}"/>
              </a:ext>
            </a:extLst>
          </p:cNvPr>
          <p:cNvSpPr txBox="1"/>
          <p:nvPr/>
        </p:nvSpPr>
        <p:spPr>
          <a:xfrm>
            <a:off x="2470938" y="5334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6A9002D-4E9F-8719-51D7-3B676292313F}"/>
              </a:ext>
            </a:extLst>
          </p:cNvPr>
          <p:cNvSpPr/>
          <p:nvPr/>
        </p:nvSpPr>
        <p:spPr>
          <a:xfrm>
            <a:off x="2470938" y="2571871"/>
            <a:ext cx="301686" cy="4616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9B710DE-2263-AB8D-24A8-7E3268F7C424}"/>
              </a:ext>
            </a:extLst>
          </p:cNvPr>
          <p:cNvSpPr/>
          <p:nvPr/>
        </p:nvSpPr>
        <p:spPr>
          <a:xfrm>
            <a:off x="2470938" y="3656068"/>
            <a:ext cx="301686" cy="4616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A9E92C8-611C-D4CA-B3AC-A8C0C2B91AA4}"/>
              </a:ext>
            </a:extLst>
          </p:cNvPr>
          <p:cNvSpPr/>
          <p:nvPr/>
        </p:nvSpPr>
        <p:spPr>
          <a:xfrm>
            <a:off x="2470938" y="4736905"/>
            <a:ext cx="301686" cy="4616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D4ACC-F21F-1D24-0EA4-045E1486FDF2}"/>
              </a:ext>
            </a:extLst>
          </p:cNvPr>
          <p:cNvSpPr txBox="1"/>
          <p:nvPr/>
        </p:nvSpPr>
        <p:spPr>
          <a:xfrm>
            <a:off x="580236" y="763462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Unique Idea: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159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BC7B6B-6F1A-1343-63F2-AC84164F6B11}"/>
              </a:ext>
            </a:extLst>
          </p:cNvPr>
          <p:cNvSpPr txBox="1"/>
          <p:nvPr/>
        </p:nvSpPr>
        <p:spPr>
          <a:xfrm>
            <a:off x="428920" y="1959905"/>
            <a:ext cx="243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 Offered: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296C-0B7A-A963-2800-0F26C94D5CFA}"/>
              </a:ext>
            </a:extLst>
          </p:cNvPr>
          <p:cNvSpPr txBox="1"/>
          <p:nvPr/>
        </p:nvSpPr>
        <p:spPr>
          <a:xfrm>
            <a:off x="2102178" y="2844225"/>
            <a:ext cx="7157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Data:</a:t>
            </a:r>
          </a:p>
          <a:p>
            <a:r>
              <a:rPr lang="en-US" sz="1400" dirty="0"/>
              <a:t>User can request data through prompting and can get the requested data generated by the LLM.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E9815-93E5-3A1F-B078-DA8704F2FE02}"/>
              </a:ext>
            </a:extLst>
          </p:cNvPr>
          <p:cNvSpPr txBox="1"/>
          <p:nvPr/>
        </p:nvSpPr>
        <p:spPr>
          <a:xfrm>
            <a:off x="2102178" y="3940036"/>
            <a:ext cx="4425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Tuning:</a:t>
            </a:r>
          </a:p>
          <a:p>
            <a:r>
              <a:rPr lang="en-US" sz="1400" dirty="0"/>
              <a:t>Helps to tune the Model further and deeper into the data.</a:t>
            </a:r>
            <a:endParaRPr lang="en-IN" sz="1400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3C6D1B3-3A1B-F026-F051-D652D231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4978" y="2907920"/>
            <a:ext cx="457200" cy="457200"/>
          </a:xfrm>
          <a:prstGeom prst="rect">
            <a:avLst/>
          </a:prstGeom>
        </p:spPr>
      </p:pic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CD5D0F44-3529-BED8-2D83-DC18299A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4978" y="400999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A46A9-53CF-830A-152D-12398F371A1C}"/>
              </a:ext>
            </a:extLst>
          </p:cNvPr>
          <p:cNvSpPr txBox="1"/>
          <p:nvPr/>
        </p:nvSpPr>
        <p:spPr>
          <a:xfrm>
            <a:off x="311084" y="810706"/>
            <a:ext cx="187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Flow: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5E30A-E412-6910-9C3D-BF4A2B382D2C}"/>
              </a:ext>
            </a:extLst>
          </p:cNvPr>
          <p:cNvSpPr txBox="1"/>
          <p:nvPr/>
        </p:nvSpPr>
        <p:spPr>
          <a:xfrm>
            <a:off x="2083324" y="1996436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from user.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1189B-53CF-21D9-93A4-5E00562A93D4}"/>
              </a:ext>
            </a:extLst>
          </p:cNvPr>
          <p:cNvSpPr txBox="1"/>
          <p:nvPr/>
        </p:nvSpPr>
        <p:spPr>
          <a:xfrm>
            <a:off x="4968223" y="4750663"/>
            <a:ext cx="225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GenAI</a:t>
            </a:r>
            <a:r>
              <a:rPr lang="en-US" dirty="0"/>
              <a:t> generates data </a:t>
            </a:r>
          </a:p>
          <a:p>
            <a:r>
              <a:rPr lang="en-US" dirty="0"/>
              <a:t>using </a:t>
            </a:r>
            <a:r>
              <a:rPr lang="en-IN" dirty="0"/>
              <a:t>LLM.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84854-F200-FC94-BE87-439703B2D2FE}"/>
              </a:ext>
            </a:extLst>
          </p:cNvPr>
          <p:cNvSpPr txBox="1"/>
          <p:nvPr/>
        </p:nvSpPr>
        <p:spPr>
          <a:xfrm>
            <a:off x="4560772" y="1351681"/>
            <a:ext cx="3070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Querry</a:t>
            </a:r>
            <a:r>
              <a:rPr lang="en-US" dirty="0"/>
              <a:t> Translator converts</a:t>
            </a:r>
          </a:p>
          <a:p>
            <a:r>
              <a:rPr lang="en-US" dirty="0"/>
              <a:t>the </a:t>
            </a:r>
            <a:r>
              <a:rPr lang="en-US" dirty="0" err="1"/>
              <a:t>querry</a:t>
            </a:r>
            <a:r>
              <a:rPr lang="en-US" dirty="0"/>
              <a:t> into binary request.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1A37E-28BD-7468-18E8-5CF4724C67E3}"/>
              </a:ext>
            </a:extLst>
          </p:cNvPr>
          <p:cNvSpPr txBox="1"/>
          <p:nvPr/>
        </p:nvSpPr>
        <p:spPr>
          <a:xfrm>
            <a:off x="7980208" y="1998012"/>
            <a:ext cx="168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Searches the </a:t>
            </a:r>
          </a:p>
          <a:p>
            <a:r>
              <a:rPr lang="en-US" dirty="0"/>
              <a:t>requested Data.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0970E-5DCA-D745-BC3A-FD417D5A602F}"/>
              </a:ext>
            </a:extLst>
          </p:cNvPr>
          <p:cNvSpPr txBox="1"/>
          <p:nvPr/>
        </p:nvSpPr>
        <p:spPr>
          <a:xfrm>
            <a:off x="10369485" y="330880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44FAF-BC6C-48CE-0A55-962339B21012}"/>
              </a:ext>
            </a:extLst>
          </p:cNvPr>
          <p:cNvSpPr txBox="1"/>
          <p:nvPr/>
        </p:nvSpPr>
        <p:spPr>
          <a:xfrm>
            <a:off x="7652138" y="4104332"/>
            <a:ext cx="2717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Relevent</a:t>
            </a:r>
            <a:r>
              <a:rPr lang="en-US" dirty="0"/>
              <a:t> data is queued in </a:t>
            </a:r>
          </a:p>
          <a:p>
            <a:r>
              <a:rPr lang="en-US" dirty="0"/>
              <a:t>a semantic line</a:t>
            </a:r>
            <a:endParaRPr lang="en-IN" dirty="0"/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7D8E00A8-F58E-7FE0-B0CD-C139DFEDF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8762" y="2392051"/>
            <a:ext cx="914400" cy="914400"/>
          </a:xfrm>
          <a:prstGeom prst="rect">
            <a:avLst/>
          </a:prstGeom>
        </p:spPr>
      </p:pic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12A1D9B5-ACBE-D7EE-3C59-7E3B9A91A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084" y="276374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62866-7EEE-1C7A-25FA-8150EA5B2B0B}"/>
              </a:ext>
            </a:extLst>
          </p:cNvPr>
          <p:cNvSpPr txBox="1"/>
          <p:nvPr/>
        </p:nvSpPr>
        <p:spPr>
          <a:xfrm>
            <a:off x="459545" y="35120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F504-C4CF-87C1-FB73-5709A6D8FC8A}"/>
              </a:ext>
            </a:extLst>
          </p:cNvPr>
          <p:cNvSpPr txBox="1"/>
          <p:nvPr/>
        </p:nvSpPr>
        <p:spPr>
          <a:xfrm>
            <a:off x="2083324" y="4387111"/>
            <a:ext cx="19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Answer.</a:t>
            </a:r>
            <a:endParaRPr lang="en-IN" dirty="0"/>
          </a:p>
        </p:txBody>
      </p:sp>
      <p:pic>
        <p:nvPicPr>
          <p:cNvPr id="18" name="Graphic 17" descr="Arrow Clockwise curve">
            <a:extLst>
              <a:ext uri="{FF2B5EF4-FFF2-40B4-BE49-F238E27FC236}">
                <a16:creationId xmlns:a16="http://schemas.microsoft.com/office/drawing/2014/main" id="{06CD711A-4B21-0190-2DD0-B641ABC0DD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943738">
            <a:off x="1023716" y="2013689"/>
            <a:ext cx="914400" cy="914400"/>
          </a:xfrm>
          <a:prstGeom prst="rect">
            <a:avLst/>
          </a:prstGeom>
        </p:spPr>
      </p:pic>
      <p:pic>
        <p:nvPicPr>
          <p:cNvPr id="19" name="Graphic 18" descr="Arrow Clockwise curve">
            <a:extLst>
              <a:ext uri="{FF2B5EF4-FFF2-40B4-BE49-F238E27FC236}">
                <a16:creationId xmlns:a16="http://schemas.microsoft.com/office/drawing/2014/main" id="{A0740E90-A7CE-7679-434D-1A51EE658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203925">
            <a:off x="3594419" y="1241383"/>
            <a:ext cx="914400" cy="914400"/>
          </a:xfrm>
          <a:prstGeom prst="rect">
            <a:avLst/>
          </a:prstGeom>
        </p:spPr>
      </p:pic>
      <p:pic>
        <p:nvPicPr>
          <p:cNvPr id="20" name="Graphic 19" descr="Arrow Clockwise curve">
            <a:extLst>
              <a:ext uri="{FF2B5EF4-FFF2-40B4-BE49-F238E27FC236}">
                <a16:creationId xmlns:a16="http://schemas.microsoft.com/office/drawing/2014/main" id="{C30038A5-D725-584F-D011-16C22D270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976229">
            <a:off x="7597465" y="1230496"/>
            <a:ext cx="914400" cy="914400"/>
          </a:xfrm>
          <a:prstGeom prst="rect">
            <a:avLst/>
          </a:prstGeom>
        </p:spPr>
      </p:pic>
      <p:pic>
        <p:nvPicPr>
          <p:cNvPr id="21" name="Graphic 20" descr="Arrow Clockwise curve">
            <a:extLst>
              <a:ext uri="{FF2B5EF4-FFF2-40B4-BE49-F238E27FC236}">
                <a16:creationId xmlns:a16="http://schemas.microsoft.com/office/drawing/2014/main" id="{641A257C-9909-4BB9-45C0-9C01B9674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064258">
            <a:off x="9649161" y="1774598"/>
            <a:ext cx="914400" cy="914400"/>
          </a:xfrm>
          <a:prstGeom prst="rect">
            <a:avLst/>
          </a:prstGeom>
        </p:spPr>
      </p:pic>
      <p:pic>
        <p:nvPicPr>
          <p:cNvPr id="22" name="Graphic 21" descr="Arrow Clockwise curve">
            <a:extLst>
              <a:ext uri="{FF2B5EF4-FFF2-40B4-BE49-F238E27FC236}">
                <a16:creationId xmlns:a16="http://schemas.microsoft.com/office/drawing/2014/main" id="{147F68DB-105C-0AE4-3A78-AD40CCEBC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773587">
            <a:off x="10408355" y="3699411"/>
            <a:ext cx="914400" cy="914400"/>
          </a:xfrm>
          <a:prstGeom prst="rect">
            <a:avLst/>
          </a:prstGeom>
        </p:spPr>
      </p:pic>
      <p:pic>
        <p:nvPicPr>
          <p:cNvPr id="23" name="Graphic 22" descr="Arrow Clockwise curve">
            <a:extLst>
              <a:ext uri="{FF2B5EF4-FFF2-40B4-BE49-F238E27FC236}">
                <a16:creationId xmlns:a16="http://schemas.microsoft.com/office/drawing/2014/main" id="{BE9A9FB7-B536-D1D6-A872-BEC75C51A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388451">
            <a:off x="7109934" y="4807813"/>
            <a:ext cx="914400" cy="914400"/>
          </a:xfrm>
          <a:prstGeom prst="rect">
            <a:avLst/>
          </a:prstGeom>
        </p:spPr>
      </p:pic>
      <p:pic>
        <p:nvPicPr>
          <p:cNvPr id="24" name="Graphic 23" descr="Arrow Clockwise curve">
            <a:extLst>
              <a:ext uri="{FF2B5EF4-FFF2-40B4-BE49-F238E27FC236}">
                <a16:creationId xmlns:a16="http://schemas.microsoft.com/office/drawing/2014/main" id="{72C8DD66-28F9-D088-AE95-C23A27C82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142624">
            <a:off x="3808598" y="4745527"/>
            <a:ext cx="914400" cy="914400"/>
          </a:xfrm>
          <a:prstGeom prst="rect">
            <a:avLst/>
          </a:prstGeom>
        </p:spPr>
      </p:pic>
      <p:pic>
        <p:nvPicPr>
          <p:cNvPr id="25" name="Graphic 24" descr="Arrow Clockwise curve">
            <a:extLst>
              <a:ext uri="{FF2B5EF4-FFF2-40B4-BE49-F238E27FC236}">
                <a16:creationId xmlns:a16="http://schemas.microsoft.com/office/drawing/2014/main" id="{B68C79A1-4ECE-DE28-15C1-F1A67A6F3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188039">
            <a:off x="981814" y="39692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A7362-9E75-D5C5-F57D-EA963BEAC2A0}"/>
              </a:ext>
            </a:extLst>
          </p:cNvPr>
          <p:cNvSpPr txBox="1"/>
          <p:nvPr/>
        </p:nvSpPr>
        <p:spPr>
          <a:xfrm>
            <a:off x="334751" y="641147"/>
            <a:ext cx="2928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Architecture Diagram: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94C8-14BF-B648-004D-6985504770FC}"/>
              </a:ext>
            </a:extLst>
          </p:cNvPr>
          <p:cNvSpPr/>
          <p:nvPr/>
        </p:nvSpPr>
        <p:spPr>
          <a:xfrm>
            <a:off x="1102936" y="1451728"/>
            <a:ext cx="2413262" cy="895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AEAA-C6EA-3A56-C2AB-BD43ED1F6F95}"/>
              </a:ext>
            </a:extLst>
          </p:cNvPr>
          <p:cNvSpPr txBox="1"/>
          <p:nvPr/>
        </p:nvSpPr>
        <p:spPr>
          <a:xfrm>
            <a:off x="1302015" y="1637891"/>
            <a:ext cx="201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User </a:t>
            </a:r>
            <a:r>
              <a:rPr lang="en-US" sz="1400" dirty="0" err="1"/>
              <a:t>Interfce</a:t>
            </a:r>
            <a:endParaRPr lang="en-US" sz="1400" dirty="0"/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Web,Mobile,Messaging</a:t>
            </a:r>
            <a:r>
              <a:rPr lang="en-US" sz="1400" dirty="0"/>
              <a:t>)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2C5E7-A9EF-2901-F1FB-4B60D72D9EEC}"/>
              </a:ext>
            </a:extLst>
          </p:cNvPr>
          <p:cNvSpPr/>
          <p:nvPr/>
        </p:nvSpPr>
        <p:spPr>
          <a:xfrm>
            <a:off x="3263245" y="2597332"/>
            <a:ext cx="2413262" cy="895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1AA37-CCF1-0D94-500A-D369764668EA}"/>
              </a:ext>
            </a:extLst>
          </p:cNvPr>
          <p:cNvSpPr txBox="1"/>
          <p:nvPr/>
        </p:nvSpPr>
        <p:spPr>
          <a:xfrm>
            <a:off x="3582549" y="2675773"/>
            <a:ext cx="17746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Backend Server</a:t>
            </a:r>
          </a:p>
          <a:p>
            <a:r>
              <a:rPr lang="en-US" sz="1400" dirty="0"/>
              <a:t>(API </a:t>
            </a:r>
            <a:r>
              <a:rPr lang="en-US" sz="1400" dirty="0" err="1"/>
              <a:t>Gateway,Session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manager,Auth</a:t>
            </a:r>
            <a:r>
              <a:rPr lang="en-US" sz="1400" dirty="0"/>
              <a:t>)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7053B-4364-3F9C-316A-7CD2450D2A49}"/>
              </a:ext>
            </a:extLst>
          </p:cNvPr>
          <p:cNvSpPr/>
          <p:nvPr/>
        </p:nvSpPr>
        <p:spPr>
          <a:xfrm>
            <a:off x="5487971" y="3753354"/>
            <a:ext cx="2413262" cy="895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4B3A1-B526-4A8C-204E-31E31D59F754}"/>
              </a:ext>
            </a:extLst>
          </p:cNvPr>
          <p:cNvSpPr txBox="1"/>
          <p:nvPr/>
        </p:nvSpPr>
        <p:spPr>
          <a:xfrm>
            <a:off x="5676507" y="3831795"/>
            <a:ext cx="22165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NLP layer &amp; LLM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Preprosessing</a:t>
            </a:r>
            <a:r>
              <a:rPr lang="en-US" sz="1400" dirty="0"/>
              <a:t>, Intent </a:t>
            </a:r>
          </a:p>
          <a:p>
            <a:r>
              <a:rPr lang="en-US" sz="1400" dirty="0" err="1"/>
              <a:t>Regcognition</a:t>
            </a:r>
            <a:r>
              <a:rPr lang="en-US" sz="1400" dirty="0"/>
              <a:t>, </a:t>
            </a:r>
            <a:r>
              <a:rPr lang="en-US" sz="1400" dirty="0" err="1"/>
              <a:t>Respose</a:t>
            </a:r>
            <a:r>
              <a:rPr lang="en-US" sz="1400" dirty="0"/>
              <a:t> Gen)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8C8EF-C8E2-02B4-C068-6FB9B58FB2BB}"/>
              </a:ext>
            </a:extLst>
          </p:cNvPr>
          <p:cNvSpPr/>
          <p:nvPr/>
        </p:nvSpPr>
        <p:spPr>
          <a:xfrm>
            <a:off x="7288490" y="4934131"/>
            <a:ext cx="2413262" cy="895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3BFE9-177C-8D2F-6C56-66384E57FEF0}"/>
              </a:ext>
            </a:extLst>
          </p:cNvPr>
          <p:cNvSpPr txBox="1"/>
          <p:nvPr/>
        </p:nvSpPr>
        <p:spPr>
          <a:xfrm>
            <a:off x="7439319" y="5120294"/>
            <a:ext cx="211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Layer</a:t>
            </a:r>
          </a:p>
          <a:p>
            <a:r>
              <a:rPr lang="en-US" sz="1400" dirty="0"/>
              <a:t>(User data, </a:t>
            </a:r>
            <a:r>
              <a:rPr lang="en-US" sz="1400" dirty="0" err="1"/>
              <a:t>Logs,Analytics</a:t>
            </a:r>
            <a:r>
              <a:rPr lang="en-US" sz="1400" dirty="0"/>
              <a:t>)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90170-C12E-8B02-4842-55C8B6888AD5}"/>
              </a:ext>
            </a:extLst>
          </p:cNvPr>
          <p:cNvSpPr/>
          <p:nvPr/>
        </p:nvSpPr>
        <p:spPr>
          <a:xfrm>
            <a:off x="9117291" y="3753354"/>
            <a:ext cx="2413262" cy="895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1E1B2-6169-5084-8E7A-F44586349EC7}"/>
              </a:ext>
            </a:extLst>
          </p:cNvPr>
          <p:cNvSpPr txBox="1"/>
          <p:nvPr/>
        </p:nvSpPr>
        <p:spPr>
          <a:xfrm>
            <a:off x="9162001" y="3831795"/>
            <a:ext cx="2323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External Services</a:t>
            </a:r>
          </a:p>
          <a:p>
            <a:r>
              <a:rPr lang="en-US" sz="1400" dirty="0"/>
              <a:t>(APIs, Data Bases, Knowledge</a:t>
            </a:r>
          </a:p>
          <a:p>
            <a:r>
              <a:rPr lang="en-US" sz="1400" dirty="0"/>
              <a:t>Base)</a:t>
            </a:r>
            <a:endParaRPr lang="en-IN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092218-BCB2-FB20-3F85-4A69F48AE55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309567" y="2347274"/>
            <a:ext cx="0" cy="697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127389-AEF7-0726-8E5C-AA5FC2E02A3D}"/>
              </a:ext>
            </a:extLst>
          </p:cNvPr>
          <p:cNvCxnSpPr>
            <a:endCxn id="5" idx="1"/>
          </p:cNvCxnSpPr>
          <p:nvPr/>
        </p:nvCxnSpPr>
        <p:spPr>
          <a:xfrm>
            <a:off x="2309566" y="3045105"/>
            <a:ext cx="953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3A0D85-D714-41FD-500F-11A6E8313BEA}"/>
              </a:ext>
            </a:extLst>
          </p:cNvPr>
          <p:cNvCxnSpPr>
            <a:stCxn id="5" idx="2"/>
          </p:cNvCxnSpPr>
          <p:nvPr/>
        </p:nvCxnSpPr>
        <p:spPr>
          <a:xfrm flipH="1">
            <a:off x="4469875" y="3492878"/>
            <a:ext cx="1" cy="708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63BE0-5519-6A37-B8DE-FA5AEC9DE119}"/>
              </a:ext>
            </a:extLst>
          </p:cNvPr>
          <p:cNvCxnSpPr>
            <a:endCxn id="7" idx="1"/>
          </p:cNvCxnSpPr>
          <p:nvPr/>
        </p:nvCxnSpPr>
        <p:spPr>
          <a:xfrm>
            <a:off x="4469875" y="4201127"/>
            <a:ext cx="1018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F08645-039D-4C2A-571F-3EA0E76854B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694602" y="4648900"/>
            <a:ext cx="0" cy="733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5D7162-B140-31C8-9DE0-A3BA46959063}"/>
              </a:ext>
            </a:extLst>
          </p:cNvPr>
          <p:cNvCxnSpPr>
            <a:endCxn id="9" idx="1"/>
          </p:cNvCxnSpPr>
          <p:nvPr/>
        </p:nvCxnSpPr>
        <p:spPr>
          <a:xfrm>
            <a:off x="6694602" y="5381904"/>
            <a:ext cx="59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92B0CF-407A-0188-0575-93FA14BEC85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7893011" y="4201127"/>
            <a:ext cx="12242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6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3E267-894F-5F03-8AB6-36E9FA2A8567}"/>
              </a:ext>
            </a:extLst>
          </p:cNvPr>
          <p:cNvSpPr txBox="1"/>
          <p:nvPr/>
        </p:nvSpPr>
        <p:spPr>
          <a:xfrm>
            <a:off x="275734" y="126706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Technologies Used: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FFA78-FC62-5FD5-95E3-FAAA6DCE1BA4}"/>
              </a:ext>
            </a:extLst>
          </p:cNvPr>
          <p:cNvSpPr txBox="1"/>
          <p:nvPr/>
        </p:nvSpPr>
        <p:spPr>
          <a:xfrm>
            <a:off x="1677971" y="1728726"/>
            <a:ext cx="6673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User Interface (UI) Layer</a:t>
            </a:r>
          </a:p>
          <a:p>
            <a:r>
              <a:rPr lang="en-IN" sz="1400" b="1" dirty="0"/>
              <a:t>	Web Technologies:</a:t>
            </a:r>
            <a:r>
              <a:rPr lang="en-IN" sz="1400" dirty="0"/>
              <a:t> HTML, CSS, JavaScript, React, Angular, Vue.js</a:t>
            </a:r>
          </a:p>
          <a:p>
            <a:r>
              <a:rPr lang="en-IN" sz="1400" b="1" dirty="0"/>
              <a:t>	Mobile Technologies:</a:t>
            </a:r>
            <a:r>
              <a:rPr lang="en-IN" sz="1400" dirty="0"/>
              <a:t> Swift (iOS), Kotlin/Java (Android), React Native, Flutter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9B71A-4185-C599-F915-9DD191DF1320}"/>
              </a:ext>
            </a:extLst>
          </p:cNvPr>
          <p:cNvSpPr txBox="1"/>
          <p:nvPr/>
        </p:nvSpPr>
        <p:spPr>
          <a:xfrm>
            <a:off x="1677971" y="2630078"/>
            <a:ext cx="82164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Backend Server</a:t>
            </a:r>
          </a:p>
          <a:p>
            <a:r>
              <a:rPr lang="en-IN" sz="1400" b="1" dirty="0"/>
              <a:t>	Programming Languages:</a:t>
            </a:r>
            <a:r>
              <a:rPr lang="en-IN" sz="1400" dirty="0"/>
              <a:t> Python, JavaScript (Node.js), Java, Go, Ruby, PHP</a:t>
            </a:r>
          </a:p>
          <a:p>
            <a:r>
              <a:rPr lang="en-IN" sz="1400" b="1" dirty="0"/>
              <a:t>	Frameworks:</a:t>
            </a:r>
            <a:r>
              <a:rPr lang="en-IN" sz="1400" dirty="0"/>
              <a:t> Flask, Django (Python); Express.js (Node.js); Spring Boot (Java); Ruby on Rails (Ruby)</a:t>
            </a:r>
          </a:p>
          <a:p>
            <a:r>
              <a:rPr lang="en-IN" sz="1400" b="1" dirty="0"/>
              <a:t>	API Management:</a:t>
            </a:r>
            <a:r>
              <a:rPr lang="en-IN" sz="1400" dirty="0"/>
              <a:t> </a:t>
            </a:r>
            <a:r>
              <a:rPr lang="en-IN" sz="1400" dirty="0" err="1"/>
              <a:t>GraphQL</a:t>
            </a:r>
            <a:r>
              <a:rPr lang="en-IN" sz="1400" dirty="0"/>
              <a:t>, RESTful APIs, </a:t>
            </a:r>
            <a:r>
              <a:rPr lang="en-IN" sz="1400" dirty="0" err="1"/>
              <a:t>gRPC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0928F-FBC8-C182-3B4A-5F732147AF47}"/>
              </a:ext>
            </a:extLst>
          </p:cNvPr>
          <p:cNvSpPr txBox="1"/>
          <p:nvPr/>
        </p:nvSpPr>
        <p:spPr>
          <a:xfrm>
            <a:off x="1677971" y="3799629"/>
            <a:ext cx="65289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Natural Language Processing (NLP) Layer</a:t>
            </a:r>
          </a:p>
          <a:p>
            <a:r>
              <a:rPr lang="en-IN" sz="1400" b="1" dirty="0"/>
              <a:t>	Tokenization and Preprocessing:</a:t>
            </a:r>
            <a:r>
              <a:rPr lang="en-IN" sz="1400" dirty="0"/>
              <a:t> NLTK, </a:t>
            </a:r>
            <a:r>
              <a:rPr lang="en-IN" sz="1400" dirty="0" err="1"/>
              <a:t>spaCy</a:t>
            </a:r>
            <a:r>
              <a:rPr lang="en-IN" sz="1400" dirty="0"/>
              <a:t>, Stanford NLP</a:t>
            </a:r>
          </a:p>
          <a:p>
            <a:r>
              <a:rPr lang="en-IN" sz="1400" b="1" dirty="0"/>
              <a:t>	Intent Recognition and Entity Extraction:</a:t>
            </a:r>
            <a:r>
              <a:rPr lang="en-IN" sz="1400" dirty="0"/>
              <a:t> </a:t>
            </a:r>
            <a:r>
              <a:rPr lang="en-IN" sz="1400" dirty="0" err="1"/>
              <a:t>spaCy</a:t>
            </a:r>
            <a:r>
              <a:rPr lang="en-IN" sz="1400" dirty="0"/>
              <a:t>, Rasa, BERT-based models</a:t>
            </a:r>
          </a:p>
          <a:p>
            <a:r>
              <a:rPr lang="en-IN" sz="1400" b="1" dirty="0"/>
              <a:t>	Embeddings and Vectorization:</a:t>
            </a:r>
            <a:r>
              <a:rPr lang="en-IN" sz="1400" dirty="0"/>
              <a:t> Word2Vec, </a:t>
            </a:r>
            <a:r>
              <a:rPr lang="en-IN" sz="1400" dirty="0" err="1"/>
              <a:t>GloVe</a:t>
            </a:r>
            <a:r>
              <a:rPr lang="en-IN" sz="1400" dirty="0"/>
              <a:t>, </a:t>
            </a:r>
            <a:r>
              <a:rPr lang="en-IN" sz="1400" dirty="0" err="1"/>
              <a:t>FastText</a:t>
            </a:r>
            <a:r>
              <a:rPr lang="en-IN" sz="1400" dirty="0"/>
              <a:t>, BERT, GPT-4</a:t>
            </a:r>
          </a:p>
          <a:p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B2776-C044-F2B6-7042-FBEE4FCF13E6}"/>
              </a:ext>
            </a:extLst>
          </p:cNvPr>
          <p:cNvSpPr txBox="1"/>
          <p:nvPr/>
        </p:nvSpPr>
        <p:spPr>
          <a:xfrm>
            <a:off x="1677971" y="4969180"/>
            <a:ext cx="87148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Large Language Model (LLM)</a:t>
            </a:r>
          </a:p>
          <a:p>
            <a:r>
              <a:rPr lang="en-IN" sz="1400" b="1" dirty="0"/>
              <a:t>	Pre-trained Models:</a:t>
            </a:r>
            <a:r>
              <a:rPr lang="en-IN" sz="1400" dirty="0"/>
              <a:t> OpenAI GPT series (GPT-3, GPT-4), Google BERT, Google LaMDA, Facebook </a:t>
            </a:r>
            <a:r>
              <a:rPr lang="en-IN" sz="1400" dirty="0" err="1"/>
              <a:t>RoBERTa</a:t>
            </a:r>
            <a:endParaRPr lang="en-IN" sz="1400" dirty="0"/>
          </a:p>
          <a:p>
            <a:r>
              <a:rPr lang="en-IN" sz="1400" b="1" dirty="0"/>
              <a:t>	Model Libraries:</a:t>
            </a:r>
            <a:r>
              <a:rPr lang="en-IN" sz="1400" dirty="0"/>
              <a:t> Hugging Face Transformers, TensorFlow, </a:t>
            </a:r>
            <a:r>
              <a:rPr lang="en-IN" sz="1400" dirty="0" err="1"/>
              <a:t>PyTorch</a:t>
            </a:r>
            <a:endParaRPr lang="en-IN" sz="1400" dirty="0"/>
          </a:p>
          <a:p>
            <a:r>
              <a:rPr lang="en-IN" sz="1400" b="1" dirty="0"/>
              <a:t>	Inference Engines:</a:t>
            </a:r>
            <a:r>
              <a:rPr lang="en-IN" sz="1400" dirty="0"/>
              <a:t> ONNX Runtime, TensorFlow Serving, NVIDIA Triton Inference Server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9845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B4245-FC2F-E658-9B6D-7B22CBC347D9}"/>
              </a:ext>
            </a:extLst>
          </p:cNvPr>
          <p:cNvSpPr txBox="1"/>
          <p:nvPr/>
        </p:nvSpPr>
        <p:spPr>
          <a:xfrm>
            <a:off x="179109" y="1140643"/>
            <a:ext cx="259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Team Contribution: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80667-BB4A-1365-4339-E1ED9A79D704}"/>
              </a:ext>
            </a:extLst>
          </p:cNvPr>
          <p:cNvSpPr txBox="1"/>
          <p:nvPr/>
        </p:nvSpPr>
        <p:spPr>
          <a:xfrm>
            <a:off x="2969444" y="1687398"/>
            <a:ext cx="454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Saravanakumar (</a:t>
            </a:r>
            <a:r>
              <a:rPr lang="en-IN" dirty="0"/>
              <a:t>Lead Developer):</a:t>
            </a:r>
          </a:p>
          <a:p>
            <a:r>
              <a:rPr lang="en-US" sz="1400" dirty="0"/>
              <a:t>Designed the architecture and the initial project structure.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C4D23-FBA3-76FD-B809-542E58C4F974}"/>
              </a:ext>
            </a:extLst>
          </p:cNvPr>
          <p:cNvSpPr txBox="1"/>
          <p:nvPr/>
        </p:nvSpPr>
        <p:spPr>
          <a:xfrm>
            <a:off x="2969444" y="2629921"/>
            <a:ext cx="6799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Sujatha (</a:t>
            </a:r>
            <a:r>
              <a:rPr lang="en-IN" dirty="0"/>
              <a:t>QA Specialist):</a:t>
            </a:r>
          </a:p>
          <a:p>
            <a:r>
              <a:rPr lang="en-US" sz="1400" dirty="0" err="1"/>
              <a:t>Setted</a:t>
            </a:r>
            <a:r>
              <a:rPr lang="en-US" sz="1400" dirty="0"/>
              <a:t> the infrastructure, CI/CD pipelines, and performs continuous testing and monitoring.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1C70A-452A-E124-4045-C1CB7B3F7222}"/>
              </a:ext>
            </a:extLst>
          </p:cNvPr>
          <p:cNvSpPr txBox="1"/>
          <p:nvPr/>
        </p:nvSpPr>
        <p:spPr>
          <a:xfrm>
            <a:off x="2969444" y="3572444"/>
            <a:ext cx="4333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Shree Shivani (</a:t>
            </a:r>
            <a:r>
              <a:rPr lang="en-IN" dirty="0"/>
              <a:t>Data Scientist):</a:t>
            </a:r>
          </a:p>
          <a:p>
            <a:r>
              <a:rPr lang="en-US" sz="1400" dirty="0"/>
              <a:t>Developed and fine-tunes the NLP and LLM components.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2E6BC-FBD7-B2AB-1144-88B32B9D2354}"/>
              </a:ext>
            </a:extLst>
          </p:cNvPr>
          <p:cNvSpPr txBox="1"/>
          <p:nvPr/>
        </p:nvSpPr>
        <p:spPr>
          <a:xfrm>
            <a:off x="2969444" y="4514967"/>
            <a:ext cx="5753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Shree Abhinaya (</a:t>
            </a:r>
            <a:r>
              <a:rPr lang="en-IN" dirty="0"/>
              <a:t>UI/UX Designer):</a:t>
            </a:r>
          </a:p>
          <a:p>
            <a:r>
              <a:rPr lang="en-US" sz="1400" dirty="0"/>
              <a:t>Designed and implemented the user interface, integrating with the backend.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2309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B2B3F-AB1A-8FED-54B5-6F9E7B3815D9}"/>
              </a:ext>
            </a:extLst>
          </p:cNvPr>
          <p:cNvSpPr txBox="1"/>
          <p:nvPr/>
        </p:nvSpPr>
        <p:spPr>
          <a:xfrm>
            <a:off x="406172" y="2013228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90EFB-F20B-895C-74C7-6586ABAFCFAD}"/>
              </a:ext>
            </a:extLst>
          </p:cNvPr>
          <p:cNvSpPr txBox="1"/>
          <p:nvPr/>
        </p:nvSpPr>
        <p:spPr>
          <a:xfrm>
            <a:off x="2036747" y="2474893"/>
            <a:ext cx="8118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Creating a generative AI chatbot using a large language model (LLM) is a multifaceted project that requires careful planning, a diverse skill set, and seamless collaboration among team members. Through this project, our team has successfully designed and implemented a robust, scalable, and user-friendly AI chatbot capable of engaging in natural and meaningful conversations with users.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027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578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saravanakumar m</dc:creator>
  <cp:lastModifiedBy>saravanakumar m</cp:lastModifiedBy>
  <cp:revision>3</cp:revision>
  <dcterms:created xsi:type="dcterms:W3CDTF">2024-07-14T06:07:27Z</dcterms:created>
  <dcterms:modified xsi:type="dcterms:W3CDTF">2024-07-15T16:27:59Z</dcterms:modified>
</cp:coreProperties>
</file>