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4" r:id="rId5"/>
    <p:sldId id="265" r:id="rId6"/>
    <p:sldId id="261" r:id="rId7"/>
    <p:sldId id="266" r:id="rId8"/>
    <p:sldId id="267" r:id="rId9"/>
    <p:sldId id="268" r:id="rId10"/>
    <p:sldId id="259"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9"/>
    <p:restoredTop sz="94674"/>
  </p:normalViewPr>
  <p:slideViewPr>
    <p:cSldViewPr snapToGrid="0" snapToObjects="1">
      <p:cViewPr varScale="1">
        <p:scale>
          <a:sx n="131" d="100"/>
          <a:sy n="131" d="100"/>
        </p:scale>
        <p:origin x="42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3/5/19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3/5/19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3/5/19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F3234-5589-0C42-8FC6-FE537C18B51B}"/>
              </a:ext>
            </a:extLst>
          </p:cNvPr>
          <p:cNvSpPr>
            <a:spLocks noGrp="1"/>
          </p:cNvSpPr>
          <p:nvPr>
            <p:ph type="ctrTitle"/>
          </p:nvPr>
        </p:nvSpPr>
        <p:spPr/>
        <p:txBody>
          <a:bodyPr>
            <a:normAutofit fontScale="90000"/>
          </a:bodyPr>
          <a:lstStyle/>
          <a:p>
            <a:r>
              <a:rPr lang="en-US" dirty="0"/>
              <a:t>Quora insincere questions classification</a:t>
            </a:r>
          </a:p>
        </p:txBody>
      </p:sp>
      <p:sp>
        <p:nvSpPr>
          <p:cNvPr id="3" name="Subtitle 2">
            <a:extLst>
              <a:ext uri="{FF2B5EF4-FFF2-40B4-BE49-F238E27FC236}">
                <a16:creationId xmlns:a16="http://schemas.microsoft.com/office/drawing/2014/main" id="{56958FA7-38BA-A343-8F95-38A402E1DB8F}"/>
              </a:ext>
            </a:extLst>
          </p:cNvPr>
          <p:cNvSpPr>
            <a:spLocks noGrp="1"/>
          </p:cNvSpPr>
          <p:nvPr>
            <p:ph type="subTitle" idx="1"/>
          </p:nvPr>
        </p:nvSpPr>
        <p:spPr/>
        <p:txBody>
          <a:bodyPr>
            <a:normAutofit/>
          </a:bodyPr>
          <a:lstStyle/>
          <a:p>
            <a:r>
              <a:rPr lang="en-US" dirty="0" err="1"/>
              <a:t>Saravanakumar</a:t>
            </a:r>
            <a:r>
              <a:rPr lang="en-US" dirty="0"/>
              <a:t> </a:t>
            </a:r>
            <a:r>
              <a:rPr lang="en-US" dirty="0" err="1"/>
              <a:t>velayutham</a:t>
            </a:r>
            <a:endParaRPr lang="en-US" dirty="0"/>
          </a:p>
          <a:p>
            <a:endParaRPr lang="en-US" dirty="0"/>
          </a:p>
        </p:txBody>
      </p:sp>
    </p:spTree>
    <p:extLst>
      <p:ext uri="{BB962C8B-B14F-4D97-AF65-F5344CB8AC3E}">
        <p14:creationId xmlns:p14="http://schemas.microsoft.com/office/powerpoint/2010/main" val="3556602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BF7FE-30EF-344A-B49D-C8C06AA29451}"/>
              </a:ext>
            </a:extLst>
          </p:cNvPr>
          <p:cNvSpPr>
            <a:spLocks noGrp="1"/>
          </p:cNvSpPr>
          <p:nvPr>
            <p:ph type="title"/>
          </p:nvPr>
        </p:nvSpPr>
        <p:spPr>
          <a:xfrm>
            <a:off x="1376039" y="165326"/>
            <a:ext cx="9603275" cy="571521"/>
          </a:xfrm>
        </p:spPr>
        <p:txBody>
          <a:bodyPr/>
          <a:lstStyle/>
          <a:p>
            <a:r>
              <a:rPr lang="en-US" dirty="0"/>
              <a:t>Architecture used	</a:t>
            </a:r>
          </a:p>
        </p:txBody>
      </p:sp>
      <p:pic>
        <p:nvPicPr>
          <p:cNvPr id="6" name="Content Placeholder 5">
            <a:extLst>
              <a:ext uri="{FF2B5EF4-FFF2-40B4-BE49-F238E27FC236}">
                <a16:creationId xmlns:a16="http://schemas.microsoft.com/office/drawing/2014/main" id="{268ED4E5-4C4C-984C-BFCE-D531316A19CD}"/>
              </a:ext>
            </a:extLst>
          </p:cNvPr>
          <p:cNvPicPr>
            <a:picLocks noGrp="1" noChangeAspect="1"/>
          </p:cNvPicPr>
          <p:nvPr>
            <p:ph idx="1"/>
          </p:nvPr>
        </p:nvPicPr>
        <p:blipFill>
          <a:blip r:embed="rId2"/>
          <a:stretch>
            <a:fillRect/>
          </a:stretch>
        </p:blipFill>
        <p:spPr>
          <a:xfrm>
            <a:off x="1451579" y="1346886"/>
            <a:ext cx="9731285" cy="4732638"/>
          </a:xfrm>
        </p:spPr>
      </p:pic>
      <p:sp>
        <p:nvSpPr>
          <p:cNvPr id="8" name="TextBox 7">
            <a:extLst>
              <a:ext uri="{FF2B5EF4-FFF2-40B4-BE49-F238E27FC236}">
                <a16:creationId xmlns:a16="http://schemas.microsoft.com/office/drawing/2014/main" id="{35AE6E7E-1E23-514F-8E14-5E12A135D4CF}"/>
              </a:ext>
            </a:extLst>
          </p:cNvPr>
          <p:cNvSpPr txBox="1"/>
          <p:nvPr/>
        </p:nvSpPr>
        <p:spPr>
          <a:xfrm>
            <a:off x="1451579" y="857200"/>
            <a:ext cx="4034821" cy="369332"/>
          </a:xfrm>
          <a:prstGeom prst="rect">
            <a:avLst/>
          </a:prstGeom>
          <a:noFill/>
        </p:spPr>
        <p:txBody>
          <a:bodyPr wrap="square" rtlCol="0">
            <a:spAutoFit/>
          </a:bodyPr>
          <a:lstStyle/>
          <a:p>
            <a:r>
              <a:rPr lang="en-US" dirty="0"/>
              <a:t>Conv O/P : ((n+2p –f)/ s ) + 1</a:t>
            </a:r>
          </a:p>
        </p:txBody>
      </p:sp>
    </p:spTree>
    <p:extLst>
      <p:ext uri="{BB962C8B-B14F-4D97-AF65-F5344CB8AC3E}">
        <p14:creationId xmlns:p14="http://schemas.microsoft.com/office/powerpoint/2010/main" val="2283520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61232-7777-A648-82D0-5C5389E8AC59}"/>
              </a:ext>
            </a:extLst>
          </p:cNvPr>
          <p:cNvSpPr>
            <a:spLocks noGrp="1"/>
          </p:cNvSpPr>
          <p:nvPr>
            <p:ph type="title"/>
          </p:nvPr>
        </p:nvSpPr>
        <p:spPr/>
        <p:txBody>
          <a:bodyPr/>
          <a:lstStyle/>
          <a:p>
            <a:r>
              <a:rPr lang="en-US" dirty="0"/>
              <a:t>Achieved results</a:t>
            </a:r>
          </a:p>
        </p:txBody>
      </p:sp>
      <p:sp>
        <p:nvSpPr>
          <p:cNvPr id="3" name="Content Placeholder 2">
            <a:extLst>
              <a:ext uri="{FF2B5EF4-FFF2-40B4-BE49-F238E27FC236}">
                <a16:creationId xmlns:a16="http://schemas.microsoft.com/office/drawing/2014/main" id="{B3A67B9C-A124-0C43-9BE8-06E6B76CB5E8}"/>
              </a:ext>
            </a:extLst>
          </p:cNvPr>
          <p:cNvSpPr>
            <a:spLocks noGrp="1"/>
          </p:cNvSpPr>
          <p:nvPr>
            <p:ph idx="1"/>
          </p:nvPr>
        </p:nvSpPr>
        <p:spPr/>
        <p:txBody>
          <a:bodyPr/>
          <a:lstStyle/>
          <a:p>
            <a:r>
              <a:rPr lang="en-US" dirty="0"/>
              <a:t>Results during training on training set yielded 75% and on validation set yielded maximum of 69%.</a:t>
            </a:r>
          </a:p>
          <a:p>
            <a:r>
              <a:rPr lang="en-US" dirty="0"/>
              <a:t>With the above stated architecture and data cleaning, we were able to achieve a result of 66.4 % on the Quora competition (Top score of the whole competition being 71.1%)</a:t>
            </a:r>
          </a:p>
          <a:p>
            <a:r>
              <a:rPr lang="en-US" dirty="0"/>
              <a:t>With the private test set for the competition , we scored 66.9% weighted f1-score being in top 30% of the total competition.</a:t>
            </a:r>
          </a:p>
        </p:txBody>
      </p:sp>
    </p:spTree>
    <p:extLst>
      <p:ext uri="{BB962C8B-B14F-4D97-AF65-F5344CB8AC3E}">
        <p14:creationId xmlns:p14="http://schemas.microsoft.com/office/powerpoint/2010/main" val="1506122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CD4EE-286D-D84E-BDD5-FE576C6C1E4E}"/>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FCDC483B-200F-FD41-84BA-1229919DD259}"/>
              </a:ext>
            </a:extLst>
          </p:cNvPr>
          <p:cNvSpPr>
            <a:spLocks noGrp="1"/>
          </p:cNvSpPr>
          <p:nvPr>
            <p:ph idx="1"/>
          </p:nvPr>
        </p:nvSpPr>
        <p:spPr/>
        <p:txBody>
          <a:bodyPr/>
          <a:lstStyle/>
          <a:p>
            <a:r>
              <a:rPr lang="en-US" dirty="0"/>
              <a:t>To develop models that identify and flag insincere questions on the Quora platform.</a:t>
            </a:r>
          </a:p>
          <a:p>
            <a:r>
              <a:rPr lang="en-US" dirty="0"/>
              <a:t>Key challenge is to weed out insincere questions -- those founded upon false premises, or that intend to make a statement rather than look for helpful answers.</a:t>
            </a:r>
          </a:p>
          <a:p>
            <a:r>
              <a:rPr lang="en-US" dirty="0"/>
              <a:t>Help Quora uphold their policy of “Be Nice, Be Respectful” and continue to be a place for sharing and growing the world’s knowledge.</a:t>
            </a:r>
          </a:p>
        </p:txBody>
      </p:sp>
    </p:spTree>
    <p:extLst>
      <p:ext uri="{BB962C8B-B14F-4D97-AF65-F5344CB8AC3E}">
        <p14:creationId xmlns:p14="http://schemas.microsoft.com/office/powerpoint/2010/main" val="4164066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5310A-FC0C-D647-9F21-354E38E6630B}"/>
              </a:ext>
            </a:extLst>
          </p:cNvPr>
          <p:cNvSpPr>
            <a:spLocks noGrp="1"/>
          </p:cNvSpPr>
          <p:nvPr>
            <p:ph type="title"/>
          </p:nvPr>
        </p:nvSpPr>
        <p:spPr/>
        <p:txBody>
          <a:bodyPr/>
          <a:lstStyle/>
          <a:p>
            <a:r>
              <a:rPr lang="en-US" dirty="0"/>
              <a:t>Key terminologies</a:t>
            </a:r>
          </a:p>
        </p:txBody>
      </p:sp>
      <p:sp>
        <p:nvSpPr>
          <p:cNvPr id="3" name="Content Placeholder 2">
            <a:extLst>
              <a:ext uri="{FF2B5EF4-FFF2-40B4-BE49-F238E27FC236}">
                <a16:creationId xmlns:a16="http://schemas.microsoft.com/office/drawing/2014/main" id="{99E99E35-4489-864F-BC95-E527B6196E10}"/>
              </a:ext>
            </a:extLst>
          </p:cNvPr>
          <p:cNvSpPr>
            <a:spLocks noGrp="1"/>
          </p:cNvSpPr>
          <p:nvPr>
            <p:ph idx="1"/>
          </p:nvPr>
        </p:nvSpPr>
        <p:spPr/>
        <p:txBody>
          <a:bodyPr/>
          <a:lstStyle/>
          <a:p>
            <a:r>
              <a:rPr lang="en-US" dirty="0"/>
              <a:t>NLP : Natural language processing is broadly defined as the automatic manipulation of natural language, like speech and text, by software.</a:t>
            </a:r>
          </a:p>
          <a:p>
            <a:r>
              <a:rPr lang="en-US" dirty="0"/>
              <a:t>Tokenizing is the process of converting each sentences into words and use those words as feature for machine learning model.</a:t>
            </a:r>
          </a:p>
          <a:p>
            <a:r>
              <a:rPr lang="en-US" dirty="0"/>
              <a:t>An embedding is a relatively low-dimensional space into which you can translate high-dimensional vectors. </a:t>
            </a:r>
          </a:p>
          <a:p>
            <a:r>
              <a:rPr lang="en-US" dirty="0"/>
              <a:t>Embeddings make it easier to do machine learning on large inputs like sparse vectors representing words. </a:t>
            </a:r>
          </a:p>
          <a:p>
            <a:endParaRPr lang="en-US" dirty="0"/>
          </a:p>
        </p:txBody>
      </p:sp>
    </p:spTree>
    <p:extLst>
      <p:ext uri="{BB962C8B-B14F-4D97-AF65-F5344CB8AC3E}">
        <p14:creationId xmlns:p14="http://schemas.microsoft.com/office/powerpoint/2010/main" val="684761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D91D-8619-2949-BC18-958AF1C5D97E}"/>
              </a:ext>
            </a:extLst>
          </p:cNvPr>
          <p:cNvSpPr>
            <a:spLocks noGrp="1"/>
          </p:cNvSpPr>
          <p:nvPr>
            <p:ph type="title"/>
          </p:nvPr>
        </p:nvSpPr>
        <p:spPr/>
        <p:txBody>
          <a:bodyPr/>
          <a:lstStyle/>
          <a:p>
            <a:r>
              <a:rPr lang="en-US" dirty="0"/>
              <a:t>Key Terminologies</a:t>
            </a:r>
          </a:p>
        </p:txBody>
      </p:sp>
      <p:sp>
        <p:nvSpPr>
          <p:cNvPr id="3" name="Content Placeholder 2">
            <a:extLst>
              <a:ext uri="{FF2B5EF4-FFF2-40B4-BE49-F238E27FC236}">
                <a16:creationId xmlns:a16="http://schemas.microsoft.com/office/drawing/2014/main" id="{CF8E48B6-4B55-5844-BEFD-F5007EC7BEA5}"/>
              </a:ext>
            </a:extLst>
          </p:cNvPr>
          <p:cNvSpPr>
            <a:spLocks noGrp="1"/>
          </p:cNvSpPr>
          <p:nvPr>
            <p:ph idx="1"/>
          </p:nvPr>
        </p:nvSpPr>
        <p:spPr/>
        <p:txBody>
          <a:bodyPr/>
          <a:lstStyle/>
          <a:p>
            <a:r>
              <a:rPr lang="en-US" dirty="0"/>
              <a:t>A neural network is a series of algorithms that endeavors to recognize underlying relationships in a set of data through a process that mimics the way the human brain operates.</a:t>
            </a:r>
          </a:p>
          <a:p>
            <a:r>
              <a:rPr lang="en-US" dirty="0"/>
              <a:t>LSTM ( Long Short Term memory ) is a </a:t>
            </a:r>
            <a:r>
              <a:rPr lang="en-US"/>
              <a:t>special kind of RNN,  </a:t>
            </a:r>
            <a:r>
              <a:rPr lang="en-US" dirty="0"/>
              <a:t>selectively remembers patterns for long durations of time.</a:t>
            </a:r>
          </a:p>
          <a:p>
            <a:r>
              <a:rPr lang="en-US" dirty="0"/>
              <a:t>Convolutional neural networks are deep artificial neural networks that are used primarily to classify images, cluster them by similarity (photo search), and perform object recognition within scenes. The same methodology can be applied to text also.</a:t>
            </a:r>
          </a:p>
        </p:txBody>
      </p:sp>
    </p:spTree>
    <p:extLst>
      <p:ext uri="{BB962C8B-B14F-4D97-AF65-F5344CB8AC3E}">
        <p14:creationId xmlns:p14="http://schemas.microsoft.com/office/powerpoint/2010/main" val="103318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4BB08-8864-1449-82F5-2EFAF1C77E32}"/>
              </a:ext>
            </a:extLst>
          </p:cNvPr>
          <p:cNvSpPr>
            <a:spLocks noGrp="1"/>
          </p:cNvSpPr>
          <p:nvPr>
            <p:ph type="title"/>
          </p:nvPr>
        </p:nvSpPr>
        <p:spPr/>
        <p:txBody>
          <a:bodyPr/>
          <a:lstStyle/>
          <a:p>
            <a:r>
              <a:rPr lang="en-US" dirty="0"/>
              <a:t>Key terminologies</a:t>
            </a:r>
          </a:p>
        </p:txBody>
      </p:sp>
      <p:sp>
        <p:nvSpPr>
          <p:cNvPr id="3" name="Content Placeholder 2">
            <a:extLst>
              <a:ext uri="{FF2B5EF4-FFF2-40B4-BE49-F238E27FC236}">
                <a16:creationId xmlns:a16="http://schemas.microsoft.com/office/drawing/2014/main" id="{C5BECCA0-4D88-534B-8257-E95CB4AAC2E2}"/>
              </a:ext>
            </a:extLst>
          </p:cNvPr>
          <p:cNvSpPr>
            <a:spLocks noGrp="1"/>
          </p:cNvSpPr>
          <p:nvPr>
            <p:ph idx="1"/>
          </p:nvPr>
        </p:nvSpPr>
        <p:spPr/>
        <p:txBody>
          <a:bodyPr/>
          <a:lstStyle/>
          <a:p>
            <a:r>
              <a:rPr lang="en-US" dirty="0"/>
              <a:t>Dense layer is </a:t>
            </a:r>
            <a:r>
              <a:rPr lang="en-IN" dirty="0"/>
              <a:t>in which every input is connected to every output by a weight. Generally followed by a non-linear activation function.</a:t>
            </a:r>
          </a:p>
          <a:p>
            <a:r>
              <a:rPr lang="en-US" dirty="0"/>
              <a:t>Pooling layer: Replace each patch in the input with a single output, which is the maximum (can also be average) of the input patch.</a:t>
            </a:r>
          </a:p>
          <a:p>
            <a:r>
              <a:rPr lang="en-IN" dirty="0"/>
              <a:t>Adam is an optimization algorithm that can used instead of the classical stochastic gradient descent procedure to update network weights iterative based in training data. Uses adaptive learning rate rather than fixed learning rate.</a:t>
            </a:r>
            <a:endParaRPr lang="en-US" dirty="0"/>
          </a:p>
        </p:txBody>
      </p:sp>
    </p:spTree>
    <p:extLst>
      <p:ext uri="{BB962C8B-B14F-4D97-AF65-F5344CB8AC3E}">
        <p14:creationId xmlns:p14="http://schemas.microsoft.com/office/powerpoint/2010/main" val="2759554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B3910-0D7F-1F4D-AAE9-CCD0E3B144D6}"/>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00F06CA6-D353-EE4E-B4C8-5B2D4EC63D65}"/>
              </a:ext>
            </a:extLst>
          </p:cNvPr>
          <p:cNvSpPr>
            <a:spLocks noGrp="1"/>
          </p:cNvSpPr>
          <p:nvPr>
            <p:ph idx="1"/>
          </p:nvPr>
        </p:nvSpPr>
        <p:spPr/>
        <p:txBody>
          <a:bodyPr>
            <a:normAutofit fontScale="92500"/>
          </a:bodyPr>
          <a:lstStyle/>
          <a:p>
            <a:r>
              <a:rPr lang="en-US" dirty="0"/>
              <a:t>Clean contractions : The words which are in short form for example doesn’t , </a:t>
            </a:r>
            <a:r>
              <a:rPr lang="en-US" dirty="0" err="1"/>
              <a:t>clg</a:t>
            </a:r>
            <a:r>
              <a:rPr lang="en-US" dirty="0"/>
              <a:t> for does not and college needed to be expanded for the embedding layer to use the vectorized values.</a:t>
            </a:r>
          </a:p>
          <a:p>
            <a:r>
              <a:rPr lang="en-IN" dirty="0"/>
              <a:t>Clean special characters : Some of the special characters are present in the embedding but some needs to be removed as they are not present in the embedding. Also , some can be replaced to the most similar special characters present in the embedding dictionary.</a:t>
            </a:r>
          </a:p>
          <a:p>
            <a:r>
              <a:rPr lang="en-IN" dirty="0"/>
              <a:t>Clean numbers : Since the embedding index have the numbers represented as ## for two digit , ### for three digit numbers , it needs to be replaced with corresponding characters in the text.</a:t>
            </a:r>
            <a:endParaRPr lang="en-US" dirty="0"/>
          </a:p>
        </p:txBody>
      </p:sp>
    </p:spTree>
    <p:extLst>
      <p:ext uri="{BB962C8B-B14F-4D97-AF65-F5344CB8AC3E}">
        <p14:creationId xmlns:p14="http://schemas.microsoft.com/office/powerpoint/2010/main" val="1805020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0C2A4-C7CF-1349-9773-EE415963F2BC}"/>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805D25B8-2B3C-FB41-972E-9A1BD0C96D81}"/>
              </a:ext>
            </a:extLst>
          </p:cNvPr>
          <p:cNvSpPr>
            <a:spLocks noGrp="1"/>
          </p:cNvSpPr>
          <p:nvPr>
            <p:ph idx="1"/>
          </p:nvPr>
        </p:nvSpPr>
        <p:spPr/>
        <p:txBody>
          <a:bodyPr/>
          <a:lstStyle/>
          <a:p>
            <a:r>
              <a:rPr lang="en-US" dirty="0"/>
              <a:t>Correct spelling : some of the word in the data is mis-spelled like </a:t>
            </a:r>
            <a:r>
              <a:rPr lang="en-IN" dirty="0"/>
              <a:t>What for what, </a:t>
            </a:r>
            <a:r>
              <a:rPr lang="en-IN" dirty="0" err="1"/>
              <a:t>programr</a:t>
            </a:r>
            <a:r>
              <a:rPr lang="en-IN" dirty="0"/>
              <a:t> for programmer etc . Also, since the embedding we used is in US English and the data is in UK English , all such words needs to be replaced like colour to </a:t>
            </a:r>
            <a:r>
              <a:rPr lang="en-IN" dirty="0" err="1"/>
              <a:t>color</a:t>
            </a:r>
            <a:r>
              <a:rPr lang="en-IN" dirty="0"/>
              <a:t> , centre to </a:t>
            </a:r>
            <a:r>
              <a:rPr lang="en-IN" dirty="0" err="1"/>
              <a:t>center</a:t>
            </a:r>
            <a:r>
              <a:rPr lang="en-IN" dirty="0"/>
              <a:t> etc.</a:t>
            </a:r>
          </a:p>
          <a:p>
            <a:r>
              <a:rPr lang="en-US" dirty="0"/>
              <a:t>After all the above steps are done , the data needs to be tokenized by the </a:t>
            </a:r>
            <a:r>
              <a:rPr lang="en-US" dirty="0" err="1"/>
              <a:t>Keras</a:t>
            </a:r>
            <a:r>
              <a:rPr lang="en-US" dirty="0"/>
              <a:t> library and pad them according to the required length. </a:t>
            </a:r>
          </a:p>
          <a:p>
            <a:r>
              <a:rPr lang="en-US" dirty="0"/>
              <a:t>We chose the maximum length of a question to be 100 words.</a:t>
            </a:r>
          </a:p>
        </p:txBody>
      </p:sp>
    </p:spTree>
    <p:extLst>
      <p:ext uri="{BB962C8B-B14F-4D97-AF65-F5344CB8AC3E}">
        <p14:creationId xmlns:p14="http://schemas.microsoft.com/office/powerpoint/2010/main" val="1412375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A11DC-7A3D-6349-B6E3-3CD5BCB6C69D}"/>
              </a:ext>
            </a:extLst>
          </p:cNvPr>
          <p:cNvSpPr>
            <a:spLocks noGrp="1"/>
          </p:cNvSpPr>
          <p:nvPr>
            <p:ph type="title"/>
          </p:nvPr>
        </p:nvSpPr>
        <p:spPr/>
        <p:txBody>
          <a:bodyPr/>
          <a:lstStyle/>
          <a:p>
            <a:r>
              <a:rPr lang="en-US" dirty="0"/>
              <a:t>Data analysis</a:t>
            </a:r>
            <a:br>
              <a:rPr lang="en-US" dirty="0"/>
            </a:br>
            <a:endParaRPr lang="en-US" dirty="0"/>
          </a:p>
        </p:txBody>
      </p:sp>
      <p:pic>
        <p:nvPicPr>
          <p:cNvPr id="5" name="Content Placeholder 4">
            <a:extLst>
              <a:ext uri="{FF2B5EF4-FFF2-40B4-BE49-F238E27FC236}">
                <a16:creationId xmlns:a16="http://schemas.microsoft.com/office/drawing/2014/main" id="{AD54ADFB-BE80-134D-9B7A-F160F47A0542}"/>
              </a:ext>
            </a:extLst>
          </p:cNvPr>
          <p:cNvPicPr>
            <a:picLocks noGrp="1" noChangeAspect="1"/>
          </p:cNvPicPr>
          <p:nvPr>
            <p:ph idx="1"/>
          </p:nvPr>
        </p:nvPicPr>
        <p:blipFill>
          <a:blip r:embed="rId2"/>
          <a:stretch>
            <a:fillRect/>
          </a:stretch>
        </p:blipFill>
        <p:spPr>
          <a:xfrm>
            <a:off x="1555101" y="2212292"/>
            <a:ext cx="5194300" cy="3022600"/>
          </a:xfrm>
        </p:spPr>
      </p:pic>
      <p:pic>
        <p:nvPicPr>
          <p:cNvPr id="7" name="Picture 6">
            <a:extLst>
              <a:ext uri="{FF2B5EF4-FFF2-40B4-BE49-F238E27FC236}">
                <a16:creationId xmlns:a16="http://schemas.microsoft.com/office/drawing/2014/main" id="{B3BEB739-1227-494E-8D01-7BE5F7B08686}"/>
              </a:ext>
            </a:extLst>
          </p:cNvPr>
          <p:cNvPicPr>
            <a:picLocks noChangeAspect="1"/>
          </p:cNvPicPr>
          <p:nvPr/>
        </p:nvPicPr>
        <p:blipFill>
          <a:blip r:embed="rId3"/>
          <a:stretch>
            <a:fillRect/>
          </a:stretch>
        </p:blipFill>
        <p:spPr>
          <a:xfrm>
            <a:off x="6859888" y="2059892"/>
            <a:ext cx="5194300" cy="3327400"/>
          </a:xfrm>
          <a:prstGeom prst="rect">
            <a:avLst/>
          </a:prstGeom>
        </p:spPr>
      </p:pic>
    </p:spTree>
    <p:extLst>
      <p:ext uri="{BB962C8B-B14F-4D97-AF65-F5344CB8AC3E}">
        <p14:creationId xmlns:p14="http://schemas.microsoft.com/office/powerpoint/2010/main" val="1250955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A0CDF-7CCC-BD4B-B223-8821FA7DA95F}"/>
              </a:ext>
            </a:extLst>
          </p:cNvPr>
          <p:cNvSpPr>
            <a:spLocks noGrp="1"/>
          </p:cNvSpPr>
          <p:nvPr>
            <p:ph type="title"/>
          </p:nvPr>
        </p:nvSpPr>
        <p:spPr/>
        <p:txBody>
          <a:bodyPr/>
          <a:lstStyle/>
          <a:p>
            <a:r>
              <a:rPr lang="en-US" dirty="0"/>
              <a:t>Data analysis</a:t>
            </a:r>
          </a:p>
        </p:txBody>
      </p:sp>
      <p:pic>
        <p:nvPicPr>
          <p:cNvPr id="5" name="Content Placeholder 4">
            <a:extLst>
              <a:ext uri="{FF2B5EF4-FFF2-40B4-BE49-F238E27FC236}">
                <a16:creationId xmlns:a16="http://schemas.microsoft.com/office/drawing/2014/main" id="{457A5781-1796-4B43-9A1A-0054DDB52E8B}"/>
              </a:ext>
            </a:extLst>
          </p:cNvPr>
          <p:cNvPicPr>
            <a:picLocks noGrp="1" noChangeAspect="1"/>
          </p:cNvPicPr>
          <p:nvPr>
            <p:ph idx="1"/>
          </p:nvPr>
        </p:nvPicPr>
        <p:blipFill>
          <a:blip r:embed="rId2"/>
          <a:stretch>
            <a:fillRect/>
          </a:stretch>
        </p:blipFill>
        <p:spPr>
          <a:xfrm>
            <a:off x="1451578" y="2077909"/>
            <a:ext cx="3837113" cy="3449638"/>
          </a:xfrm>
        </p:spPr>
      </p:pic>
      <p:pic>
        <p:nvPicPr>
          <p:cNvPr id="7" name="Picture 6">
            <a:extLst>
              <a:ext uri="{FF2B5EF4-FFF2-40B4-BE49-F238E27FC236}">
                <a16:creationId xmlns:a16="http://schemas.microsoft.com/office/drawing/2014/main" id="{E9608E9C-9848-1341-AE2A-E894EDDCCEC6}"/>
              </a:ext>
            </a:extLst>
          </p:cNvPr>
          <p:cNvPicPr>
            <a:picLocks noChangeAspect="1"/>
          </p:cNvPicPr>
          <p:nvPr/>
        </p:nvPicPr>
        <p:blipFill>
          <a:blip r:embed="rId3"/>
          <a:stretch>
            <a:fillRect/>
          </a:stretch>
        </p:blipFill>
        <p:spPr>
          <a:xfrm>
            <a:off x="6253216" y="1977081"/>
            <a:ext cx="5143500" cy="3657600"/>
          </a:xfrm>
          <a:prstGeom prst="rect">
            <a:avLst/>
          </a:prstGeom>
        </p:spPr>
      </p:pic>
    </p:spTree>
    <p:extLst>
      <p:ext uri="{BB962C8B-B14F-4D97-AF65-F5344CB8AC3E}">
        <p14:creationId xmlns:p14="http://schemas.microsoft.com/office/powerpoint/2010/main" val="57649517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153</TotalTime>
  <Words>537</Words>
  <Application>Microsoft Macintosh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Gallery</vt:lpstr>
      <vt:lpstr>Quora insincere questions classification</vt:lpstr>
      <vt:lpstr>Motivation</vt:lpstr>
      <vt:lpstr>Key terminologies</vt:lpstr>
      <vt:lpstr>Key Terminologies</vt:lpstr>
      <vt:lpstr>Key terminologies</vt:lpstr>
      <vt:lpstr>Data preprocessing</vt:lpstr>
      <vt:lpstr>Data preprocessing</vt:lpstr>
      <vt:lpstr>Data analysis </vt:lpstr>
      <vt:lpstr>Data analysis</vt:lpstr>
      <vt:lpstr>Architecture used </vt:lpstr>
      <vt:lpstr>Achieved results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Quora insincere questions classification</dc:title>
  <dc:creator>Velayutham, Saravanakumar</dc:creator>
  <cp:lastModifiedBy>Velayutham, Saravanakumar</cp:lastModifiedBy>
  <cp:revision>39</cp:revision>
  <dcterms:created xsi:type="dcterms:W3CDTF">2019-01-13T02:57:15Z</dcterms:created>
  <dcterms:modified xsi:type="dcterms:W3CDTF">2019-03-05T13:28:57Z</dcterms:modified>
</cp:coreProperties>
</file>