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257" r:id="rId5"/>
    <p:sldId id="277" r:id="rId6"/>
    <p:sldId id="279" r:id="rId7"/>
    <p:sldId id="25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7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80"/>
  </p:normalViewPr>
  <p:slideViewPr>
    <p:cSldViewPr snapToGrid="0" snapToObjects="1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8/layout/VerticalCurvedList" loCatId="list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defRPr cap="all"/>
          </a:pPr>
          <a:r>
            <a:rPr lang="en-US" b="1" dirty="0">
              <a:solidFill>
                <a:srgbClr val="FFFF00"/>
              </a:solidFill>
            </a:rPr>
            <a:t>Continuation of part1 Analysis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 sz="1400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defRPr cap="all"/>
          </a:pPr>
          <a:r>
            <a:rPr lang="en-US" b="1" dirty="0">
              <a:solidFill>
                <a:srgbClr val="FFFF00"/>
              </a:solidFill>
            </a:rPr>
            <a:t>Focus on safety, comfort , alert system and dimensions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 sz="1400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defRPr cap="all"/>
          </a:pPr>
          <a:r>
            <a:rPr lang="en-US" b="1" dirty="0">
              <a:solidFill>
                <a:srgbClr val="FFFF00"/>
              </a:solidFill>
            </a:rPr>
            <a:t>Data driven insights for business and product planning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 sz="1400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804947E5-9ACC-416F-B12C-5E8D1E342FFC}" type="pres">
      <dgm:prSet presAssocID="{7B62DEA7-9DCD-4B2E-9DC5-BE121C266AFD}" presName="Name0" presStyleCnt="0">
        <dgm:presLayoutVars>
          <dgm:chMax val="7"/>
          <dgm:chPref val="7"/>
          <dgm:dir/>
        </dgm:presLayoutVars>
      </dgm:prSet>
      <dgm:spPr/>
    </dgm:pt>
    <dgm:pt modelId="{587B5E1D-0E75-4F44-854F-4E2FC93D13B0}" type="pres">
      <dgm:prSet presAssocID="{7B62DEA7-9DCD-4B2E-9DC5-BE121C266AFD}" presName="Name1" presStyleCnt="0"/>
      <dgm:spPr/>
    </dgm:pt>
    <dgm:pt modelId="{D7EB821A-9A40-4975-B97C-FB06FBDEF0F0}" type="pres">
      <dgm:prSet presAssocID="{7B62DEA7-9DCD-4B2E-9DC5-BE121C266AFD}" presName="cycle" presStyleCnt="0"/>
      <dgm:spPr/>
    </dgm:pt>
    <dgm:pt modelId="{06FA2FF6-4E84-405E-A36A-F25BE5045074}" type="pres">
      <dgm:prSet presAssocID="{7B62DEA7-9DCD-4B2E-9DC5-BE121C266AFD}" presName="srcNode" presStyleLbl="node1" presStyleIdx="0" presStyleCnt="3"/>
      <dgm:spPr/>
    </dgm:pt>
    <dgm:pt modelId="{88C3B4D0-57A0-407B-87F2-AD9BD85D4DE7}" type="pres">
      <dgm:prSet presAssocID="{7B62DEA7-9DCD-4B2E-9DC5-BE121C266AFD}" presName="conn" presStyleLbl="parChTrans1D2" presStyleIdx="0" presStyleCnt="1"/>
      <dgm:spPr/>
    </dgm:pt>
    <dgm:pt modelId="{0C2817A7-AEAB-4CA5-83F7-47B02788855A}" type="pres">
      <dgm:prSet presAssocID="{7B62DEA7-9DCD-4B2E-9DC5-BE121C266AFD}" presName="extraNode" presStyleLbl="node1" presStyleIdx="0" presStyleCnt="3"/>
      <dgm:spPr/>
    </dgm:pt>
    <dgm:pt modelId="{2585EA8F-E3AC-4656-B2D3-4676B23D9E59}" type="pres">
      <dgm:prSet presAssocID="{7B62DEA7-9DCD-4B2E-9DC5-BE121C266AFD}" presName="dstNode" presStyleLbl="node1" presStyleIdx="0" presStyleCnt="3"/>
      <dgm:spPr/>
    </dgm:pt>
    <dgm:pt modelId="{F887C803-1A6D-4297-B616-77D883BCD07E}" type="pres">
      <dgm:prSet presAssocID="{41CDB9B8-E81E-41E7-AE89-8F6EDFC88D92}" presName="text_1" presStyleLbl="node1" presStyleIdx="0" presStyleCnt="3">
        <dgm:presLayoutVars>
          <dgm:bulletEnabled val="1"/>
        </dgm:presLayoutVars>
      </dgm:prSet>
      <dgm:spPr/>
    </dgm:pt>
    <dgm:pt modelId="{1E85D2C4-431B-4DD8-82F1-F3A35093AF7B}" type="pres">
      <dgm:prSet presAssocID="{41CDB9B8-E81E-41E7-AE89-8F6EDFC88D92}" presName="accent_1" presStyleCnt="0"/>
      <dgm:spPr/>
    </dgm:pt>
    <dgm:pt modelId="{055C0670-49B2-4EC8-A0F4-59006CD04165}" type="pres">
      <dgm:prSet presAssocID="{41CDB9B8-E81E-41E7-AE89-8F6EDFC88D92}" presName="accentRepeatNode" presStyleLbl="solidFgAcc1" presStyleIdx="0" presStyleCnt="3"/>
      <dgm:spPr/>
    </dgm:pt>
    <dgm:pt modelId="{0298EAB3-1543-41FD-81C8-9923475DA588}" type="pres">
      <dgm:prSet presAssocID="{4D7D34C7-9466-4514-BF51-7396C17436B5}" presName="text_2" presStyleLbl="node1" presStyleIdx="1" presStyleCnt="3">
        <dgm:presLayoutVars>
          <dgm:bulletEnabled val="1"/>
        </dgm:presLayoutVars>
      </dgm:prSet>
      <dgm:spPr/>
    </dgm:pt>
    <dgm:pt modelId="{735912B6-A1F0-4C3A-8FF9-5F4B015E646E}" type="pres">
      <dgm:prSet presAssocID="{4D7D34C7-9466-4514-BF51-7396C17436B5}" presName="accent_2" presStyleCnt="0"/>
      <dgm:spPr/>
    </dgm:pt>
    <dgm:pt modelId="{ED8AE726-C8D1-42AB-AA94-1DA2AADBD5EA}" type="pres">
      <dgm:prSet presAssocID="{4D7D34C7-9466-4514-BF51-7396C17436B5}" presName="accentRepeatNode" presStyleLbl="solidFgAcc1" presStyleIdx="1" presStyleCnt="3"/>
      <dgm:spPr/>
    </dgm:pt>
    <dgm:pt modelId="{CA1F7B3A-F0F3-4E48-8308-CFC14CC15341}" type="pres">
      <dgm:prSet presAssocID="{8E185869-F0D4-43E2-B08A-2F3E83EE98F3}" presName="text_3" presStyleLbl="node1" presStyleIdx="2" presStyleCnt="3">
        <dgm:presLayoutVars>
          <dgm:bulletEnabled val="1"/>
        </dgm:presLayoutVars>
      </dgm:prSet>
      <dgm:spPr/>
    </dgm:pt>
    <dgm:pt modelId="{4DDA6F27-1B94-4239-93F3-FCC48A0FA815}" type="pres">
      <dgm:prSet presAssocID="{8E185869-F0D4-43E2-B08A-2F3E83EE98F3}" presName="accent_3" presStyleCnt="0"/>
      <dgm:spPr/>
    </dgm:pt>
    <dgm:pt modelId="{186C8635-645D-4DEC-8A56-213F2E8273F6}" type="pres">
      <dgm:prSet presAssocID="{8E185869-F0D4-43E2-B08A-2F3E83EE98F3}" presName="accentRepeatNode" presStyleLbl="solidFgAcc1" presStyleIdx="2" presStyleCnt="3"/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CF14734-92F4-4254-B7AE-56381B1967C0}" type="presOf" srcId="{7B62DEA7-9DCD-4B2E-9DC5-BE121C266AFD}" destId="{804947E5-9ACC-416F-B12C-5E8D1E342FFC}" srcOrd="0" destOrd="0" presId="urn:microsoft.com/office/officeart/2008/layout/VerticalCurvedList"/>
    <dgm:cxn modelId="{BDDBE83C-25B6-440E-B56F-F03A1E5B9F41}" type="presOf" srcId="{8E185869-F0D4-43E2-B08A-2F3E83EE98F3}" destId="{CA1F7B3A-F0F3-4E48-8308-CFC14CC15341}" srcOrd="0" destOrd="0" presId="urn:microsoft.com/office/officeart/2008/layout/VerticalCurvedList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61598B42-5F61-49AA-9CC1-B6A61FFEB2A8}" type="presOf" srcId="{41CDB9B8-E81E-41E7-AE89-8F6EDFC88D92}" destId="{F887C803-1A6D-4297-B616-77D883BCD07E}" srcOrd="0" destOrd="0" presId="urn:microsoft.com/office/officeart/2008/layout/VerticalCurvedList"/>
    <dgm:cxn modelId="{42EA9345-B1E1-4D51-9CB3-310917F47824}" type="presOf" srcId="{4D7D34C7-9466-4514-BF51-7396C17436B5}" destId="{0298EAB3-1543-41FD-81C8-9923475DA588}" srcOrd="0" destOrd="0" presId="urn:microsoft.com/office/officeart/2008/layout/VerticalCurvedLis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77E3A2CA-FDAB-4198-BD1F-AF71A4266E01}" type="presOf" srcId="{BA791450-8D1E-4A6F-B71D-2984D9E245C4}" destId="{88C3B4D0-57A0-407B-87F2-AD9BD85D4DE7}" srcOrd="0" destOrd="0" presId="urn:microsoft.com/office/officeart/2008/layout/VerticalCurvedList"/>
    <dgm:cxn modelId="{817E59CB-596C-453B-AE46-2F6713C39F08}" type="presParOf" srcId="{804947E5-9ACC-416F-B12C-5E8D1E342FFC}" destId="{587B5E1D-0E75-4F44-854F-4E2FC93D13B0}" srcOrd="0" destOrd="0" presId="urn:microsoft.com/office/officeart/2008/layout/VerticalCurvedList"/>
    <dgm:cxn modelId="{BB334608-C6A6-4D7A-95EC-0E8D4E9E3C3C}" type="presParOf" srcId="{587B5E1D-0E75-4F44-854F-4E2FC93D13B0}" destId="{D7EB821A-9A40-4975-B97C-FB06FBDEF0F0}" srcOrd="0" destOrd="0" presId="urn:microsoft.com/office/officeart/2008/layout/VerticalCurvedList"/>
    <dgm:cxn modelId="{10C283FD-5D6C-4C5B-B309-333030CB4C48}" type="presParOf" srcId="{D7EB821A-9A40-4975-B97C-FB06FBDEF0F0}" destId="{06FA2FF6-4E84-405E-A36A-F25BE5045074}" srcOrd="0" destOrd="0" presId="urn:microsoft.com/office/officeart/2008/layout/VerticalCurvedList"/>
    <dgm:cxn modelId="{9DEC52B7-AB0E-4E73-8D44-CD572A592FB2}" type="presParOf" srcId="{D7EB821A-9A40-4975-B97C-FB06FBDEF0F0}" destId="{88C3B4D0-57A0-407B-87F2-AD9BD85D4DE7}" srcOrd="1" destOrd="0" presId="urn:microsoft.com/office/officeart/2008/layout/VerticalCurvedList"/>
    <dgm:cxn modelId="{9AD49427-F91C-4926-B61A-DA2DB74C4F81}" type="presParOf" srcId="{D7EB821A-9A40-4975-B97C-FB06FBDEF0F0}" destId="{0C2817A7-AEAB-4CA5-83F7-47B02788855A}" srcOrd="2" destOrd="0" presId="urn:microsoft.com/office/officeart/2008/layout/VerticalCurvedList"/>
    <dgm:cxn modelId="{04CF49C1-329E-48B4-8AA6-E340552B441D}" type="presParOf" srcId="{D7EB821A-9A40-4975-B97C-FB06FBDEF0F0}" destId="{2585EA8F-E3AC-4656-B2D3-4676B23D9E59}" srcOrd="3" destOrd="0" presId="urn:microsoft.com/office/officeart/2008/layout/VerticalCurvedList"/>
    <dgm:cxn modelId="{ECE40D30-DC42-4EE5-AE37-154CF5CC0AAD}" type="presParOf" srcId="{587B5E1D-0E75-4F44-854F-4E2FC93D13B0}" destId="{F887C803-1A6D-4297-B616-77D883BCD07E}" srcOrd="1" destOrd="0" presId="urn:microsoft.com/office/officeart/2008/layout/VerticalCurvedList"/>
    <dgm:cxn modelId="{5399B471-6C67-496A-8526-D34DD5FAFA85}" type="presParOf" srcId="{587B5E1D-0E75-4F44-854F-4E2FC93D13B0}" destId="{1E85D2C4-431B-4DD8-82F1-F3A35093AF7B}" srcOrd="2" destOrd="0" presId="urn:microsoft.com/office/officeart/2008/layout/VerticalCurvedList"/>
    <dgm:cxn modelId="{1A631FAA-2ADD-4745-B3EA-B4497A1946FE}" type="presParOf" srcId="{1E85D2C4-431B-4DD8-82F1-F3A35093AF7B}" destId="{055C0670-49B2-4EC8-A0F4-59006CD04165}" srcOrd="0" destOrd="0" presId="urn:microsoft.com/office/officeart/2008/layout/VerticalCurvedList"/>
    <dgm:cxn modelId="{5FEA70C2-2446-45D3-A9D6-F53745F7590A}" type="presParOf" srcId="{587B5E1D-0E75-4F44-854F-4E2FC93D13B0}" destId="{0298EAB3-1543-41FD-81C8-9923475DA588}" srcOrd="3" destOrd="0" presId="urn:microsoft.com/office/officeart/2008/layout/VerticalCurvedList"/>
    <dgm:cxn modelId="{5DF4DE1D-0B17-46FC-8EE9-6572944F8FFA}" type="presParOf" srcId="{587B5E1D-0E75-4F44-854F-4E2FC93D13B0}" destId="{735912B6-A1F0-4C3A-8FF9-5F4B015E646E}" srcOrd="4" destOrd="0" presId="urn:microsoft.com/office/officeart/2008/layout/VerticalCurvedList"/>
    <dgm:cxn modelId="{47913558-EBE3-46D4-B8BC-EFD93BF49756}" type="presParOf" srcId="{735912B6-A1F0-4C3A-8FF9-5F4B015E646E}" destId="{ED8AE726-C8D1-42AB-AA94-1DA2AADBD5EA}" srcOrd="0" destOrd="0" presId="urn:microsoft.com/office/officeart/2008/layout/VerticalCurvedList"/>
    <dgm:cxn modelId="{F1F0D9A4-B4C4-4141-9880-A1D032AE8845}" type="presParOf" srcId="{587B5E1D-0E75-4F44-854F-4E2FC93D13B0}" destId="{CA1F7B3A-F0F3-4E48-8308-CFC14CC15341}" srcOrd="5" destOrd="0" presId="urn:microsoft.com/office/officeart/2008/layout/VerticalCurvedList"/>
    <dgm:cxn modelId="{287A83ED-6771-4C24-9E9A-0EA9AB86D3F5}" type="presParOf" srcId="{587B5E1D-0E75-4F44-854F-4E2FC93D13B0}" destId="{4DDA6F27-1B94-4239-93F3-FCC48A0FA815}" srcOrd="6" destOrd="0" presId="urn:microsoft.com/office/officeart/2008/layout/VerticalCurvedList"/>
    <dgm:cxn modelId="{AA31DDBF-FE13-44CA-A62D-090B216715C3}" type="presParOf" srcId="{4DDA6F27-1B94-4239-93F3-FCC48A0FA815}" destId="{186C8635-645D-4DEC-8A56-213F2E8273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defRPr cap="all"/>
          </a:pPr>
          <a:r>
            <a:rPr lang="en-US" b="1" dirty="0"/>
            <a:t>Examine comfort features(Seating, central </a:t>
          </a:r>
          <a:r>
            <a:rPr lang="en-US" b="1" dirty="0" err="1"/>
            <a:t>locking,child</a:t>
          </a:r>
          <a:r>
            <a:rPr lang="en-US" b="1" dirty="0"/>
            <a:t> locks)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 sz="1400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defRPr cap="all"/>
          </a:pPr>
          <a:r>
            <a:rPr lang="en-US" b="1" dirty="0"/>
            <a:t>Conclude with business insights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 sz="1400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defRPr cap="all"/>
          </a:pPr>
          <a:r>
            <a:rPr lang="en-US" b="1" dirty="0"/>
            <a:t>Analyze alert systems(speed </a:t>
          </a:r>
          <a:r>
            <a:rPr lang="en-US" b="1" dirty="0" err="1"/>
            <a:t>alert,seat</a:t>
          </a:r>
          <a:r>
            <a:rPr lang="en-US" b="1" dirty="0"/>
            <a:t> </a:t>
          </a:r>
          <a:r>
            <a:rPr lang="en-US" b="1" dirty="0" err="1"/>
            <a:t>belt,door</a:t>
          </a:r>
          <a:r>
            <a:rPr lang="en-US" b="1" dirty="0"/>
            <a:t> warnings)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 sz="1400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C5E75AB-E6C0-4F74-80F0-8A782EC20D04}" type="pres">
      <dgm:prSet presAssocID="{7B62DEA7-9DCD-4B2E-9DC5-BE121C266AFD}" presName="diagram" presStyleCnt="0">
        <dgm:presLayoutVars>
          <dgm:dir/>
          <dgm:resizeHandles val="exact"/>
        </dgm:presLayoutVars>
      </dgm:prSet>
      <dgm:spPr/>
    </dgm:pt>
    <dgm:pt modelId="{D9918948-77EF-40F6-B604-C5CEA1D0879D}" type="pres">
      <dgm:prSet presAssocID="{41CDB9B8-E81E-41E7-AE89-8F6EDFC88D92}" presName="node" presStyleLbl="node1" presStyleIdx="0" presStyleCnt="3" custLinFactX="-20537" custLinFactNeighborX="-100000" custLinFactNeighborY="-45297">
        <dgm:presLayoutVars>
          <dgm:bulletEnabled val="1"/>
        </dgm:presLayoutVars>
      </dgm:prSet>
      <dgm:spPr/>
    </dgm:pt>
    <dgm:pt modelId="{8573A549-1DDE-4BCC-80CF-5226BAFBD0ED}" type="pres">
      <dgm:prSet presAssocID="{BA791450-8D1E-4A6F-B71D-2984D9E245C4}" presName="sibTrans" presStyleCnt="0"/>
      <dgm:spPr/>
    </dgm:pt>
    <dgm:pt modelId="{BA7CC2CF-615B-4D37-BA1C-586EE4157AE0}" type="pres">
      <dgm:prSet presAssocID="{4D7D34C7-9466-4514-BF51-7396C17436B5}" presName="node" presStyleLbl="node1" presStyleIdx="1" presStyleCnt="3" custLinFactY="24470" custLinFactNeighborX="-45308" custLinFactNeighborY="100000">
        <dgm:presLayoutVars>
          <dgm:bulletEnabled val="1"/>
        </dgm:presLayoutVars>
      </dgm:prSet>
      <dgm:spPr/>
    </dgm:pt>
    <dgm:pt modelId="{65DB1735-14A5-4CC5-9617-B49173961A6A}" type="pres">
      <dgm:prSet presAssocID="{483498F9-A0C2-4668-85AB-D8E6E254F73B}" presName="sibTrans" presStyleCnt="0"/>
      <dgm:spPr/>
    </dgm:pt>
    <dgm:pt modelId="{B8B401BA-690F-48D0-9C5F-142019B32C36}" type="pres">
      <dgm:prSet presAssocID="{8E185869-F0D4-43E2-B08A-2F3E83EE98F3}" presName="node" presStyleLbl="node1" presStyleIdx="2" presStyleCnt="3" custLinFactY="-29070" custLinFactNeighborX="70610" custLinFactNeighborY="-100000">
        <dgm:presLayoutVars>
          <dgm:bulletEnabled val="1"/>
        </dgm:presLayoutVars>
      </dgm:prSet>
      <dgm:spPr/>
    </dgm:pt>
  </dgm:ptLst>
  <dgm:cxnLst>
    <dgm:cxn modelId="{000CC004-B25B-46D8-A4AB-ACB62231D5B6}" type="presOf" srcId="{4D7D34C7-9466-4514-BF51-7396C17436B5}" destId="{BA7CC2CF-615B-4D37-BA1C-586EE4157AE0}" srcOrd="0" destOrd="0" presId="urn:microsoft.com/office/officeart/2005/8/layout/default"/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94233244-E23E-4E98-A114-BD1C2F8E7803}" type="presOf" srcId="{7B62DEA7-9DCD-4B2E-9DC5-BE121C266AFD}" destId="{9C5E75AB-E6C0-4F74-80F0-8A782EC20D04}" srcOrd="0" destOrd="0" presId="urn:microsoft.com/office/officeart/2005/8/layout/default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EBED8CE-F6E9-48DE-9B65-43C81A5B58E8}" type="presOf" srcId="{8E185869-F0D4-43E2-B08A-2F3E83EE98F3}" destId="{B8B401BA-690F-48D0-9C5F-142019B32C36}" srcOrd="0" destOrd="0" presId="urn:microsoft.com/office/officeart/2005/8/layout/default"/>
    <dgm:cxn modelId="{AA9BF7E4-6F55-4276-AEA3-856ED1820207}" type="presOf" srcId="{41CDB9B8-E81E-41E7-AE89-8F6EDFC88D92}" destId="{D9918948-77EF-40F6-B604-C5CEA1D0879D}" srcOrd="0" destOrd="0" presId="urn:microsoft.com/office/officeart/2005/8/layout/default"/>
    <dgm:cxn modelId="{AF57DED3-09AD-46DA-A0FB-9C60BDF73411}" type="presParOf" srcId="{9C5E75AB-E6C0-4F74-80F0-8A782EC20D04}" destId="{D9918948-77EF-40F6-B604-C5CEA1D0879D}" srcOrd="0" destOrd="0" presId="urn:microsoft.com/office/officeart/2005/8/layout/default"/>
    <dgm:cxn modelId="{8FB4F65D-4B15-40E9-BD25-4AD1D32426FE}" type="presParOf" srcId="{9C5E75AB-E6C0-4F74-80F0-8A782EC20D04}" destId="{8573A549-1DDE-4BCC-80CF-5226BAFBD0ED}" srcOrd="1" destOrd="0" presId="urn:microsoft.com/office/officeart/2005/8/layout/default"/>
    <dgm:cxn modelId="{06F4E65F-5646-45AC-9A30-C557B5ACA740}" type="presParOf" srcId="{9C5E75AB-E6C0-4F74-80F0-8A782EC20D04}" destId="{BA7CC2CF-615B-4D37-BA1C-586EE4157AE0}" srcOrd="2" destOrd="0" presId="urn:microsoft.com/office/officeart/2005/8/layout/default"/>
    <dgm:cxn modelId="{983EC90D-EB7A-4935-B2D5-8A8342291889}" type="presParOf" srcId="{9C5E75AB-E6C0-4F74-80F0-8A782EC20D04}" destId="{65DB1735-14A5-4CC5-9617-B49173961A6A}" srcOrd="3" destOrd="0" presId="urn:microsoft.com/office/officeart/2005/8/layout/default"/>
    <dgm:cxn modelId="{FA70C370-CA1B-4D74-9767-3A3DE75E720E}" type="presParOf" srcId="{9C5E75AB-E6C0-4F74-80F0-8A782EC20D04}" destId="{B8B401BA-690F-48D0-9C5F-142019B32C3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7D34C7-9466-4514-BF51-7396C17436B5}">
      <dgm:prSet custT="1"/>
      <dgm:spPr/>
      <dgm:t>
        <a:bodyPr anchor="ctr"/>
        <a:lstStyle/>
        <a:p>
          <a:pPr>
            <a:defRPr cap="all"/>
          </a:pPr>
          <a:r>
            <a:rPr lang="en-US" sz="2000" b="1" dirty="0"/>
            <a:t>Compact cars lead urban markets </a:t>
          </a:r>
          <a:r>
            <a:rPr lang="en-US" sz="2000" b="1" dirty="0" err="1"/>
            <a:t>suv</a:t>
          </a:r>
          <a:r>
            <a:rPr lang="en-US" sz="2000" b="1" dirty="0"/>
            <a:t> suit premium buyers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 sz="1400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 custT="1"/>
      <dgm:spPr/>
      <dgm:t>
        <a:bodyPr anchor="ctr"/>
        <a:lstStyle/>
        <a:p>
          <a:pPr>
            <a:defRPr cap="all"/>
          </a:pPr>
          <a:r>
            <a:rPr lang="en-US" sz="2000" b="1" dirty="0"/>
            <a:t>Promote models with comfort &amp; alert integration for families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 sz="1400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C5E75AB-E6C0-4F74-80F0-8A782EC20D04}" type="pres">
      <dgm:prSet presAssocID="{7B62DEA7-9DCD-4B2E-9DC5-BE121C266AFD}" presName="diagram" presStyleCnt="0">
        <dgm:presLayoutVars>
          <dgm:dir/>
          <dgm:resizeHandles val="exact"/>
        </dgm:presLayoutVars>
      </dgm:prSet>
      <dgm:spPr/>
    </dgm:pt>
    <dgm:pt modelId="{BA7CC2CF-615B-4D37-BA1C-586EE4157AE0}" type="pres">
      <dgm:prSet presAssocID="{4D7D34C7-9466-4514-BF51-7396C17436B5}" presName="node" presStyleLbl="node1" presStyleIdx="0" presStyleCnt="2" custLinFactY="16802" custLinFactNeighborX="9072" custLinFactNeighborY="100000">
        <dgm:presLayoutVars>
          <dgm:bulletEnabled val="1"/>
        </dgm:presLayoutVars>
      </dgm:prSet>
      <dgm:spPr/>
    </dgm:pt>
    <dgm:pt modelId="{65DB1735-14A5-4CC5-9617-B49173961A6A}" type="pres">
      <dgm:prSet presAssocID="{483498F9-A0C2-4668-85AB-D8E6E254F73B}" presName="sibTrans" presStyleCnt="0"/>
      <dgm:spPr/>
    </dgm:pt>
    <dgm:pt modelId="{B8B401BA-690F-48D0-9C5F-142019B32C36}" type="pres">
      <dgm:prSet presAssocID="{8E185869-F0D4-43E2-B08A-2F3E83EE98F3}" presName="node" presStyleLbl="node1" presStyleIdx="1" presStyleCnt="2" custLinFactY="-29070" custLinFactNeighborX="70610" custLinFactNeighborY="-100000">
        <dgm:presLayoutVars>
          <dgm:bulletEnabled val="1"/>
        </dgm:presLayoutVars>
      </dgm:prSet>
      <dgm:spPr/>
    </dgm:pt>
  </dgm:ptLst>
  <dgm:cxnLst>
    <dgm:cxn modelId="{000CC004-B25B-46D8-A4AB-ACB62231D5B6}" type="presOf" srcId="{4D7D34C7-9466-4514-BF51-7396C17436B5}" destId="{BA7CC2CF-615B-4D37-BA1C-586EE4157AE0}" srcOrd="0" destOrd="0" presId="urn:microsoft.com/office/officeart/2005/8/layout/default"/>
    <dgm:cxn modelId="{7EEBEB1B-497E-4365-84F9-FBB75D7759E5}" srcId="{7B62DEA7-9DCD-4B2E-9DC5-BE121C266AFD}" destId="{4D7D34C7-9466-4514-BF51-7396C17436B5}" srcOrd="0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1" destOrd="0" parTransId="{7EE27099-92EA-4EDF-B176-0E355876D272}" sibTransId="{77D0876E-2BA2-4E28-ADB5-9885FCB7156A}"/>
    <dgm:cxn modelId="{94233244-E23E-4E98-A114-BD1C2F8E7803}" type="presOf" srcId="{7B62DEA7-9DCD-4B2E-9DC5-BE121C266AFD}" destId="{9C5E75AB-E6C0-4F74-80F0-8A782EC20D04}" srcOrd="0" destOrd="0" presId="urn:microsoft.com/office/officeart/2005/8/layout/default"/>
    <dgm:cxn modelId="{FEBED8CE-F6E9-48DE-9B65-43C81A5B58E8}" type="presOf" srcId="{8E185869-F0D4-43E2-B08A-2F3E83EE98F3}" destId="{B8B401BA-690F-48D0-9C5F-142019B32C36}" srcOrd="0" destOrd="0" presId="urn:microsoft.com/office/officeart/2005/8/layout/default"/>
    <dgm:cxn modelId="{06F4E65F-5646-45AC-9A30-C557B5ACA740}" type="presParOf" srcId="{9C5E75AB-E6C0-4F74-80F0-8A782EC20D04}" destId="{BA7CC2CF-615B-4D37-BA1C-586EE4157AE0}" srcOrd="0" destOrd="0" presId="urn:microsoft.com/office/officeart/2005/8/layout/default"/>
    <dgm:cxn modelId="{983EC90D-EB7A-4935-B2D5-8A8342291889}" type="presParOf" srcId="{9C5E75AB-E6C0-4F74-80F0-8A782EC20D04}" destId="{65DB1735-14A5-4CC5-9617-B49173961A6A}" srcOrd="1" destOrd="0" presId="urn:microsoft.com/office/officeart/2005/8/layout/default"/>
    <dgm:cxn modelId="{FA70C370-CA1B-4D74-9767-3A3DE75E720E}" type="presParOf" srcId="{9C5E75AB-E6C0-4F74-80F0-8A782EC20D04}" destId="{B8B401BA-690F-48D0-9C5F-142019B32C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3B4D0-57A0-407B-87F2-AD9BD85D4DE7}">
      <dsp:nvSpPr>
        <dsp:cNvPr id="0" name=""/>
        <dsp:cNvSpPr/>
      </dsp:nvSpPr>
      <dsp:spPr>
        <a:xfrm>
          <a:off x="-4105805" y="-630138"/>
          <a:ext cx="4892476" cy="4892476"/>
        </a:xfrm>
        <a:prstGeom prst="blockArc">
          <a:avLst>
            <a:gd name="adj1" fmla="val 18900000"/>
            <a:gd name="adj2" fmla="val 2700000"/>
            <a:gd name="adj3" fmla="val 441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7C803-1A6D-4297-B616-77D883BCD07E}">
      <dsp:nvSpPr>
        <dsp:cNvPr id="0" name=""/>
        <dsp:cNvSpPr/>
      </dsp:nvSpPr>
      <dsp:spPr>
        <a:xfrm>
          <a:off x="505906" y="36322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FFFF00"/>
              </a:solidFill>
            </a:rPr>
            <a:t>Continuation of part1 Analysis</a:t>
          </a:r>
        </a:p>
      </dsp:txBody>
      <dsp:txXfrm>
        <a:off x="505906" y="363220"/>
        <a:ext cx="4669660" cy="726440"/>
      </dsp:txXfrm>
    </dsp:sp>
    <dsp:sp modelId="{055C0670-49B2-4EC8-A0F4-59006CD04165}">
      <dsp:nvSpPr>
        <dsp:cNvPr id="0" name=""/>
        <dsp:cNvSpPr/>
      </dsp:nvSpPr>
      <dsp:spPr>
        <a:xfrm>
          <a:off x="51881" y="27241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8EAB3-1543-41FD-81C8-9923475DA588}">
      <dsp:nvSpPr>
        <dsp:cNvPr id="0" name=""/>
        <dsp:cNvSpPr/>
      </dsp:nvSpPr>
      <dsp:spPr>
        <a:xfrm>
          <a:off x="769967" y="1452880"/>
          <a:ext cx="4405599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FFFF00"/>
              </a:solidFill>
            </a:rPr>
            <a:t>Focus on safety, comfort , alert system and dimensions</a:t>
          </a:r>
        </a:p>
      </dsp:txBody>
      <dsp:txXfrm>
        <a:off x="769967" y="1452880"/>
        <a:ext cx="4405599" cy="726440"/>
      </dsp:txXfrm>
    </dsp:sp>
    <dsp:sp modelId="{ED8AE726-C8D1-42AB-AA94-1DA2AADBD5EA}">
      <dsp:nvSpPr>
        <dsp:cNvPr id="0" name=""/>
        <dsp:cNvSpPr/>
      </dsp:nvSpPr>
      <dsp:spPr>
        <a:xfrm>
          <a:off x="315942" y="136207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F7B3A-F0F3-4E48-8308-CFC14CC15341}">
      <dsp:nvSpPr>
        <dsp:cNvPr id="0" name=""/>
        <dsp:cNvSpPr/>
      </dsp:nvSpPr>
      <dsp:spPr>
        <a:xfrm>
          <a:off x="505906" y="2542540"/>
          <a:ext cx="4669660" cy="72644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661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solidFill>
                <a:srgbClr val="FFFF00"/>
              </a:solidFill>
            </a:rPr>
            <a:t>Data driven insights for business and product planning</a:t>
          </a:r>
        </a:p>
      </dsp:txBody>
      <dsp:txXfrm>
        <a:off x="505906" y="2542540"/>
        <a:ext cx="4669660" cy="726440"/>
      </dsp:txXfrm>
    </dsp:sp>
    <dsp:sp modelId="{186C8635-645D-4DEC-8A56-213F2E8273F6}">
      <dsp:nvSpPr>
        <dsp:cNvPr id="0" name=""/>
        <dsp:cNvSpPr/>
      </dsp:nvSpPr>
      <dsp:spPr>
        <a:xfrm>
          <a:off x="51881" y="2451735"/>
          <a:ext cx="908050" cy="9080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18948-77EF-40F6-B604-C5CEA1D0879D}">
      <dsp:nvSpPr>
        <dsp:cNvPr id="0" name=""/>
        <dsp:cNvSpPr/>
      </dsp:nvSpPr>
      <dsp:spPr>
        <a:xfrm>
          <a:off x="0" y="0"/>
          <a:ext cx="2486980" cy="14921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dirty="0"/>
            <a:t>Examine comfort features(Seating, central </a:t>
          </a:r>
          <a:r>
            <a:rPr lang="en-US" sz="1900" b="1" kern="1200" dirty="0" err="1"/>
            <a:t>locking,child</a:t>
          </a:r>
          <a:r>
            <a:rPr lang="en-US" sz="1900" b="1" kern="1200" dirty="0"/>
            <a:t> locks)</a:t>
          </a:r>
        </a:p>
      </dsp:txBody>
      <dsp:txXfrm>
        <a:off x="0" y="0"/>
        <a:ext cx="2486980" cy="1492188"/>
      </dsp:txXfrm>
    </dsp:sp>
    <dsp:sp modelId="{BA7CC2CF-615B-4D37-BA1C-586EE4157AE0}">
      <dsp:nvSpPr>
        <dsp:cNvPr id="0" name=""/>
        <dsp:cNvSpPr/>
      </dsp:nvSpPr>
      <dsp:spPr>
        <a:xfrm>
          <a:off x="1609514" y="2056889"/>
          <a:ext cx="2486980" cy="1492188"/>
        </a:xfrm>
        <a:prstGeom prst="rect">
          <a:avLst/>
        </a:prstGeom>
        <a:solidFill>
          <a:schemeClr val="accent2">
            <a:hueOff val="-2568233"/>
            <a:satOff val="4098"/>
            <a:lumOff val="-88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dirty="0"/>
            <a:t>Conclude with business insights</a:t>
          </a:r>
        </a:p>
      </dsp:txBody>
      <dsp:txXfrm>
        <a:off x="1609514" y="2056889"/>
        <a:ext cx="2486980" cy="1492188"/>
      </dsp:txXfrm>
    </dsp:sp>
    <dsp:sp modelId="{B8B401BA-690F-48D0-9C5F-142019B32C36}">
      <dsp:nvSpPr>
        <dsp:cNvPr id="0" name=""/>
        <dsp:cNvSpPr/>
      </dsp:nvSpPr>
      <dsp:spPr>
        <a:xfrm>
          <a:off x="2736953" y="14481"/>
          <a:ext cx="2486980" cy="1492188"/>
        </a:xfrm>
        <a:prstGeom prst="rect">
          <a:avLst/>
        </a:prstGeom>
        <a:solidFill>
          <a:schemeClr val="accent2">
            <a:hueOff val="-5136466"/>
            <a:satOff val="8196"/>
            <a:lumOff val="-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dirty="0"/>
            <a:t>Analyze alert systems(speed </a:t>
          </a:r>
          <a:r>
            <a:rPr lang="en-US" sz="1900" b="1" kern="1200" dirty="0" err="1"/>
            <a:t>alert,seat</a:t>
          </a:r>
          <a:r>
            <a:rPr lang="en-US" sz="1900" b="1" kern="1200" dirty="0"/>
            <a:t> </a:t>
          </a:r>
          <a:r>
            <a:rPr lang="en-US" sz="1900" b="1" kern="1200" dirty="0" err="1"/>
            <a:t>belt,door</a:t>
          </a:r>
          <a:r>
            <a:rPr lang="en-US" sz="1900" b="1" kern="1200" dirty="0"/>
            <a:t> warnings)</a:t>
          </a:r>
        </a:p>
      </dsp:txBody>
      <dsp:txXfrm>
        <a:off x="2736953" y="14481"/>
        <a:ext cx="2486980" cy="1492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CC2CF-615B-4D37-BA1C-586EE4157AE0}">
      <dsp:nvSpPr>
        <dsp:cNvPr id="0" name=""/>
        <dsp:cNvSpPr/>
      </dsp:nvSpPr>
      <dsp:spPr>
        <a:xfrm>
          <a:off x="1469863" y="1957888"/>
          <a:ext cx="2790519" cy="16743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Compact cars lead urban markets </a:t>
          </a:r>
          <a:r>
            <a:rPr lang="en-US" sz="2000" b="1" kern="1200" dirty="0" err="1"/>
            <a:t>suv</a:t>
          </a:r>
          <a:r>
            <a:rPr lang="en-US" sz="2000" b="1" kern="1200" dirty="0"/>
            <a:t> suit premium buyers</a:t>
          </a:r>
        </a:p>
      </dsp:txBody>
      <dsp:txXfrm>
        <a:off x="1469863" y="1957888"/>
        <a:ext cx="2790519" cy="1674311"/>
      </dsp:txXfrm>
    </dsp:sp>
    <dsp:sp modelId="{B8B401BA-690F-48D0-9C5F-142019B32C36}">
      <dsp:nvSpPr>
        <dsp:cNvPr id="0" name=""/>
        <dsp:cNvSpPr/>
      </dsp:nvSpPr>
      <dsp:spPr>
        <a:xfrm>
          <a:off x="2433414" y="0"/>
          <a:ext cx="2790519" cy="1674311"/>
        </a:xfrm>
        <a:prstGeom prst="rect">
          <a:avLst/>
        </a:prstGeom>
        <a:solidFill>
          <a:schemeClr val="accent2">
            <a:hueOff val="-5136466"/>
            <a:satOff val="8196"/>
            <a:lumOff val="-176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Promote models with comfort &amp; alert integration for families</a:t>
          </a:r>
        </a:p>
      </dsp:txBody>
      <dsp:txXfrm>
        <a:off x="2433414" y="0"/>
        <a:ext cx="2790519" cy="1674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7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7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7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9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8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8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9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8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0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8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/>
          <a:stretch/>
        </p:blipFill>
        <p:spPr>
          <a:xfrm>
            <a:off x="1072789" y="414458"/>
            <a:ext cx="10046422" cy="6029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789" y="4902200"/>
            <a:ext cx="10572000" cy="6948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7200" dirty="0"/>
              <a:t>Unlocking Automotive Trends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982C5-8822-5F41-B151-CBFC3278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7739" y="5905837"/>
            <a:ext cx="1621472" cy="434974"/>
          </a:xfrm>
        </p:spPr>
        <p:txBody>
          <a:bodyPr>
            <a:normAutofit/>
          </a:bodyPr>
          <a:lstStyle/>
          <a:p>
            <a:r>
              <a:rPr lang="en-US" dirty="0"/>
              <a:t>Saravanan S</a:t>
            </a:r>
          </a:p>
        </p:txBody>
      </p:sp>
    </p:spTree>
    <p:extLst>
      <p:ext uri="{BB962C8B-B14F-4D97-AF65-F5344CB8AC3E}">
        <p14:creationId xmlns:p14="http://schemas.microsoft.com/office/powerpoint/2010/main" val="198402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0" y="2490"/>
            <a:ext cx="12192000" cy="68530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BDFA6-1163-3ADC-79DA-15DB248665D3}"/>
              </a:ext>
            </a:extLst>
          </p:cNvPr>
          <p:cNvSpPr/>
          <p:nvPr/>
        </p:nvSpPr>
        <p:spPr>
          <a:xfrm>
            <a:off x="2055303" y="4588854"/>
            <a:ext cx="6123963" cy="19965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High-speed alerts and seat belt reminders are prevalent, indicating regulatory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Door ajar warnings are widely adopted across makes.</a:t>
            </a: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3D31C-E4A4-47E7-691C-259C5E2DE4C4}"/>
              </a:ext>
            </a:extLst>
          </p:cNvPr>
          <p:cNvSpPr txBox="1"/>
          <p:nvPr/>
        </p:nvSpPr>
        <p:spPr>
          <a:xfrm>
            <a:off x="142613" y="69846"/>
            <a:ext cx="543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Alert System Analysis</a:t>
            </a:r>
            <a:endParaRPr lang="en-IN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C59A8-921B-AF0A-5E1E-7A735F16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9" y="1270856"/>
            <a:ext cx="3278477" cy="2427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12BFA-7C73-9B2B-2C32-6282EC440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496" y="1270855"/>
            <a:ext cx="3093262" cy="2427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0EDEBE-96BA-8A70-EE79-6E0BDAEC2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655" y="1270856"/>
            <a:ext cx="3093262" cy="24271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241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447"/>
            <a:ext cx="1219200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41746" y="-465034"/>
            <a:ext cx="10248869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Business Conclusions</a:t>
            </a:r>
            <a:endParaRPr lang="en-US" sz="5400" dirty="0"/>
          </a:p>
        </p:txBody>
      </p:sp>
      <p:graphicFrame>
        <p:nvGraphicFramePr>
          <p:cNvPr id="11" name="Content Placeholder 2" descr="Icon SmartArt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805614"/>
              </p:ext>
            </p:extLst>
          </p:nvPr>
        </p:nvGraphicFramePr>
        <p:xfrm>
          <a:off x="5797743" y="1960580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6B9C4B-16DF-A1A0-9323-901F7276662B}"/>
              </a:ext>
            </a:extLst>
          </p:cNvPr>
          <p:cNvGrpSpPr/>
          <p:nvPr/>
        </p:nvGrpSpPr>
        <p:grpSpPr>
          <a:xfrm>
            <a:off x="2961365" y="1949254"/>
            <a:ext cx="2486980" cy="1492188"/>
            <a:chOff x="637" y="199562"/>
            <a:chExt cx="2486980" cy="1492188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9732C4-DED3-C6D9-E1DC-DE23D5632561}"/>
                </a:ext>
              </a:extLst>
            </p:cNvPr>
            <p:cNvSpPr/>
            <p:nvPr/>
          </p:nvSpPr>
          <p:spPr>
            <a:xfrm>
              <a:off x="637" y="199562"/>
              <a:ext cx="2486980" cy="149218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9DFEC7-1CBA-D39B-A5EB-6D6435F2D768}"/>
                </a:ext>
              </a:extLst>
            </p:cNvPr>
            <p:cNvSpPr txBox="1"/>
            <p:nvPr/>
          </p:nvSpPr>
          <p:spPr>
            <a:xfrm>
              <a:off x="637" y="199562"/>
              <a:ext cx="2486980" cy="14921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dirty="0"/>
                <a:t>Ensure safety feature standardization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F323A-BE3F-DBD1-C675-096907ED3F3C}"/>
              </a:ext>
            </a:extLst>
          </p:cNvPr>
          <p:cNvGrpSpPr/>
          <p:nvPr/>
        </p:nvGrpSpPr>
        <p:grpSpPr>
          <a:xfrm>
            <a:off x="474385" y="3776680"/>
            <a:ext cx="2559856" cy="1492188"/>
            <a:chOff x="-1139438" y="2700"/>
            <a:chExt cx="2559856" cy="1492188"/>
          </a:xfrm>
          <a:solidFill>
            <a:schemeClr val="accent4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2A28A-D009-5CC8-C073-C59F0C284311}"/>
                </a:ext>
              </a:extLst>
            </p:cNvPr>
            <p:cNvSpPr/>
            <p:nvPr/>
          </p:nvSpPr>
          <p:spPr>
            <a:xfrm>
              <a:off x="-1139438" y="2700"/>
              <a:ext cx="2486980" cy="149218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568233"/>
                <a:satOff val="4098"/>
                <a:lumOff val="-883"/>
                <a:alphaOff val="0"/>
              </a:schemeClr>
            </a:fillRef>
            <a:effectRef idx="0">
              <a:schemeClr val="accent2">
                <a:hueOff val="-2568233"/>
                <a:satOff val="4098"/>
                <a:lumOff val="-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AC4D8E-5A47-EAE4-D122-C943ADBCCDAF}"/>
                </a:ext>
              </a:extLst>
            </p:cNvPr>
            <p:cNvSpPr txBox="1"/>
            <p:nvPr/>
          </p:nvSpPr>
          <p:spPr>
            <a:xfrm>
              <a:off x="-1066562" y="2700"/>
              <a:ext cx="2486980" cy="14921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dirty="0"/>
                <a:t>Use dimensional insights for future vehicle planning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55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E5A10C92-5805-4C39-9BF6-507F3B96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DBD6C-E8A8-B349-AC85-61C44AAEA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77" b="3177"/>
          <a:stretch/>
        </p:blipFill>
        <p:spPr>
          <a:xfrm>
            <a:off x="-11151" y="-11153"/>
            <a:ext cx="12203151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C2CC41E-4EEC-4D67-B433-E1CDC5879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2">
            <a:extLst>
              <a:ext uri="{FF2B5EF4-FFF2-40B4-BE49-F238E27FC236}">
                <a16:creationId xmlns:a16="http://schemas.microsoft.com/office/drawing/2014/main" id="{B114AB90-13F9-48EF-BFF7-7634459A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56" y="5249631"/>
            <a:ext cx="10572000" cy="694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Challenges &amp; Future Scope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CB36B6-4E16-CCC4-AB6A-5BB6E2637761}"/>
              </a:ext>
            </a:extLst>
          </p:cNvPr>
          <p:cNvSpPr/>
          <p:nvPr/>
        </p:nvSpPr>
        <p:spPr>
          <a:xfrm>
            <a:off x="1982624" y="1568968"/>
            <a:ext cx="2743200" cy="2059537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Inconsistent labels (Yes/yes/NaN)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Missing/ambiguous numeric values</a:t>
            </a: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D7095E-DB26-F84C-D120-E87C5AC20327}"/>
              </a:ext>
            </a:extLst>
          </p:cNvPr>
          <p:cNvSpPr/>
          <p:nvPr/>
        </p:nvSpPr>
        <p:spPr>
          <a:xfrm>
            <a:off x="5544797" y="1563203"/>
            <a:ext cx="3975218" cy="20595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Predict safety/mileage using 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Add price &amp; customer feedback for deeper insight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Feature benchmarking for competitive analysis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83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DD28AB-D394-1140-A4F3-F7FC038A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2231"/>
            <a:ext cx="12191980" cy="685354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7C78B1-168C-C602-F890-26A5DEE45038}"/>
              </a:ext>
            </a:extLst>
          </p:cNvPr>
          <p:cNvSpPr/>
          <p:nvPr/>
        </p:nvSpPr>
        <p:spPr>
          <a:xfrm>
            <a:off x="666572" y="1555334"/>
            <a:ext cx="4742916" cy="262355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6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1"/>
            <a:ext cx="1219200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93629" y="-166254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Introduction</a:t>
            </a:r>
            <a:endParaRPr lang="en-US" sz="5400" dirty="0"/>
          </a:p>
        </p:txBody>
      </p:sp>
      <p:graphicFrame>
        <p:nvGraphicFramePr>
          <p:cNvPr id="11" name="Content Placeholder 2" descr="Icon SmartArt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5501975"/>
              </p:ext>
            </p:extLst>
          </p:nvPr>
        </p:nvGraphicFramePr>
        <p:xfrm>
          <a:off x="6367126" y="1612900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5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447"/>
            <a:ext cx="1219200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03217" y="-345393"/>
            <a:ext cx="6151562" cy="1558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/>
              <a:t>Objective</a:t>
            </a:r>
            <a:endParaRPr lang="en-US" sz="5400" dirty="0"/>
          </a:p>
        </p:txBody>
      </p:sp>
      <p:graphicFrame>
        <p:nvGraphicFramePr>
          <p:cNvPr id="11" name="Content Placeholder 2" descr="Icon SmartArt">
            <a:extLst>
              <a:ext uri="{FF2B5EF4-FFF2-40B4-BE49-F238E27FC236}">
                <a16:creationId xmlns:a16="http://schemas.microsoft.com/office/drawing/2014/main" id="{E3ED3676-AF55-5243-80AF-E4C3CB78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38149"/>
              </p:ext>
            </p:extLst>
          </p:nvPr>
        </p:nvGraphicFramePr>
        <p:xfrm>
          <a:off x="5816408" y="1924771"/>
          <a:ext cx="5223934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6B9C4B-16DF-A1A0-9323-901F7276662B}"/>
              </a:ext>
            </a:extLst>
          </p:cNvPr>
          <p:cNvGrpSpPr/>
          <p:nvPr/>
        </p:nvGrpSpPr>
        <p:grpSpPr>
          <a:xfrm>
            <a:off x="2961365" y="1949254"/>
            <a:ext cx="2486980" cy="1492188"/>
            <a:chOff x="637" y="199562"/>
            <a:chExt cx="2486980" cy="1492188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9732C4-DED3-C6D9-E1DC-DE23D5632561}"/>
                </a:ext>
              </a:extLst>
            </p:cNvPr>
            <p:cNvSpPr/>
            <p:nvPr/>
          </p:nvSpPr>
          <p:spPr>
            <a:xfrm>
              <a:off x="637" y="199562"/>
              <a:ext cx="2486980" cy="149218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9DFEC7-1CBA-D39B-A5EB-6D6435F2D768}"/>
                </a:ext>
              </a:extLst>
            </p:cNvPr>
            <p:cNvSpPr txBox="1"/>
            <p:nvPr/>
          </p:nvSpPr>
          <p:spPr>
            <a:xfrm>
              <a:off x="637" y="199562"/>
              <a:ext cx="2486980" cy="14921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b="1" dirty="0"/>
                <a:t>Evaluate safety standards (ABS, airbags, hill assist)</a:t>
              </a:r>
              <a:endParaRPr lang="en-US" b="1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F323A-BE3F-DBD1-C675-096907ED3F3C}"/>
              </a:ext>
            </a:extLst>
          </p:cNvPr>
          <p:cNvGrpSpPr/>
          <p:nvPr/>
        </p:nvGrpSpPr>
        <p:grpSpPr>
          <a:xfrm>
            <a:off x="4350139" y="3973542"/>
            <a:ext cx="2486980" cy="1492188"/>
            <a:chOff x="2736316" y="199562"/>
            <a:chExt cx="2486980" cy="1492188"/>
          </a:xfrm>
          <a:solidFill>
            <a:schemeClr val="accent4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82A28A-D009-5CC8-C073-C59F0C284311}"/>
                </a:ext>
              </a:extLst>
            </p:cNvPr>
            <p:cNvSpPr/>
            <p:nvPr/>
          </p:nvSpPr>
          <p:spPr>
            <a:xfrm>
              <a:off x="2736316" y="199562"/>
              <a:ext cx="2486980" cy="1492188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2568233"/>
                <a:satOff val="4098"/>
                <a:lumOff val="-883"/>
                <a:alphaOff val="0"/>
              </a:schemeClr>
            </a:fillRef>
            <a:effectRef idx="0">
              <a:schemeClr val="accent2">
                <a:hueOff val="-2568233"/>
                <a:satOff val="4098"/>
                <a:lumOff val="-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AC4D8E-5A47-EAE4-D122-C943ADBCCDAF}"/>
                </a:ext>
              </a:extLst>
            </p:cNvPr>
            <p:cNvSpPr txBox="1"/>
            <p:nvPr/>
          </p:nvSpPr>
          <p:spPr>
            <a:xfrm>
              <a:off x="2736316" y="199562"/>
              <a:ext cx="2486980" cy="149218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900" b="1" dirty="0"/>
                <a:t>Study size </a:t>
              </a:r>
              <a:r>
                <a:rPr lang="en-US" sz="1900" b="1" dirty="0" err="1"/>
                <a:t>trendsthroughdimensional</a:t>
              </a:r>
              <a:r>
                <a:rPr lang="en-US" sz="1900" b="1" dirty="0"/>
                <a:t> analysis</a:t>
              </a:r>
              <a:endParaRPr lang="en-US" sz="19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09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446" y="1497709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sz="4400" dirty="0"/>
              <a:t>Safety Feature Chart Code Snippet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C533DC-A3E2-2FE6-850A-F17274F5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441" y="393700"/>
            <a:ext cx="5917315" cy="42094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DE3E4824-6B2C-1CB9-FA40-83CC7C8C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3A35BE1D-D364-DE84-2ACC-538F4933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FFF67F-B412-F2FB-D9AD-59233D5E7391}"/>
              </a:ext>
            </a:extLst>
          </p:cNvPr>
          <p:cNvSpPr/>
          <p:nvPr/>
        </p:nvSpPr>
        <p:spPr>
          <a:xfrm>
            <a:off x="947956" y="4932727"/>
            <a:ext cx="5526800" cy="18288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ABS is available in most models indicating strong safety norms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Hill assist is limited, suggesting it's present in higher-end variants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Airbags average between 1–2, with some high-end models offering more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7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0" y="2490"/>
            <a:ext cx="12954000" cy="685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97220" y="-3561"/>
            <a:ext cx="6151562" cy="15589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/>
              <a:t>Average Seat Capacity</a:t>
            </a:r>
            <a:endParaRPr lang="en-US" sz="36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78EFC7E-421A-BCA7-5690-9A4514174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70515"/>
              </p:ext>
            </p:extLst>
          </p:nvPr>
        </p:nvGraphicFramePr>
        <p:xfrm>
          <a:off x="6016335" y="137159"/>
          <a:ext cx="6089074" cy="658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4537">
                  <a:extLst>
                    <a:ext uri="{9D8B030D-6E8A-4147-A177-3AD203B41FA5}">
                      <a16:colId xmlns:a16="http://schemas.microsoft.com/office/drawing/2014/main" val="3455468106"/>
                    </a:ext>
                  </a:extLst>
                </a:gridCol>
                <a:gridCol w="3044537">
                  <a:extLst>
                    <a:ext uri="{9D8B030D-6E8A-4147-A177-3AD203B41FA5}">
                      <a16:colId xmlns:a16="http://schemas.microsoft.com/office/drawing/2014/main" val="1283754205"/>
                    </a:ext>
                  </a:extLst>
                </a:gridCol>
              </a:tblGrid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Make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 Capacity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67388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Icml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271980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Mitsubishi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227804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landRover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01867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Mahindra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0890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Land rover rover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34928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Isuzu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48272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Toyota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433956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Renault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92638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Force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8335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Kia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35457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Volvo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93093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Honda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883884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Lexus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54193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Tata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31002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Maruti Suzuki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40723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506316"/>
                  </a:ext>
                </a:extLst>
              </a:tr>
              <a:tr h="262351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90120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9350B2-6349-29C3-FB6B-2823414A68B5}"/>
              </a:ext>
            </a:extLst>
          </p:cNvPr>
          <p:cNvSpPr/>
          <p:nvPr/>
        </p:nvSpPr>
        <p:spPr>
          <a:xfrm>
            <a:off x="632389" y="2281727"/>
            <a:ext cx="4623275" cy="2734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Icml Model having 8 seat capacity Mahindra and </a:t>
            </a:r>
            <a:r>
              <a:rPr lang="en-US" dirty="0" err="1"/>
              <a:t>Landrover</a:t>
            </a:r>
            <a:r>
              <a:rPr lang="en-US" dirty="0"/>
              <a:t> offer the highest seating capacity, indicating a focus on family or multi-passenger vehicles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2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44C5B-468D-40BA-8562-BB2A6E423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ECAA8197-DF89-4B95-92DB-575C8AF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446" y="1497709"/>
            <a:ext cx="3269463" cy="4034815"/>
          </a:xfrm>
        </p:spPr>
        <p:txBody>
          <a:bodyPr anchor="t">
            <a:normAutofit/>
          </a:bodyPr>
          <a:lstStyle/>
          <a:p>
            <a:r>
              <a:rPr lang="en-US" dirty="0"/>
              <a:t>Alert Systems – High Speed Alert</a:t>
            </a:r>
            <a:endParaRPr lang="en-US" sz="72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E3E4824-6B2C-1CB9-FA40-83CC7C8C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3A35BE1D-D364-DE84-2ACC-538F4933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DA0D13-ED45-A496-89E5-86CD988B2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1" y="488950"/>
            <a:ext cx="6543675" cy="408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5F17ECA-6F6D-468F-5C98-62AF43E273AA}"/>
              </a:ext>
            </a:extLst>
          </p:cNvPr>
          <p:cNvSpPr/>
          <p:nvPr/>
        </p:nvSpPr>
        <p:spPr>
          <a:xfrm>
            <a:off x="947956" y="4932727"/>
            <a:ext cx="5486400" cy="170296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High-speed alert systems are present in a majority of the vehicles, indicating alignment with new safety regulations. Lack of this feature in some models suggests outdated or entry-level trims.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12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0" y="28128"/>
            <a:ext cx="12954000" cy="6853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797220" y="-3561"/>
            <a:ext cx="6151562" cy="15589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IN" sz="4400" dirty="0"/>
              <a:t>Avg Dimensions </a:t>
            </a:r>
            <a:br>
              <a:rPr lang="en-IN" sz="4400" dirty="0"/>
            </a:br>
            <a:r>
              <a:rPr lang="en-IN" sz="4400" dirty="0"/>
              <a:t>by Make</a:t>
            </a:r>
            <a:endParaRPr lang="en-US" sz="6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9350B2-6349-29C3-FB6B-2823414A68B5}"/>
              </a:ext>
            </a:extLst>
          </p:cNvPr>
          <p:cNvSpPr/>
          <p:nvPr/>
        </p:nvSpPr>
        <p:spPr>
          <a:xfrm>
            <a:off x="632389" y="2281727"/>
            <a:ext cx="4623275" cy="273465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SUV brands like Bentley and </a:t>
            </a:r>
            <a:r>
              <a:rPr lang="en-US" dirty="0" err="1"/>
              <a:t>isuzu</a:t>
            </a:r>
            <a:r>
              <a:rPr lang="en-US" dirty="0"/>
              <a:t> show larger average dimensions, supporting their position in the premium and utility segments. Tata and Hyundai stay compact, favoring urban mobility.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72BB2-0875-E2AF-53BF-AF87E75A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659" y="481101"/>
            <a:ext cx="6486525" cy="5229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11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0" y="2490"/>
            <a:ext cx="12192000" cy="6853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2E2CAC-2517-3C30-334E-B0645570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05" y="926983"/>
            <a:ext cx="4428920" cy="2842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DDD88-A91D-31D7-8219-4C6B432B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431" y="926983"/>
            <a:ext cx="4830486" cy="28424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BDFA6-1163-3ADC-79DA-15DB248665D3}"/>
              </a:ext>
            </a:extLst>
          </p:cNvPr>
          <p:cNvSpPr/>
          <p:nvPr/>
        </p:nvSpPr>
        <p:spPr>
          <a:xfrm>
            <a:off x="142613" y="4314205"/>
            <a:ext cx="6123963" cy="19965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 is widely available, showcasing strong safety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Hill Assist (not visualized here) is present in fewer models, typically premium.</a:t>
            </a: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3D31C-E4A4-47E7-691C-259C5E2DE4C4}"/>
              </a:ext>
            </a:extLst>
          </p:cNvPr>
          <p:cNvSpPr txBox="1"/>
          <p:nvPr/>
        </p:nvSpPr>
        <p:spPr>
          <a:xfrm>
            <a:off x="142613" y="69846"/>
            <a:ext cx="543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Safety Feature Assessment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3297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409136-4F48-5248-8F4D-72F32D43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0" y="2490"/>
            <a:ext cx="12192000" cy="685301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6BDFA6-1163-3ADC-79DA-15DB248665D3}"/>
              </a:ext>
            </a:extLst>
          </p:cNvPr>
          <p:cNvSpPr/>
          <p:nvPr/>
        </p:nvSpPr>
        <p:spPr>
          <a:xfrm>
            <a:off x="142613" y="4314205"/>
            <a:ext cx="6123963" cy="199658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Mahindra and Honda offer higher seating capacity, suiting family or utility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locking and child safety locks are commonly available in most modern vehicles.</a:t>
            </a:r>
          </a:p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3D31C-E4A4-47E7-691C-259C5E2DE4C4}"/>
              </a:ext>
            </a:extLst>
          </p:cNvPr>
          <p:cNvSpPr txBox="1"/>
          <p:nvPr/>
        </p:nvSpPr>
        <p:spPr>
          <a:xfrm>
            <a:off x="142613" y="69846"/>
            <a:ext cx="543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User Comfort Exploration</a:t>
            </a:r>
            <a:endParaRPr lang="en-IN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8164D-51A9-068D-5730-BF8FEC47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4913"/>
            <a:ext cx="4834855" cy="3110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F072FE-9220-50BB-3ED2-7A6985741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5" y="941870"/>
            <a:ext cx="4907670" cy="3142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800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15C130-17B0-43C9-B99C-584294C40B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E1812AF-5C4C-4B75-9015-C90088D3D4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B771C-53D0-4C6A-8C2A-F95E45907F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Agency design</Template>
  <TotalTime>167</TotalTime>
  <Words>411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Algerian</vt:lpstr>
      <vt:lpstr>Arial</vt:lpstr>
      <vt:lpstr>Century Gothic</vt:lpstr>
      <vt:lpstr>Wingdings 2</vt:lpstr>
      <vt:lpstr>Quotable</vt:lpstr>
      <vt:lpstr>Unlocking Automotive Trends Project</vt:lpstr>
      <vt:lpstr>Introduction</vt:lpstr>
      <vt:lpstr>Objective</vt:lpstr>
      <vt:lpstr>Safety Feature Chart Code Snippet</vt:lpstr>
      <vt:lpstr>Average Seat Capacity</vt:lpstr>
      <vt:lpstr>Alert Systems – High Speed Alert</vt:lpstr>
      <vt:lpstr>Avg Dimensions  by Make</vt:lpstr>
      <vt:lpstr>PowerPoint Presentation</vt:lpstr>
      <vt:lpstr>PowerPoint Presentation</vt:lpstr>
      <vt:lpstr>PowerPoint Presentation</vt:lpstr>
      <vt:lpstr>Business Conclusions</vt:lpstr>
      <vt:lpstr>Challenges &amp;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Automotive Trends Project</dc:title>
  <dc:creator>nanees</dc:creator>
  <cp:lastModifiedBy>nanees</cp:lastModifiedBy>
  <cp:revision>24</cp:revision>
  <dcterms:created xsi:type="dcterms:W3CDTF">2025-06-20T13:28:58Z</dcterms:created>
  <dcterms:modified xsi:type="dcterms:W3CDTF">2025-06-20T16:16:57Z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