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Lst>
  <p:notesMasterIdLst>
    <p:notesMasterId r:id="rId16"/>
  </p:notesMasterIdLst>
  <p:sldIdLst>
    <p:sldId id="411" r:id="rId6"/>
    <p:sldId id="413" r:id="rId7"/>
    <p:sldId id="416" r:id="rId8"/>
    <p:sldId id="417" r:id="rId9"/>
    <p:sldId id="421" r:id="rId10"/>
    <p:sldId id="420" r:id="rId11"/>
    <p:sldId id="419" r:id="rId12"/>
    <p:sldId id="418" r:id="rId13"/>
    <p:sldId id="422" r:id="rId14"/>
    <p:sldId id="42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8"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F67F36-4E20-4584-B66F-3F354F3DFDAC}" type="datetimeFigureOut">
              <a:rPr lang="en-US" smtClean="0"/>
              <a:t>8/24/2014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57C4F7-C096-4C55-8F70-A89D4A38309B}" type="slidenum">
              <a:rPr lang="en-US" smtClean="0"/>
              <a:t>‹#›</a:t>
            </a:fld>
            <a:endParaRPr lang="en-US"/>
          </a:p>
        </p:txBody>
      </p:sp>
    </p:spTree>
    <p:extLst>
      <p:ext uri="{BB962C8B-B14F-4D97-AF65-F5344CB8AC3E}">
        <p14:creationId xmlns:p14="http://schemas.microsoft.com/office/powerpoint/2010/main" val="3938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E57AFD2-AB85-4E46-9AA0-ED8046BADB79}" type="datetime1">
              <a:rPr lang="en-US" smtClean="0">
                <a:solidFill>
                  <a:prstClr val="black"/>
                </a:solidFill>
              </a:rPr>
              <a:pPr/>
              <a:t>8/24/2014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806666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86CA429-E080-40FA-9689-DB46C2A24F3B}" type="datetime1">
              <a:rPr lang="en-US" smtClean="0">
                <a:solidFill>
                  <a:prstClr val="black"/>
                </a:solidFill>
              </a:rPr>
              <a:pPr/>
              <a:t>8/25/2014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688695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86CA429-E080-40FA-9689-DB46C2A24F3B}" type="datetime1">
              <a:rPr lang="en-US" smtClean="0">
                <a:solidFill>
                  <a:prstClr val="black"/>
                </a:solidFill>
              </a:rPr>
              <a:pPr/>
              <a:t>8/24/2014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878953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86CA429-E080-40FA-9689-DB46C2A24F3B}" type="datetime1">
              <a:rPr lang="en-US" smtClean="0">
                <a:solidFill>
                  <a:prstClr val="black"/>
                </a:solidFill>
              </a:rPr>
              <a:pPr/>
              <a:t>8/24/2014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314203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86CA429-E080-40FA-9689-DB46C2A24F3B}" type="datetime1">
              <a:rPr lang="en-US" smtClean="0">
                <a:solidFill>
                  <a:prstClr val="black"/>
                </a:solidFill>
              </a:rPr>
              <a:pPr/>
              <a:t>8/25/2014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998502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86CA429-E080-40FA-9689-DB46C2A24F3B}" type="datetime1">
              <a:rPr lang="en-US" smtClean="0">
                <a:solidFill>
                  <a:prstClr val="black"/>
                </a:solidFill>
              </a:rPr>
              <a:pPr/>
              <a:t>8/25/2014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080463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86CA429-E080-40FA-9689-DB46C2A24F3B}" type="datetime1">
              <a:rPr lang="en-US" smtClean="0">
                <a:solidFill>
                  <a:prstClr val="black"/>
                </a:solidFill>
              </a:rPr>
              <a:pPr/>
              <a:t>8/25/2014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306231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86CA429-E080-40FA-9689-DB46C2A24F3B}" type="datetime1">
              <a:rPr lang="en-US" smtClean="0">
                <a:solidFill>
                  <a:prstClr val="black"/>
                </a:solidFill>
              </a:rPr>
              <a:pPr/>
              <a:t>8/25/2014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073749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86CA429-E080-40FA-9689-DB46C2A24F3B}" type="datetime1">
              <a:rPr lang="en-US" smtClean="0">
                <a:solidFill>
                  <a:prstClr val="black"/>
                </a:solidFill>
              </a:rPr>
              <a:pPr/>
              <a:t>8/24/2014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626515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86CA429-E080-40FA-9689-DB46C2A24F3B}" type="datetime1">
              <a:rPr lang="en-US" smtClean="0">
                <a:solidFill>
                  <a:prstClr val="black"/>
                </a:solidFill>
              </a:rPr>
              <a:pPr/>
              <a:t>8/25/2014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829227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Accent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8242221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 Accent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202762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 Accent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445634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Accent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596572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7801422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1600810"/>
            <a:ext cx="8363938" cy="2437590"/>
          </a:xfrm>
        </p:spPr>
        <p:txBody>
          <a:bodyPr anchor="b" anchorCtr="0"/>
          <a:lstStyle>
            <a:lvl1pPr>
              <a:defRPr sz="8800" spc="-300" baseline="0">
                <a:gradFill>
                  <a:gsLst>
                    <a:gs pos="100000">
                      <a:schemeClr val="tx2"/>
                    </a:gs>
                    <a:gs pos="0">
                      <a:schemeClr val="tx2"/>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32978651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3"/>
            <a:ext cx="7680340"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6600" spc="-150"/>
            </a:lvl1pPr>
          </a:lstStyle>
          <a:p>
            <a:pPr lvl="0"/>
            <a:r>
              <a:rPr lang="en-US" dirty="0" smtClean="0"/>
              <a:t>Click to edit Master text styles</a:t>
            </a:r>
          </a:p>
        </p:txBody>
      </p:sp>
    </p:spTree>
    <p:extLst>
      <p:ext uri="{BB962C8B-B14F-4D97-AF65-F5344CB8AC3E}">
        <p14:creationId xmlns:p14="http://schemas.microsoft.com/office/powerpoint/2010/main" val="7320986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3"/>
            <a:ext cx="8363938" cy="7478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2273692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tx1"/>
                    </a:gs>
                    <a:gs pos="6000">
                      <a:schemeClr val="tx1"/>
                    </a:gs>
                  </a:gsLst>
                  <a:lin ang="5400000" scaled="0"/>
                </a:gradFill>
              </a:defRPr>
            </a:lvl2pPr>
            <a:lvl3pPr marL="231775" indent="0">
              <a:buNone/>
              <a:defRPr sz="2000">
                <a:gradFill>
                  <a:gsLst>
                    <a:gs pos="100000">
                      <a:schemeClr val="tx1"/>
                    </a:gs>
                    <a:gs pos="6000">
                      <a:schemeClr val="tx1"/>
                    </a:gs>
                  </a:gsLst>
                  <a:lin ang="5400000" scaled="0"/>
                </a:gradFill>
              </a:defRPr>
            </a:lvl3pPr>
            <a:lvl4pPr marL="457200" indent="0">
              <a:buNone/>
              <a:defRPr sz="2000">
                <a:gradFill>
                  <a:gsLst>
                    <a:gs pos="100000">
                      <a:schemeClr val="tx1"/>
                    </a:gs>
                    <a:gs pos="6000">
                      <a:schemeClr val="tx1"/>
                    </a:gs>
                  </a:gsLst>
                  <a:lin ang="5400000" scaled="0"/>
                </a:gradFill>
              </a:defRPr>
            </a:lvl4pPr>
            <a:lvl5pPr marL="693738" indent="0">
              <a:buNone/>
              <a:defRPr sz="2000">
                <a:gradFill>
                  <a:gsLst>
                    <a:gs pos="100000">
                      <a:schemeClr val="tx1"/>
                    </a:gs>
                    <a:gs pos="6000">
                      <a:schemeClr val="tx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32629895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2400"/>
              </a:spcBef>
              <a:buNone/>
              <a:defRPr sz="4000">
                <a:gradFill>
                  <a:gsLst>
                    <a:gs pos="100000">
                      <a:schemeClr val="tx1"/>
                    </a:gs>
                    <a:gs pos="0">
                      <a:schemeClr val="tx1"/>
                    </a:gs>
                  </a:gsLst>
                  <a:lin ang="5400000" scaled="0"/>
                </a:gradFill>
                <a:latin typeface="+mj-lt"/>
              </a:defRPr>
            </a:lvl1pPr>
            <a:lvl2pPr marL="0" indent="0">
              <a:buNone/>
              <a:defRPr sz="2000">
                <a:gradFill>
                  <a:gsLst>
                    <a:gs pos="100000">
                      <a:schemeClr val="tx1"/>
                    </a:gs>
                    <a:gs pos="0">
                      <a:schemeClr val="tx1"/>
                    </a:gs>
                  </a:gsLst>
                  <a:lin ang="5400000" scaled="0"/>
                </a:gradFill>
              </a:defRPr>
            </a:lvl2pPr>
            <a:lvl3pPr marL="231775" indent="0">
              <a:buNone/>
              <a:defRPr sz="2000">
                <a:gradFill>
                  <a:gsLst>
                    <a:gs pos="100000">
                      <a:schemeClr val="tx1"/>
                    </a:gs>
                    <a:gs pos="0">
                      <a:schemeClr val="tx1"/>
                    </a:gs>
                  </a:gsLst>
                  <a:lin ang="5400000" scaled="0"/>
                </a:gradFill>
              </a:defRPr>
            </a:lvl3pPr>
            <a:lvl4pPr marL="457200" indent="0">
              <a:buNone/>
              <a:defRPr sz="2000">
                <a:gradFill>
                  <a:gsLst>
                    <a:gs pos="100000">
                      <a:schemeClr val="tx1"/>
                    </a:gs>
                    <a:gs pos="0">
                      <a:schemeClr val="tx1"/>
                    </a:gs>
                  </a:gsLst>
                  <a:lin ang="5400000" scaled="0"/>
                </a:gradFill>
              </a:defRPr>
            </a:lvl4pPr>
            <a:lvl5pPr marL="693738" indent="0">
              <a:buNone/>
              <a:defRPr sz="2000">
                <a:gradFill>
                  <a:gsLst>
                    <a:gs pos="100000">
                      <a:schemeClr val="tx1"/>
                    </a:gs>
                    <a:gs pos="0">
                      <a:schemeClr val="tx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0570705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0"/>
            <a:ext cx="4047274" cy="2351413"/>
          </a:xfrm>
        </p:spPr>
        <p:txBody>
          <a:bodyPr>
            <a:spAutoFit/>
          </a:bodyPr>
          <a:lstStyle>
            <a:lvl1pPr marL="292100" indent="-292100">
              <a:spcBef>
                <a:spcPts val="1200"/>
              </a:spcBef>
              <a:buClr>
                <a:schemeClr val="tx1"/>
              </a:buClr>
              <a:buFont typeface="Wingdings" pitchFamily="2" charset="2"/>
              <a:buChar char=""/>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4709672" y="1447800"/>
            <a:ext cx="4047274" cy="2351413"/>
          </a:xfrm>
        </p:spPr>
        <p:txBody>
          <a:bodyPr>
            <a:spAutoFit/>
          </a:bodyPr>
          <a:lstStyle>
            <a:lvl1pPr marL="339725" indent="-339725">
              <a:spcBef>
                <a:spcPts val="1200"/>
              </a:spcBef>
              <a:buFont typeface="Wingdings" pitchFamily="2" charset="2"/>
              <a:buChar char=""/>
              <a:defRPr lang="en-US" sz="3600" kern="1200" spc="-70" baseline="0" dirty="0" smtClean="0">
                <a:gradFill>
                  <a:gsLst>
                    <a:gs pos="1250">
                      <a:schemeClr val="tx1"/>
                    </a:gs>
                    <a:gs pos="100000">
                      <a:schemeClr val="tx1"/>
                    </a:gs>
                  </a:gsLst>
                  <a:lin ang="5400000" scaled="0"/>
                </a:gradFill>
                <a:latin typeface="+mj-lt"/>
                <a:ea typeface="+mn-ea"/>
                <a:cs typeface="+mn-cs"/>
              </a:defRPr>
            </a:lvl1pPr>
            <a:lvl2pPr marL="635000" indent="-342900">
              <a:defRPr lang="en-US" sz="2000" kern="1200" spc="0" baseline="0" dirty="0" smtClean="0">
                <a:gradFill>
                  <a:gsLst>
                    <a:gs pos="1250">
                      <a:schemeClr val="tx1"/>
                    </a:gs>
                    <a:gs pos="100000">
                      <a:schemeClr val="tx1"/>
                    </a:gs>
                  </a:gsLst>
                  <a:lin ang="5400000" scaled="0"/>
                </a:gradFill>
                <a:latin typeface="+mn-lt"/>
                <a:ea typeface="+mn-ea"/>
                <a:cs typeface="+mn-cs"/>
              </a:defRPr>
            </a:lvl2pPr>
            <a:lvl3pPr marL="863600" indent="-342900">
              <a:defRPr lang="en-US" sz="2000" kern="1200" spc="0" baseline="0" dirty="0" smtClean="0">
                <a:gradFill>
                  <a:gsLst>
                    <a:gs pos="1250">
                      <a:schemeClr val="tx1"/>
                    </a:gs>
                    <a:gs pos="100000">
                      <a:schemeClr val="tx1"/>
                    </a:gs>
                  </a:gsLst>
                  <a:lin ang="5400000" scaled="0"/>
                </a:gradFill>
                <a:latin typeface="+mn-lt"/>
                <a:ea typeface="+mn-ea"/>
                <a:cs typeface="+mn-cs"/>
              </a:defRPr>
            </a:lvl3pPr>
            <a:lvl4pPr marL="1028700" indent="-342900">
              <a:defRPr lang="en-US" sz="2000" kern="1200" spc="0" baseline="0" dirty="0" smtClean="0">
                <a:gradFill>
                  <a:gsLst>
                    <a:gs pos="1250">
                      <a:schemeClr val="tx1"/>
                    </a:gs>
                    <a:gs pos="100000">
                      <a:schemeClr val="tx1"/>
                    </a:gs>
                  </a:gsLst>
                  <a:lin ang="5400000" scaled="0"/>
                </a:gradFill>
                <a:latin typeface="+mn-lt"/>
                <a:ea typeface="+mn-ea"/>
                <a:cs typeface="+mn-cs"/>
              </a:defRPr>
            </a:lvl4pPr>
            <a:lvl5pPr marL="1206500" indent="-342900">
              <a:defRPr lang="en-US" sz="2000" kern="1200" spc="0" baseline="0" dirty="0">
                <a:gradFill>
                  <a:gsLst>
                    <a:gs pos="1250">
                      <a:schemeClr val="tx1"/>
                    </a:gs>
                    <a:gs pos="100000">
                      <a:schemeClr val="tx1"/>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Click to edit Master text styles</a:t>
            </a:r>
          </a:p>
          <a:p>
            <a:pPr marL="520700" marR="0" lvl="1" indent="-2286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Second level</a:t>
            </a:r>
          </a:p>
          <a:p>
            <a:pPr marL="685800" marR="0" lvl="2" indent="-1651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Third level</a:t>
            </a:r>
          </a:p>
          <a:p>
            <a:pPr marL="863600" marR="0" lvl="3" indent="-1778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Fourth level</a:t>
            </a:r>
          </a:p>
          <a:p>
            <a:pPr marL="1028700" marR="0" lvl="4" indent="-1651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Fifth level</a:t>
            </a:r>
            <a:endParaRPr lang="en-US" dirty="0"/>
          </a:p>
        </p:txBody>
      </p:sp>
    </p:spTree>
    <p:extLst>
      <p:ext uri="{BB962C8B-B14F-4D97-AF65-F5344CB8AC3E}">
        <p14:creationId xmlns:p14="http://schemas.microsoft.com/office/powerpoint/2010/main" val="157662993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Accent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736549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tx1"/>
                    </a:gs>
                    <a:gs pos="100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847278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1200"/>
              </a:spcBef>
              <a:buNone/>
              <a:defRPr sz="4000">
                <a:gradFill>
                  <a:gsLst>
                    <a:gs pos="1000">
                      <a:schemeClr val="tx1"/>
                    </a:gs>
                    <a:gs pos="98000">
                      <a:schemeClr val="tx1"/>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1200"/>
              </a:spcBef>
              <a:buNone/>
              <a:defRPr lang="en-US" sz="4000" kern="1200" spc="-70" baseline="0" dirty="0" smtClean="0">
                <a:gradFill>
                  <a:gsLst>
                    <a:gs pos="1000">
                      <a:schemeClr val="tx1"/>
                    </a:gs>
                    <a:gs pos="98000">
                      <a:schemeClr val="tx1"/>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tx1"/>
                    </a:gs>
                    <a:gs pos="100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323487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66159816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182112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2"/>
            <a:ext cx="8366320"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934304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161831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0"/>
            <a:ext cx="8366320"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9"/>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82439280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_Accent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41099798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1600809"/>
            <a:ext cx="8363938" cy="2437590"/>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6470474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1600809"/>
            <a:ext cx="8363938" cy="2437590"/>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38001808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1600809"/>
            <a:ext cx="8363938" cy="2437590"/>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28481823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Video - Accent 1">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732425" y="2739678"/>
            <a:ext cx="7683914"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1"/>
                    </a:gs>
                    <a:gs pos="0">
                      <a:schemeClr val="tx1"/>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29449" y="1443190"/>
            <a:ext cx="7680340" cy="914096"/>
          </a:xfrm>
        </p:spPr>
        <p:txBody>
          <a:bodyPr wrap="square" anchor="ctr">
            <a:noAutofit/>
          </a:bodyPr>
          <a:lstStyle>
            <a:lvl1pPr marL="0" indent="0">
              <a:buNone/>
              <a:defRPr sz="6600" spc="-150"/>
            </a:lvl1pPr>
          </a:lstStyle>
          <a:p>
            <a:pPr lvl="0"/>
            <a:r>
              <a:rPr lang="en-US" dirty="0" smtClean="0"/>
              <a:t>Click to edit Master text styles</a:t>
            </a:r>
          </a:p>
        </p:txBody>
      </p:sp>
    </p:spTree>
    <p:extLst>
      <p:ext uri="{BB962C8B-B14F-4D97-AF65-F5344CB8AC3E}">
        <p14:creationId xmlns:p14="http://schemas.microsoft.com/office/powerpoint/2010/main" val="3280876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Video - Accent 2">
    <p:bg>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732425" y="2739678"/>
            <a:ext cx="7683914"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1"/>
                    </a:gs>
                    <a:gs pos="0">
                      <a:schemeClr val="tx1"/>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29449" y="1443190"/>
            <a:ext cx="7680340" cy="914096"/>
          </a:xfrm>
        </p:spPr>
        <p:txBody>
          <a:bodyPr wrap="square" anchor="ctr">
            <a:noAutofit/>
          </a:bodyPr>
          <a:lstStyle>
            <a:lvl1pPr marL="0" indent="0">
              <a:buNone/>
              <a:defRPr sz="6600" spc="-150"/>
            </a:lvl1pPr>
          </a:lstStyle>
          <a:p>
            <a:pPr lvl="0"/>
            <a:r>
              <a:rPr lang="en-US" dirty="0" smtClean="0"/>
              <a:t>Click to edit Master text styles</a:t>
            </a:r>
          </a:p>
        </p:txBody>
      </p:sp>
    </p:spTree>
    <p:extLst>
      <p:ext uri="{BB962C8B-B14F-4D97-AF65-F5344CB8AC3E}">
        <p14:creationId xmlns:p14="http://schemas.microsoft.com/office/powerpoint/2010/main" val="29389404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Video - Accent 3">
    <p:bg>
      <p:bgPr>
        <a:solidFill>
          <a:schemeClr val="accent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732425" y="2739678"/>
            <a:ext cx="7683914"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1"/>
                    </a:gs>
                    <a:gs pos="0">
                      <a:schemeClr val="tx1"/>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24718" y="1443190"/>
            <a:ext cx="7685665" cy="914096"/>
          </a:xfrm>
        </p:spPr>
        <p:txBody>
          <a:bodyPr wrap="square" anchor="ctr">
            <a:noAutofit/>
          </a:bodyPr>
          <a:lstStyle>
            <a:lvl1pPr marL="0" indent="0">
              <a:buNone/>
              <a:defRPr sz="6600" spc="-150"/>
            </a:lvl1pPr>
          </a:lstStyle>
          <a:p>
            <a:pPr lvl="0"/>
            <a:r>
              <a:rPr lang="en-US" dirty="0" smtClean="0"/>
              <a:t>Click to edit Master text styles</a:t>
            </a:r>
          </a:p>
        </p:txBody>
      </p:sp>
    </p:spTree>
    <p:extLst>
      <p:ext uri="{BB962C8B-B14F-4D97-AF65-F5344CB8AC3E}">
        <p14:creationId xmlns:p14="http://schemas.microsoft.com/office/powerpoint/2010/main" val="23572488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27307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3"/>
            <a:ext cx="8363938"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90627" y="1447803"/>
            <a:ext cx="8366320" cy="2055947"/>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8289071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hyperlink" Target="http://m.socrative.com/" TargetMode="External"/><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76200" y="533400"/>
            <a:ext cx="8988857" cy="2441448"/>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nSpc>
                <a:spcPct val="90000"/>
              </a:lnSpc>
            </a:pPr>
            <a:endParaRPr lang="en-US" sz="2400">
              <a:gradFill>
                <a:gsLst>
                  <a:gs pos="0">
                    <a:srgbClr val="000000"/>
                  </a:gs>
                  <a:gs pos="100000">
                    <a:srgbClr val="000000"/>
                  </a:gs>
                </a:gsLst>
                <a:lin ang="5400000" scaled="0"/>
              </a:gradFill>
            </a:endParaRPr>
          </a:p>
        </p:txBody>
      </p:sp>
      <p:sp>
        <p:nvSpPr>
          <p:cNvPr id="10" name="TextBox 9"/>
          <p:cNvSpPr txBox="1"/>
          <p:nvPr/>
        </p:nvSpPr>
        <p:spPr>
          <a:xfrm>
            <a:off x="228600" y="860073"/>
            <a:ext cx="8648699" cy="1772587"/>
          </a:xfrm>
          <a:prstGeom prst="rect">
            <a:avLst/>
          </a:prstGeom>
          <a:noFill/>
        </p:spPr>
        <p:txBody>
          <a:bodyPr wrap="square" lIns="0" tIns="0" rIns="0" bIns="0" rtlCol="0" anchor="ctr" anchorCtr="0">
            <a:noAutofit/>
          </a:bodyPr>
          <a:lstStyle/>
          <a:p>
            <a:pPr algn="ctr"/>
            <a:r>
              <a:rPr lang="en-US" sz="4900" spc="-100" dirty="0" err="1" smtClean="0">
                <a:gradFill>
                  <a:gsLst>
                    <a:gs pos="0">
                      <a:schemeClr val="tx1"/>
                    </a:gs>
                    <a:gs pos="100000">
                      <a:schemeClr val="tx1"/>
                    </a:gs>
                  </a:gsLst>
                  <a:lin ang="5400000" scaled="0"/>
                </a:gradFill>
                <a:latin typeface="Segoe UI Light"/>
              </a:rPr>
              <a:t>Asymptotics</a:t>
            </a:r>
            <a:r>
              <a:rPr lang="en-US" sz="4900" spc="-100" dirty="0" smtClean="0">
                <a:gradFill>
                  <a:gsLst>
                    <a:gs pos="0">
                      <a:schemeClr val="tx1"/>
                    </a:gs>
                    <a:gs pos="100000">
                      <a:schemeClr val="tx1"/>
                    </a:gs>
                  </a:gsLst>
                  <a:lin ang="5400000" scaled="0"/>
                </a:gradFill>
                <a:latin typeface="Segoe UI Light"/>
              </a:rPr>
              <a:t>, Recurrences, Elementary Sorting</a:t>
            </a:r>
          </a:p>
        </p:txBody>
      </p:sp>
      <p:sp>
        <p:nvSpPr>
          <p:cNvPr id="3" name="Rectangle 2"/>
          <p:cNvSpPr/>
          <p:nvPr/>
        </p:nvSpPr>
        <p:spPr>
          <a:xfrm>
            <a:off x="3602117" y="4572000"/>
            <a:ext cx="5462940" cy="535531"/>
          </a:xfrm>
          <a:prstGeom prst="rect">
            <a:avLst/>
          </a:prstGeom>
        </p:spPr>
        <p:txBody>
          <a:bodyPr wrap="square">
            <a:spAutoFit/>
          </a:bodyPr>
          <a:lstStyle/>
          <a:p>
            <a:pPr defTabSz="914363">
              <a:lnSpc>
                <a:spcPct val="90000"/>
              </a:lnSpc>
              <a:spcBef>
                <a:spcPts val="2400"/>
              </a:spcBef>
              <a:buSzPct val="90000"/>
            </a:pPr>
            <a:r>
              <a:rPr lang="en-US" sz="3200" spc="-70" dirty="0" smtClean="0">
                <a:gradFill>
                  <a:gsLst>
                    <a:gs pos="100000">
                      <a:srgbClr val="00BCF2"/>
                    </a:gs>
                    <a:gs pos="0">
                      <a:srgbClr val="00BCF2"/>
                    </a:gs>
                  </a:gsLst>
                  <a:lin ang="5400000" scaled="0"/>
                </a:gradFill>
                <a:latin typeface="Segoe UI" panose="020B0502040204020203" pitchFamily="34" charset="0"/>
                <a:ea typeface="Segoe UI" panose="020B0502040204020203" pitchFamily="34" charset="0"/>
                <a:cs typeface="Segoe UI" panose="020B0502040204020203" pitchFamily="34" charset="0"/>
              </a:rPr>
              <a:t>Saravanan</a:t>
            </a:r>
            <a:r>
              <a:rPr lang="en-US" sz="3200" spc="-70" dirty="0" smtClean="0">
                <a:gradFill>
                  <a:gsLst>
                    <a:gs pos="100000">
                      <a:srgbClr val="00BCF2"/>
                    </a:gs>
                    <a:gs pos="0">
                      <a:srgbClr val="00BCF2"/>
                    </a:gs>
                  </a:gsLst>
                  <a:lin ang="5400000" scaled="0"/>
                </a:gradFill>
                <a:latin typeface="Segoe UI Light"/>
              </a:rPr>
              <a:t> </a:t>
            </a:r>
            <a:r>
              <a:rPr lang="en-US" sz="3200" spc="-70" dirty="0" smtClean="0">
                <a:gradFill>
                  <a:gsLst>
                    <a:gs pos="100000">
                      <a:srgbClr val="00BCF2"/>
                    </a:gs>
                    <a:gs pos="0">
                      <a:srgbClr val="00BCF2"/>
                    </a:gs>
                  </a:gsLst>
                  <a:lin ang="5400000" scaled="0"/>
                </a:gradFill>
                <a:latin typeface="Segoe UI" panose="020B0502040204020203" pitchFamily="34" charset="0"/>
                <a:ea typeface="Segoe UI" panose="020B0502040204020203" pitchFamily="34" charset="0"/>
                <a:cs typeface="Segoe UI" panose="020B0502040204020203" pitchFamily="34" charset="0"/>
              </a:rPr>
              <a:t>Thirumuruganathan</a:t>
            </a:r>
            <a:endParaRPr lang="en-US" sz="3200" spc="-70" dirty="0">
              <a:gradFill>
                <a:gsLst>
                  <a:gs pos="100000">
                    <a:srgbClr val="00BCF2"/>
                  </a:gs>
                  <a:gs pos="0">
                    <a:srgbClr val="00BCF2"/>
                  </a:gs>
                </a:gsLst>
                <a:lin ang="5400000" scaled="0"/>
              </a:gradFill>
              <a:latin typeface="Segoe UI Light"/>
            </a:endParaRPr>
          </a:p>
        </p:txBody>
      </p:sp>
    </p:spTree>
    <p:extLst>
      <p:ext uri="{BB962C8B-B14F-4D97-AF65-F5344CB8AC3E}">
        <p14:creationId xmlns:p14="http://schemas.microsoft.com/office/powerpoint/2010/main" val="48582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3"/>
            <a:ext cx="8363938" cy="664797"/>
          </a:xfrm>
        </p:spPr>
        <p:txBody>
          <a:bodyPr/>
          <a:lstStyle/>
          <a:p>
            <a:r>
              <a:rPr lang="en-US" sz="4800" dirty="0" smtClean="0"/>
              <a:t>Quiz!</a:t>
            </a:r>
            <a:endParaRPr lang="en-US" sz="4800" dirty="0"/>
          </a:p>
        </p:txBody>
      </p:sp>
      <p:sp>
        <p:nvSpPr>
          <p:cNvPr id="7" name="Text Placeholder 2"/>
          <p:cNvSpPr>
            <a:spLocks noGrp="1"/>
          </p:cNvSpPr>
          <p:nvPr>
            <p:ph type="body" sz="quarter" idx="10"/>
          </p:nvPr>
        </p:nvSpPr>
        <p:spPr>
          <a:xfrm>
            <a:off x="389436" y="1752600"/>
            <a:ext cx="8363938" cy="4256550"/>
          </a:xfrm>
        </p:spPr>
        <p:txBody>
          <a:bodyPr/>
          <a:lstStyle/>
          <a:p>
            <a:pPr lvl="1"/>
            <a:r>
              <a:rPr lang="en-US" sz="3200" spc="-100" dirty="0" smtClean="0">
                <a:ln w="3175">
                  <a:noFill/>
                </a:ln>
                <a:gradFill>
                  <a:gsLst>
                    <a:gs pos="1250">
                      <a:schemeClr val="tx2"/>
                    </a:gs>
                    <a:gs pos="100000">
                      <a:schemeClr val="tx2"/>
                    </a:gs>
                  </a:gsLst>
                  <a:lin ang="5400000" scaled="0"/>
                </a:gradFill>
                <a:latin typeface="+mj-lt"/>
                <a:cs typeface="Arial" charset="0"/>
              </a:rPr>
              <a:t>Machine Specification:</a:t>
            </a:r>
            <a:endParaRPr lang="en-US" sz="3200" dirty="0" smtClean="0"/>
          </a:p>
          <a:p>
            <a:pPr marL="574675" lvl="2" indent="-342900">
              <a:buFont typeface="Arial" panose="020B0604020202020204" pitchFamily="34" charset="0"/>
              <a:buChar char="•"/>
            </a:pPr>
            <a:r>
              <a:rPr lang="en-US" sz="2400" dirty="0" smtClean="0"/>
              <a:t>Suppose you have a machine that can do a million operations per second. </a:t>
            </a:r>
          </a:p>
          <a:p>
            <a:pPr marL="574675" lvl="2" indent="-342900">
              <a:buFont typeface="Arial" panose="020B0604020202020204" pitchFamily="34" charset="0"/>
              <a:buChar char="•"/>
            </a:pPr>
            <a:endParaRPr lang="en-US" sz="2400" spc="-100" dirty="0" smtClean="0">
              <a:ln w="3175">
                <a:noFill/>
              </a:ln>
              <a:gradFill>
                <a:gsLst>
                  <a:gs pos="1250">
                    <a:schemeClr val="tx2"/>
                  </a:gs>
                  <a:gs pos="100000">
                    <a:schemeClr val="tx2"/>
                  </a:gs>
                </a:gsLst>
                <a:lin ang="5400000" scaled="0"/>
              </a:gradFill>
              <a:cs typeface="Arial" charset="0"/>
            </a:endParaRPr>
          </a:p>
          <a:p>
            <a:pPr lvl="1"/>
            <a:r>
              <a:rPr lang="en-US" sz="3200" spc="-100" dirty="0" smtClean="0">
                <a:ln w="3175">
                  <a:noFill/>
                </a:ln>
                <a:gradFill>
                  <a:gsLst>
                    <a:gs pos="1250">
                      <a:schemeClr val="tx2"/>
                    </a:gs>
                    <a:gs pos="100000">
                      <a:schemeClr val="tx2"/>
                    </a:gs>
                  </a:gsLst>
                  <a:lin ang="5400000" scaled="0"/>
                </a:gradFill>
                <a:latin typeface="+mj-lt"/>
                <a:cs typeface="Arial" charset="0"/>
              </a:rPr>
              <a:t>Question:</a:t>
            </a:r>
            <a:endParaRPr lang="en-US" sz="3200" spc="-100" dirty="0" smtClean="0">
              <a:ln w="3175">
                <a:noFill/>
              </a:ln>
              <a:gradFill>
                <a:gsLst>
                  <a:gs pos="1250">
                    <a:schemeClr val="tx2"/>
                  </a:gs>
                  <a:gs pos="100000">
                    <a:schemeClr val="tx2"/>
                  </a:gs>
                </a:gsLst>
                <a:lin ang="5400000" scaled="0"/>
              </a:gradFill>
              <a:latin typeface="+mj-lt"/>
              <a:cs typeface="Arial" charset="0"/>
            </a:endParaRPr>
          </a:p>
          <a:p>
            <a:pPr marL="574675" lvl="2" indent="-342900">
              <a:buFont typeface="Arial" panose="020B0604020202020204" pitchFamily="34" charset="0"/>
              <a:buChar char="•"/>
            </a:pPr>
            <a:r>
              <a:rPr lang="en-US" sz="2400" dirty="0" smtClean="0"/>
              <a:t>Suppose you have an algorithm that requires </a:t>
            </a:r>
            <a:r>
              <a:rPr lang="en-US" sz="3400" dirty="0" smtClean="0"/>
              <a:t>n</a:t>
            </a:r>
            <a:r>
              <a:rPr lang="en-US" sz="3400" baseline="30000" dirty="0" smtClean="0"/>
              <a:t>2</a:t>
            </a:r>
            <a:r>
              <a:rPr lang="en-US" sz="2400" dirty="0" smtClean="0"/>
              <a:t> operations.</a:t>
            </a:r>
          </a:p>
          <a:p>
            <a:pPr marL="574675" lvl="2" indent="-342900">
              <a:buFont typeface="Arial" panose="020B0604020202020204" pitchFamily="34" charset="0"/>
              <a:buChar char="•"/>
            </a:pPr>
            <a:r>
              <a:rPr lang="en-US" sz="2400" dirty="0" smtClean="0"/>
              <a:t>Suppose the input size is 1 M</a:t>
            </a:r>
          </a:p>
          <a:p>
            <a:pPr marL="574675" lvl="2" indent="-342900">
              <a:buFont typeface="Arial" panose="020B0604020202020204" pitchFamily="34" charset="0"/>
              <a:buChar char="•"/>
            </a:pPr>
            <a:r>
              <a:rPr lang="en-US" sz="2400" dirty="0" smtClean="0"/>
              <a:t>How long does this algorithm take?</a:t>
            </a:r>
          </a:p>
          <a:p>
            <a:pPr marL="574675" lvl="2" indent="-342900">
              <a:buFont typeface="Arial" panose="020B0604020202020204" pitchFamily="34" charset="0"/>
              <a:buChar char="•"/>
            </a:pPr>
            <a:endParaRPr lang="en-US" sz="2400" dirty="0" smtClean="0"/>
          </a:p>
        </p:txBody>
      </p:sp>
    </p:spTree>
    <p:extLst>
      <p:ext uri="{BB962C8B-B14F-4D97-AF65-F5344CB8AC3E}">
        <p14:creationId xmlns:p14="http://schemas.microsoft.com/office/powerpoint/2010/main" val="6321540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3"/>
            <a:ext cx="8363938" cy="664797"/>
          </a:xfrm>
        </p:spPr>
        <p:txBody>
          <a:bodyPr/>
          <a:lstStyle/>
          <a:p>
            <a:r>
              <a:rPr lang="en-US" sz="4800" dirty="0" smtClean="0"/>
              <a:t>Outline</a:t>
            </a:r>
            <a:endParaRPr lang="en-US" sz="4800" dirty="0"/>
          </a:p>
        </p:txBody>
      </p:sp>
      <p:sp>
        <p:nvSpPr>
          <p:cNvPr id="7" name="Text Placeholder 2"/>
          <p:cNvSpPr>
            <a:spLocks noGrp="1"/>
          </p:cNvSpPr>
          <p:nvPr>
            <p:ph type="body" sz="quarter" idx="10"/>
          </p:nvPr>
        </p:nvSpPr>
        <p:spPr>
          <a:xfrm>
            <a:off x="0" y="1752600"/>
            <a:ext cx="9144000" cy="4912114"/>
          </a:xfrm>
        </p:spPr>
        <p:txBody>
          <a:bodyPr/>
          <a:lstStyle/>
          <a:p>
            <a:pPr marL="574675" lvl="2" indent="-342900">
              <a:buFont typeface="Arial" panose="020B0604020202020204" pitchFamily="34" charset="0"/>
              <a:buChar char="•"/>
            </a:pPr>
            <a:r>
              <a:rPr lang="en-US" sz="3200" dirty="0" smtClean="0"/>
              <a:t>Intro to Asymptotic Analysis </a:t>
            </a:r>
          </a:p>
          <a:p>
            <a:pPr marL="1150938" lvl="4" indent="-457200">
              <a:buFont typeface="Courier New" panose="02070309020205020404" pitchFamily="49" charset="0"/>
              <a:buChar char="o"/>
            </a:pPr>
            <a:r>
              <a:rPr lang="en-US" sz="2800" dirty="0" smtClean="0"/>
              <a:t>Rate of growth of functions</a:t>
            </a:r>
          </a:p>
          <a:p>
            <a:pPr marL="1150938" lvl="4" indent="-457200">
              <a:buFont typeface="Courier New" panose="02070309020205020404" pitchFamily="49" charset="0"/>
              <a:buChar char="o"/>
            </a:pPr>
            <a:r>
              <a:rPr lang="en-US" sz="2800" dirty="0" smtClean="0"/>
              <a:t>Comparing and bounding functions – O, </a:t>
            </a:r>
            <a:r>
              <a:rPr lang="el-GR" sz="2800" dirty="0" smtClean="0"/>
              <a:t>Θ</a:t>
            </a:r>
            <a:r>
              <a:rPr lang="en-US" sz="2800" dirty="0" smtClean="0"/>
              <a:t>, </a:t>
            </a:r>
            <a:r>
              <a:rPr lang="el-GR" sz="2800" dirty="0" smtClean="0"/>
              <a:t>Ω</a:t>
            </a:r>
            <a:endParaRPr lang="en-US" sz="2800" dirty="0" smtClean="0"/>
          </a:p>
          <a:p>
            <a:pPr marL="1150938" lvl="4" indent="-457200">
              <a:buFont typeface="Courier New" panose="02070309020205020404" pitchFamily="49" charset="0"/>
              <a:buChar char="o"/>
            </a:pPr>
            <a:r>
              <a:rPr lang="en-US" sz="2800" dirty="0" smtClean="0"/>
              <a:t>Specifying running time via recurrences</a:t>
            </a:r>
          </a:p>
          <a:p>
            <a:pPr marL="1150938" lvl="4" indent="-457200">
              <a:buFont typeface="Courier New" panose="02070309020205020404" pitchFamily="49" charset="0"/>
              <a:buChar char="o"/>
            </a:pPr>
            <a:r>
              <a:rPr lang="en-US" sz="2800" dirty="0" smtClean="0"/>
              <a:t>Solving recurrences</a:t>
            </a:r>
          </a:p>
          <a:p>
            <a:pPr marL="574675" lvl="2" indent="-342900">
              <a:buFont typeface="Arial" panose="020B0604020202020204" pitchFamily="34" charset="0"/>
              <a:buChar char="•"/>
            </a:pPr>
            <a:endParaRPr lang="en-US" sz="3200" dirty="0" smtClean="0"/>
          </a:p>
          <a:p>
            <a:pPr marL="574675" lvl="2" indent="-342900">
              <a:buFont typeface="Arial" panose="020B0604020202020204" pitchFamily="34" charset="0"/>
              <a:buChar char="•"/>
            </a:pPr>
            <a:r>
              <a:rPr lang="en-US" sz="3200" dirty="0" smtClean="0"/>
              <a:t>Elementary Sorting algorithms </a:t>
            </a:r>
          </a:p>
          <a:p>
            <a:pPr marL="1150938" lvl="4" indent="-457200">
              <a:buFont typeface="Courier New" panose="02070309020205020404" pitchFamily="49" charset="0"/>
              <a:buChar char="o"/>
            </a:pPr>
            <a:r>
              <a:rPr lang="en-US" sz="2800" dirty="0" smtClean="0"/>
              <a:t>Bubble, Insertion, </a:t>
            </a:r>
            <a:r>
              <a:rPr lang="en-US" sz="2800" dirty="0" smtClean="0"/>
              <a:t>Selection sort</a:t>
            </a:r>
            <a:endParaRPr lang="en-US" sz="2800" dirty="0" smtClean="0"/>
          </a:p>
          <a:p>
            <a:pPr marL="1150938" lvl="4" indent="-457200">
              <a:buFont typeface="Courier New" panose="02070309020205020404" pitchFamily="49" charset="0"/>
              <a:buChar char="o"/>
            </a:pPr>
            <a:r>
              <a:rPr lang="en-US" sz="2800" dirty="0" smtClean="0"/>
              <a:t>Stability of sorting algorithms</a:t>
            </a:r>
          </a:p>
          <a:p>
            <a:pPr marL="574675" lvl="2" indent="-342900">
              <a:buFont typeface="Arial" panose="020B0604020202020204" pitchFamily="34" charset="0"/>
              <a:buChar char="•"/>
            </a:pPr>
            <a:endParaRPr lang="en-US" sz="3200" dirty="0" smtClean="0"/>
          </a:p>
        </p:txBody>
      </p:sp>
    </p:spTree>
    <p:extLst>
      <p:ext uri="{BB962C8B-B14F-4D97-AF65-F5344CB8AC3E}">
        <p14:creationId xmlns:p14="http://schemas.microsoft.com/office/powerpoint/2010/main" val="4216506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3"/>
            <a:ext cx="8363938" cy="664797"/>
          </a:xfrm>
        </p:spPr>
        <p:txBody>
          <a:bodyPr/>
          <a:lstStyle/>
          <a:p>
            <a:r>
              <a:rPr lang="en-US" sz="4800" dirty="0" smtClean="0"/>
              <a:t>In-Class Quizzes</a:t>
            </a:r>
            <a:endParaRPr lang="en-US" sz="4800" dirty="0"/>
          </a:p>
        </p:txBody>
      </p:sp>
      <p:sp>
        <p:nvSpPr>
          <p:cNvPr id="7" name="Text Placeholder 2"/>
          <p:cNvSpPr>
            <a:spLocks noGrp="1"/>
          </p:cNvSpPr>
          <p:nvPr>
            <p:ph type="body" sz="quarter" idx="10"/>
          </p:nvPr>
        </p:nvSpPr>
        <p:spPr>
          <a:xfrm>
            <a:off x="152400" y="1752600"/>
            <a:ext cx="8991600" cy="2289858"/>
          </a:xfrm>
        </p:spPr>
        <p:txBody>
          <a:bodyPr/>
          <a:lstStyle/>
          <a:p>
            <a:pPr lvl="1"/>
            <a:r>
              <a:rPr lang="en-US" sz="4800" spc="-100" dirty="0" smtClean="0">
                <a:ln w="3175">
                  <a:noFill/>
                </a:ln>
                <a:gradFill>
                  <a:gsLst>
                    <a:gs pos="1250">
                      <a:schemeClr val="tx2"/>
                    </a:gs>
                    <a:gs pos="100000">
                      <a:schemeClr val="tx2"/>
                    </a:gs>
                  </a:gsLst>
                  <a:lin ang="5400000" scaled="0"/>
                </a:gradFill>
                <a:latin typeface="+mj-lt"/>
                <a:cs typeface="Arial" charset="0"/>
              </a:rPr>
              <a:t>URL:  </a:t>
            </a:r>
            <a:r>
              <a:rPr lang="en-US" sz="4800" dirty="0" smtClean="0">
                <a:hlinkClick r:id="rId3"/>
              </a:rPr>
              <a:t>http://m.socrative.com/</a:t>
            </a:r>
            <a:endParaRPr lang="en-US" sz="4800" spc="-100" dirty="0">
              <a:ln w="3175">
                <a:noFill/>
              </a:ln>
              <a:gradFill>
                <a:gsLst>
                  <a:gs pos="1250">
                    <a:schemeClr val="tx2"/>
                  </a:gs>
                  <a:gs pos="100000">
                    <a:schemeClr val="tx2"/>
                  </a:gs>
                </a:gsLst>
                <a:lin ang="5400000" scaled="0"/>
              </a:gradFill>
              <a:cs typeface="Arial" charset="0"/>
            </a:endParaRPr>
          </a:p>
          <a:p>
            <a:pPr lvl="1"/>
            <a:endParaRPr lang="en-US" sz="4800" spc="-100" dirty="0" smtClean="0">
              <a:ln w="3175">
                <a:noFill/>
              </a:ln>
              <a:gradFill>
                <a:gsLst>
                  <a:gs pos="1250">
                    <a:schemeClr val="tx2"/>
                  </a:gs>
                  <a:gs pos="100000">
                    <a:schemeClr val="tx2"/>
                  </a:gs>
                </a:gsLst>
                <a:lin ang="5400000" scaled="0"/>
              </a:gradFill>
              <a:cs typeface="Arial" charset="0"/>
            </a:endParaRPr>
          </a:p>
          <a:p>
            <a:pPr lvl="1"/>
            <a:r>
              <a:rPr lang="en-US" sz="4800" spc="-100" dirty="0" smtClean="0">
                <a:ln w="3175">
                  <a:noFill/>
                </a:ln>
                <a:gradFill>
                  <a:gsLst>
                    <a:gs pos="1250">
                      <a:schemeClr val="tx2"/>
                    </a:gs>
                    <a:gs pos="100000">
                      <a:schemeClr val="tx2"/>
                    </a:gs>
                  </a:gsLst>
                  <a:lin ang="5400000" scaled="0"/>
                </a:gradFill>
                <a:latin typeface="+mj-lt"/>
                <a:cs typeface="Arial" charset="0"/>
              </a:rPr>
              <a:t>Room Name: </a:t>
            </a:r>
            <a:r>
              <a:rPr lang="en-US" sz="4800" dirty="0" smtClean="0"/>
              <a:t>4f2bb99e</a:t>
            </a:r>
            <a:endParaRPr lang="en-US" sz="4800" dirty="0" smtClean="0"/>
          </a:p>
        </p:txBody>
      </p:sp>
    </p:spTree>
    <p:extLst>
      <p:ext uri="{BB962C8B-B14F-4D97-AF65-F5344CB8AC3E}">
        <p14:creationId xmlns:p14="http://schemas.microsoft.com/office/powerpoint/2010/main" val="394839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3"/>
            <a:ext cx="8363938" cy="664797"/>
          </a:xfrm>
        </p:spPr>
        <p:txBody>
          <a:bodyPr/>
          <a:lstStyle/>
          <a:p>
            <a:r>
              <a:rPr lang="en-US" sz="4800" dirty="0" smtClean="0"/>
              <a:t>Analyzing Algorithms</a:t>
            </a:r>
            <a:endParaRPr lang="en-US" sz="4800" dirty="0"/>
          </a:p>
        </p:txBody>
      </p:sp>
      <p:sp>
        <p:nvSpPr>
          <p:cNvPr id="7" name="Text Placeholder 2"/>
          <p:cNvSpPr>
            <a:spLocks noGrp="1"/>
          </p:cNvSpPr>
          <p:nvPr>
            <p:ph type="body" sz="quarter" idx="10"/>
          </p:nvPr>
        </p:nvSpPr>
        <p:spPr>
          <a:xfrm>
            <a:off x="304800" y="1600200"/>
            <a:ext cx="8363938" cy="4604337"/>
          </a:xfrm>
        </p:spPr>
        <p:txBody>
          <a:bodyPr/>
          <a:lstStyle/>
          <a:p>
            <a:pPr lvl="1"/>
            <a:r>
              <a:rPr lang="en-US" sz="3200" spc="-100" dirty="0" smtClean="0">
                <a:ln w="3175">
                  <a:noFill/>
                </a:ln>
                <a:gradFill>
                  <a:gsLst>
                    <a:gs pos="1250">
                      <a:schemeClr val="tx2"/>
                    </a:gs>
                    <a:gs pos="100000">
                      <a:schemeClr val="tx2"/>
                    </a:gs>
                  </a:gsLst>
                  <a:lin ang="5400000" scaled="0"/>
                </a:gradFill>
                <a:latin typeface="+mj-lt"/>
                <a:cs typeface="Arial" charset="0"/>
              </a:rPr>
              <a:t>Time complexity:</a:t>
            </a:r>
          </a:p>
          <a:p>
            <a:pPr marL="574675" lvl="2" indent="-342900">
              <a:buFont typeface="Arial" panose="020B0604020202020204" pitchFamily="34" charset="0"/>
              <a:buChar char="•"/>
            </a:pPr>
            <a:r>
              <a:rPr lang="en-US" sz="2800" dirty="0" smtClean="0"/>
              <a:t>Quantifies amount of </a:t>
            </a:r>
            <a:r>
              <a:rPr lang="en-US" sz="2800" b="1" i="1" dirty="0" smtClean="0"/>
              <a:t>time </a:t>
            </a:r>
            <a:r>
              <a:rPr lang="en-US" sz="2800" dirty="0" smtClean="0"/>
              <a:t>an algorithm needs as a </a:t>
            </a:r>
            <a:r>
              <a:rPr lang="en-US" sz="2800" i="1" dirty="0" smtClean="0"/>
              <a:t>function</a:t>
            </a:r>
            <a:r>
              <a:rPr lang="en-US" sz="2800" dirty="0" smtClean="0"/>
              <a:t> of its input</a:t>
            </a:r>
          </a:p>
          <a:p>
            <a:pPr marL="574675" lvl="2" indent="-342900">
              <a:buFont typeface="Arial" panose="020B0604020202020204" pitchFamily="34" charset="0"/>
              <a:buChar char="•"/>
            </a:pPr>
            <a:endParaRPr lang="en-US" sz="2800" dirty="0" smtClean="0"/>
          </a:p>
          <a:p>
            <a:pPr lvl="1"/>
            <a:r>
              <a:rPr lang="en-US" sz="3200" spc="-100" dirty="0" smtClean="0">
                <a:ln w="3175">
                  <a:noFill/>
                </a:ln>
                <a:gradFill>
                  <a:gsLst>
                    <a:gs pos="1250">
                      <a:schemeClr val="tx2"/>
                    </a:gs>
                    <a:gs pos="100000">
                      <a:schemeClr val="tx2"/>
                    </a:gs>
                  </a:gsLst>
                  <a:lin ang="5400000" scaled="0"/>
                </a:gradFill>
                <a:latin typeface="+mj-lt"/>
                <a:cs typeface="Arial" charset="0"/>
              </a:rPr>
              <a:t>Space </a:t>
            </a:r>
            <a:r>
              <a:rPr lang="en-US" sz="3200" spc="-100" dirty="0">
                <a:ln w="3175">
                  <a:noFill/>
                </a:ln>
                <a:gradFill>
                  <a:gsLst>
                    <a:gs pos="1250">
                      <a:schemeClr val="tx2"/>
                    </a:gs>
                    <a:gs pos="100000">
                      <a:schemeClr val="tx2"/>
                    </a:gs>
                  </a:gsLst>
                  <a:lin ang="5400000" scaled="0"/>
                </a:gradFill>
                <a:latin typeface="+mj-lt"/>
                <a:cs typeface="Arial" charset="0"/>
              </a:rPr>
              <a:t>complexity:</a:t>
            </a:r>
          </a:p>
          <a:p>
            <a:pPr marL="574675" lvl="2" indent="-342900">
              <a:buFont typeface="Arial" panose="020B0604020202020204" pitchFamily="34" charset="0"/>
              <a:buChar char="•"/>
            </a:pPr>
            <a:r>
              <a:rPr lang="en-US" sz="2800" dirty="0" smtClean="0"/>
              <a:t>Quantifies amount of </a:t>
            </a:r>
            <a:r>
              <a:rPr lang="en-US" sz="2800" b="1" i="1" dirty="0" smtClean="0"/>
              <a:t>space</a:t>
            </a:r>
            <a:r>
              <a:rPr lang="en-US" sz="2800" dirty="0" smtClean="0"/>
              <a:t> an algorithm requires as a </a:t>
            </a:r>
            <a:r>
              <a:rPr lang="en-US" sz="2800" i="1" dirty="0" smtClean="0"/>
              <a:t>function</a:t>
            </a:r>
            <a:r>
              <a:rPr lang="en-US" sz="2800" dirty="0" smtClean="0"/>
              <a:t> of its input</a:t>
            </a:r>
          </a:p>
          <a:p>
            <a:pPr marL="574675" lvl="2" indent="-342900">
              <a:buFont typeface="Arial" panose="020B0604020202020204" pitchFamily="34" charset="0"/>
              <a:buChar char="•"/>
            </a:pPr>
            <a:endParaRPr lang="en-US" sz="2800" dirty="0"/>
          </a:p>
          <a:p>
            <a:pPr marL="457200" lvl="1" indent="-457200">
              <a:buFont typeface="Arial" panose="020B0604020202020204" pitchFamily="34" charset="0"/>
              <a:buChar char="•"/>
            </a:pPr>
            <a:r>
              <a:rPr lang="en-US" sz="2800" dirty="0" smtClean="0"/>
              <a:t>Function: Input size Vs {Time/Space}</a:t>
            </a:r>
            <a:endParaRPr lang="en-US" sz="2800" dirty="0"/>
          </a:p>
          <a:p>
            <a:pPr marL="342900" lvl="1" indent="-342900">
              <a:buFont typeface="Arial" panose="020B0604020202020204" pitchFamily="34" charset="0"/>
              <a:buChar char="•"/>
            </a:pPr>
            <a:endParaRPr lang="en-US" sz="2800" dirty="0" smtClean="0"/>
          </a:p>
        </p:txBody>
      </p:sp>
    </p:spTree>
    <p:extLst>
      <p:ext uri="{BB962C8B-B14F-4D97-AF65-F5344CB8AC3E}">
        <p14:creationId xmlns:p14="http://schemas.microsoft.com/office/powerpoint/2010/main" val="1113823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3"/>
            <a:ext cx="8363938" cy="664797"/>
          </a:xfrm>
        </p:spPr>
        <p:txBody>
          <a:bodyPr/>
          <a:lstStyle/>
          <a:p>
            <a:r>
              <a:rPr lang="en-US" sz="4800" dirty="0" smtClean="0"/>
              <a:t>Analyzing Algorithms</a:t>
            </a:r>
            <a:endParaRPr lang="en-US" sz="4800" dirty="0"/>
          </a:p>
        </p:txBody>
      </p:sp>
      <p:sp>
        <p:nvSpPr>
          <p:cNvPr id="7" name="Text Placeholder 2"/>
          <p:cNvSpPr>
            <a:spLocks noGrp="1"/>
          </p:cNvSpPr>
          <p:nvPr>
            <p:ph type="body" sz="quarter" idx="10"/>
          </p:nvPr>
        </p:nvSpPr>
        <p:spPr>
          <a:xfrm>
            <a:off x="304800" y="1600200"/>
            <a:ext cx="8363938" cy="5146024"/>
          </a:xfrm>
        </p:spPr>
        <p:txBody>
          <a:bodyPr/>
          <a:lstStyle/>
          <a:p>
            <a:pPr lvl="1"/>
            <a:r>
              <a:rPr lang="en-US" sz="3200" spc="-100" dirty="0" smtClean="0">
                <a:ln w="3175">
                  <a:noFill/>
                </a:ln>
                <a:gradFill>
                  <a:gsLst>
                    <a:gs pos="1250">
                      <a:schemeClr val="tx2"/>
                    </a:gs>
                    <a:gs pos="100000">
                      <a:schemeClr val="tx2"/>
                    </a:gs>
                  </a:gsLst>
                  <a:lin ang="5400000" scaled="0"/>
                </a:gradFill>
                <a:latin typeface="+mj-lt"/>
                <a:cs typeface="Arial" charset="0"/>
              </a:rPr>
              <a:t>Best case complexity:</a:t>
            </a:r>
          </a:p>
          <a:p>
            <a:pPr marL="574675" lvl="2" indent="-342900">
              <a:buFont typeface="Arial" panose="020B0604020202020204" pitchFamily="34" charset="0"/>
              <a:buChar char="•"/>
            </a:pPr>
            <a:r>
              <a:rPr lang="en-US" sz="2800" dirty="0" smtClean="0"/>
              <a:t>A function that defines the </a:t>
            </a:r>
            <a:r>
              <a:rPr lang="en-US" sz="2800" b="1" i="1" dirty="0" smtClean="0"/>
              <a:t>minimum</a:t>
            </a:r>
            <a:r>
              <a:rPr lang="en-US" sz="2800" dirty="0" smtClean="0"/>
              <a:t> number of steps taken on any instance of size n</a:t>
            </a:r>
          </a:p>
          <a:p>
            <a:pPr marL="574675" lvl="2" indent="-342900">
              <a:buFont typeface="Arial" panose="020B0604020202020204" pitchFamily="34" charset="0"/>
              <a:buChar char="•"/>
            </a:pPr>
            <a:endParaRPr lang="en-US" sz="2800" dirty="0" smtClean="0"/>
          </a:p>
          <a:p>
            <a:pPr lvl="1"/>
            <a:r>
              <a:rPr lang="en-US" sz="3200" spc="-100" dirty="0" smtClean="0">
                <a:ln w="3175">
                  <a:noFill/>
                </a:ln>
                <a:gradFill>
                  <a:gsLst>
                    <a:gs pos="1250">
                      <a:schemeClr val="tx2"/>
                    </a:gs>
                    <a:gs pos="100000">
                      <a:schemeClr val="tx2"/>
                    </a:gs>
                  </a:gsLst>
                  <a:lin ang="5400000" scaled="0"/>
                </a:gradFill>
                <a:latin typeface="+mj-lt"/>
                <a:cs typeface="Arial" charset="0"/>
              </a:rPr>
              <a:t>Worst case </a:t>
            </a:r>
            <a:r>
              <a:rPr lang="en-US" sz="3200" spc="-100" dirty="0">
                <a:ln w="3175">
                  <a:noFill/>
                </a:ln>
                <a:gradFill>
                  <a:gsLst>
                    <a:gs pos="1250">
                      <a:schemeClr val="tx2"/>
                    </a:gs>
                    <a:gs pos="100000">
                      <a:schemeClr val="tx2"/>
                    </a:gs>
                  </a:gsLst>
                  <a:lin ang="5400000" scaled="0"/>
                </a:gradFill>
                <a:latin typeface="+mj-lt"/>
                <a:cs typeface="Arial" charset="0"/>
              </a:rPr>
              <a:t>complexity:</a:t>
            </a:r>
          </a:p>
          <a:p>
            <a:pPr marL="574675" lvl="2" indent="-342900">
              <a:buFont typeface="Arial" panose="020B0604020202020204" pitchFamily="34" charset="0"/>
              <a:buChar char="•"/>
            </a:pPr>
            <a:r>
              <a:rPr lang="en-US" sz="2800" dirty="0"/>
              <a:t>A function that defines the </a:t>
            </a:r>
            <a:r>
              <a:rPr lang="en-US" sz="2800" b="1" i="1" dirty="0" smtClean="0"/>
              <a:t>maximum </a:t>
            </a:r>
            <a:r>
              <a:rPr lang="en-US" sz="2800" dirty="0"/>
              <a:t>number of steps taken on any instance of size </a:t>
            </a:r>
            <a:r>
              <a:rPr lang="en-US" sz="2800" dirty="0" smtClean="0"/>
              <a:t>n</a:t>
            </a:r>
          </a:p>
          <a:p>
            <a:pPr marL="574675" lvl="2" indent="-342900">
              <a:buFont typeface="Arial" panose="020B0604020202020204" pitchFamily="34" charset="0"/>
              <a:buChar char="•"/>
            </a:pPr>
            <a:endParaRPr lang="en-US" sz="2800" dirty="0"/>
          </a:p>
          <a:p>
            <a:pPr lvl="1"/>
            <a:r>
              <a:rPr lang="en-US" sz="3200" spc="-100" dirty="0" smtClean="0">
                <a:ln w="3175">
                  <a:noFill/>
                </a:ln>
                <a:gradFill>
                  <a:gsLst>
                    <a:gs pos="1250">
                      <a:schemeClr val="tx2"/>
                    </a:gs>
                    <a:gs pos="100000">
                      <a:schemeClr val="tx2"/>
                    </a:gs>
                  </a:gsLst>
                  <a:lin ang="5400000" scaled="0"/>
                </a:gradFill>
                <a:latin typeface="+mj-lt"/>
                <a:cs typeface="Arial" charset="0"/>
              </a:rPr>
              <a:t>Average case </a:t>
            </a:r>
            <a:r>
              <a:rPr lang="en-US" sz="3200" spc="-100" dirty="0">
                <a:ln w="3175">
                  <a:noFill/>
                </a:ln>
                <a:gradFill>
                  <a:gsLst>
                    <a:gs pos="1250">
                      <a:schemeClr val="tx2"/>
                    </a:gs>
                    <a:gs pos="100000">
                      <a:schemeClr val="tx2"/>
                    </a:gs>
                  </a:gsLst>
                  <a:lin ang="5400000" scaled="0"/>
                </a:gradFill>
                <a:latin typeface="+mj-lt"/>
                <a:cs typeface="Arial" charset="0"/>
              </a:rPr>
              <a:t>complexity:</a:t>
            </a:r>
          </a:p>
          <a:p>
            <a:pPr marL="574675" lvl="2" indent="-342900">
              <a:buFont typeface="Arial" panose="020B0604020202020204" pitchFamily="34" charset="0"/>
              <a:buChar char="•"/>
            </a:pPr>
            <a:r>
              <a:rPr lang="en-US" sz="2800" dirty="0" smtClean="0"/>
              <a:t>Defines </a:t>
            </a:r>
            <a:r>
              <a:rPr lang="en-US" sz="2800" b="1" i="1" dirty="0" smtClean="0"/>
              <a:t>average </a:t>
            </a:r>
            <a:r>
              <a:rPr lang="en-US" sz="2800" dirty="0" smtClean="0"/>
              <a:t>number of steps</a:t>
            </a:r>
            <a:endParaRPr lang="en-US" sz="2800" dirty="0"/>
          </a:p>
          <a:p>
            <a:pPr lvl="1"/>
            <a:endParaRPr lang="en-US" sz="2800" dirty="0" smtClean="0"/>
          </a:p>
        </p:txBody>
      </p:sp>
    </p:spTree>
    <p:extLst>
      <p:ext uri="{BB962C8B-B14F-4D97-AF65-F5344CB8AC3E}">
        <p14:creationId xmlns:p14="http://schemas.microsoft.com/office/powerpoint/2010/main" val="6075570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3"/>
            <a:ext cx="8363938" cy="664797"/>
          </a:xfrm>
        </p:spPr>
        <p:txBody>
          <a:bodyPr/>
          <a:lstStyle/>
          <a:p>
            <a:r>
              <a:rPr lang="en-US" sz="4800" dirty="0" smtClean="0"/>
              <a:t>Rate of Growth of Functions</a:t>
            </a:r>
            <a:endParaRPr lang="en-US" sz="4800" dirty="0"/>
          </a:p>
        </p:txBody>
      </p:sp>
      <p:sp>
        <p:nvSpPr>
          <p:cNvPr id="7" name="Text Placeholder 2"/>
          <p:cNvSpPr>
            <a:spLocks noGrp="1"/>
          </p:cNvSpPr>
          <p:nvPr>
            <p:ph type="body" sz="quarter" idx="10"/>
          </p:nvPr>
        </p:nvSpPr>
        <p:spPr>
          <a:xfrm>
            <a:off x="304800" y="2362200"/>
            <a:ext cx="8363938" cy="2252924"/>
          </a:xfrm>
        </p:spPr>
        <p:txBody>
          <a:bodyPr/>
          <a:lstStyle/>
          <a:p>
            <a:pPr lvl="1"/>
            <a:r>
              <a:rPr lang="en-US" sz="3200" spc="-100" dirty="0" smtClean="0">
                <a:ln w="3175">
                  <a:noFill/>
                </a:ln>
                <a:gradFill>
                  <a:gsLst>
                    <a:gs pos="1250">
                      <a:schemeClr val="tx2"/>
                    </a:gs>
                    <a:gs pos="100000">
                      <a:schemeClr val="tx2"/>
                    </a:gs>
                  </a:gsLst>
                  <a:lin ang="5400000" scaled="0"/>
                </a:gradFill>
                <a:latin typeface="+mj-lt"/>
                <a:cs typeface="Arial" charset="0"/>
              </a:rPr>
              <a:t>Growth function T(n):</a:t>
            </a:r>
          </a:p>
          <a:p>
            <a:pPr marL="574675" lvl="2" indent="-342900">
              <a:buFont typeface="Arial" panose="020B0604020202020204" pitchFamily="34" charset="0"/>
              <a:buChar char="•"/>
            </a:pPr>
            <a:r>
              <a:rPr lang="en-US" sz="2800" dirty="0" smtClean="0"/>
              <a:t>Input is positive integers, n=1,2,3, ….</a:t>
            </a:r>
          </a:p>
          <a:p>
            <a:pPr marL="574675" lvl="2" indent="-342900">
              <a:buFont typeface="Arial" panose="020B0604020202020204" pitchFamily="34" charset="0"/>
              <a:buChar char="•"/>
            </a:pPr>
            <a:r>
              <a:rPr lang="en-US" sz="2800" dirty="0" smtClean="0"/>
              <a:t>How does T(n) grow when n increases?</a:t>
            </a:r>
          </a:p>
          <a:p>
            <a:pPr marL="574675" lvl="2" indent="-342900">
              <a:buFont typeface="Arial" panose="020B0604020202020204" pitchFamily="34" charset="0"/>
              <a:buChar char="•"/>
            </a:pPr>
            <a:r>
              <a:rPr lang="en-US" sz="2800" dirty="0" smtClean="0"/>
              <a:t>n is size of input and T(n) is the amount of time it takes for an algorithm to solve it</a:t>
            </a:r>
          </a:p>
        </p:txBody>
      </p:sp>
    </p:spTree>
    <p:extLst>
      <p:ext uri="{BB962C8B-B14F-4D97-AF65-F5344CB8AC3E}">
        <p14:creationId xmlns:p14="http://schemas.microsoft.com/office/powerpoint/2010/main" val="738744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3"/>
            <a:ext cx="8363938" cy="664797"/>
          </a:xfrm>
        </p:spPr>
        <p:txBody>
          <a:bodyPr/>
          <a:lstStyle/>
          <a:p>
            <a:r>
              <a:rPr lang="en-US" sz="4800" dirty="0" smtClean="0"/>
              <a:t>Rate of Growth of Functions</a:t>
            </a:r>
            <a:endParaRPr lang="en-US" sz="4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726" y="1066800"/>
            <a:ext cx="8510927" cy="5437214"/>
          </a:xfrm>
          <a:prstGeom prst="rect">
            <a:avLst/>
          </a:prstGeom>
        </p:spPr>
      </p:pic>
    </p:spTree>
    <p:extLst>
      <p:ext uri="{BB962C8B-B14F-4D97-AF65-F5344CB8AC3E}">
        <p14:creationId xmlns:p14="http://schemas.microsoft.com/office/powerpoint/2010/main" val="29248848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3"/>
            <a:ext cx="8363938" cy="664797"/>
          </a:xfrm>
        </p:spPr>
        <p:txBody>
          <a:bodyPr/>
          <a:lstStyle/>
          <a:p>
            <a:r>
              <a:rPr lang="en-US" sz="4800" dirty="0" smtClean="0"/>
              <a:t>Quiz!</a:t>
            </a:r>
            <a:endParaRPr lang="en-US" sz="4800" dirty="0"/>
          </a:p>
        </p:txBody>
      </p:sp>
      <p:sp>
        <p:nvSpPr>
          <p:cNvPr id="7" name="Text Placeholder 2"/>
          <p:cNvSpPr>
            <a:spLocks noGrp="1"/>
          </p:cNvSpPr>
          <p:nvPr>
            <p:ph type="body" sz="quarter" idx="10"/>
          </p:nvPr>
        </p:nvSpPr>
        <p:spPr>
          <a:xfrm>
            <a:off x="389436" y="1752600"/>
            <a:ext cx="8363938" cy="4256550"/>
          </a:xfrm>
        </p:spPr>
        <p:txBody>
          <a:bodyPr/>
          <a:lstStyle/>
          <a:p>
            <a:pPr lvl="1"/>
            <a:r>
              <a:rPr lang="en-US" sz="3200" spc="-100" dirty="0" smtClean="0">
                <a:ln w="3175">
                  <a:noFill/>
                </a:ln>
                <a:gradFill>
                  <a:gsLst>
                    <a:gs pos="1250">
                      <a:schemeClr val="tx2"/>
                    </a:gs>
                    <a:gs pos="100000">
                      <a:schemeClr val="tx2"/>
                    </a:gs>
                  </a:gsLst>
                  <a:lin ang="5400000" scaled="0"/>
                </a:gradFill>
                <a:latin typeface="+mj-lt"/>
                <a:cs typeface="Arial" charset="0"/>
              </a:rPr>
              <a:t>Machine Specification:</a:t>
            </a:r>
            <a:endParaRPr lang="en-US" sz="3200" dirty="0" smtClean="0"/>
          </a:p>
          <a:p>
            <a:pPr marL="574675" lvl="2" indent="-342900">
              <a:buFont typeface="Arial" panose="020B0604020202020204" pitchFamily="34" charset="0"/>
              <a:buChar char="•"/>
            </a:pPr>
            <a:r>
              <a:rPr lang="en-US" sz="2400" dirty="0" smtClean="0"/>
              <a:t>Suppose you have a machine that can do a million operations per second. </a:t>
            </a:r>
          </a:p>
          <a:p>
            <a:pPr marL="574675" lvl="2" indent="-342900">
              <a:buFont typeface="Arial" panose="020B0604020202020204" pitchFamily="34" charset="0"/>
              <a:buChar char="•"/>
            </a:pPr>
            <a:endParaRPr lang="en-US" sz="2400" spc="-100" dirty="0" smtClean="0">
              <a:ln w="3175">
                <a:noFill/>
              </a:ln>
              <a:gradFill>
                <a:gsLst>
                  <a:gs pos="1250">
                    <a:schemeClr val="tx2"/>
                  </a:gs>
                  <a:gs pos="100000">
                    <a:schemeClr val="tx2"/>
                  </a:gs>
                </a:gsLst>
                <a:lin ang="5400000" scaled="0"/>
              </a:gradFill>
              <a:cs typeface="Arial" charset="0"/>
            </a:endParaRPr>
          </a:p>
          <a:p>
            <a:pPr lvl="1"/>
            <a:r>
              <a:rPr lang="en-US" sz="3200" spc="-100" dirty="0" smtClean="0">
                <a:ln w="3175">
                  <a:noFill/>
                </a:ln>
                <a:gradFill>
                  <a:gsLst>
                    <a:gs pos="1250">
                      <a:schemeClr val="tx2"/>
                    </a:gs>
                    <a:gs pos="100000">
                      <a:schemeClr val="tx2"/>
                    </a:gs>
                  </a:gsLst>
                  <a:lin ang="5400000" scaled="0"/>
                </a:gradFill>
                <a:latin typeface="+mj-lt"/>
                <a:cs typeface="Arial" charset="0"/>
              </a:rPr>
              <a:t>Question:</a:t>
            </a:r>
            <a:endParaRPr lang="en-US" sz="3200" spc="-100" dirty="0" smtClean="0">
              <a:ln w="3175">
                <a:noFill/>
              </a:ln>
              <a:gradFill>
                <a:gsLst>
                  <a:gs pos="1250">
                    <a:schemeClr val="tx2"/>
                  </a:gs>
                  <a:gs pos="100000">
                    <a:schemeClr val="tx2"/>
                  </a:gs>
                </a:gsLst>
                <a:lin ang="5400000" scaled="0"/>
              </a:gradFill>
              <a:latin typeface="+mj-lt"/>
              <a:cs typeface="Arial" charset="0"/>
            </a:endParaRPr>
          </a:p>
          <a:p>
            <a:pPr marL="574675" lvl="2" indent="-342900">
              <a:buFont typeface="Arial" panose="020B0604020202020204" pitchFamily="34" charset="0"/>
              <a:buChar char="•"/>
            </a:pPr>
            <a:r>
              <a:rPr lang="en-US" sz="2400" dirty="0" smtClean="0"/>
              <a:t>Suppose you have an algorithm that requires </a:t>
            </a:r>
            <a:r>
              <a:rPr lang="en-US" sz="3400" dirty="0" smtClean="0"/>
              <a:t>n</a:t>
            </a:r>
            <a:r>
              <a:rPr lang="en-US" sz="3400" baseline="30000" dirty="0" smtClean="0"/>
              <a:t>2</a:t>
            </a:r>
            <a:r>
              <a:rPr lang="en-US" sz="2400" dirty="0" smtClean="0"/>
              <a:t> operations.</a:t>
            </a:r>
          </a:p>
          <a:p>
            <a:pPr marL="574675" lvl="2" indent="-342900">
              <a:buFont typeface="Arial" panose="020B0604020202020204" pitchFamily="34" charset="0"/>
              <a:buChar char="•"/>
            </a:pPr>
            <a:r>
              <a:rPr lang="en-US" sz="2400" dirty="0" smtClean="0"/>
              <a:t>Suppose the input size is 1 M</a:t>
            </a:r>
          </a:p>
          <a:p>
            <a:pPr marL="574675" lvl="2" indent="-342900">
              <a:buFont typeface="Arial" panose="020B0604020202020204" pitchFamily="34" charset="0"/>
              <a:buChar char="•"/>
            </a:pPr>
            <a:r>
              <a:rPr lang="en-US" sz="2400" dirty="0" smtClean="0"/>
              <a:t>How long does this algorithm take?</a:t>
            </a:r>
          </a:p>
          <a:p>
            <a:pPr marL="574675" lvl="2" indent="-342900">
              <a:buFont typeface="Arial" panose="020B0604020202020204" pitchFamily="34" charset="0"/>
              <a:buChar char="•"/>
            </a:pPr>
            <a:endParaRPr lang="en-US" sz="2400" dirty="0" smtClean="0"/>
          </a:p>
        </p:txBody>
      </p:sp>
    </p:spTree>
    <p:extLst>
      <p:ext uri="{BB962C8B-B14F-4D97-AF65-F5344CB8AC3E}">
        <p14:creationId xmlns:p14="http://schemas.microsoft.com/office/powerpoint/2010/main" val="23826914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3"/>
            <a:ext cx="8363938" cy="664797"/>
          </a:xfrm>
        </p:spPr>
        <p:txBody>
          <a:bodyPr/>
          <a:lstStyle/>
          <a:p>
            <a:r>
              <a:rPr lang="en-US" sz="4800" dirty="0" smtClean="0"/>
              <a:t>Quiz!</a:t>
            </a:r>
            <a:endParaRPr lang="en-US" sz="4800" dirty="0"/>
          </a:p>
        </p:txBody>
      </p:sp>
      <p:sp>
        <p:nvSpPr>
          <p:cNvPr id="7" name="Text Placeholder 2"/>
          <p:cNvSpPr>
            <a:spLocks noGrp="1"/>
          </p:cNvSpPr>
          <p:nvPr>
            <p:ph type="body" sz="quarter" idx="10"/>
          </p:nvPr>
        </p:nvSpPr>
        <p:spPr>
          <a:xfrm>
            <a:off x="389436" y="1752600"/>
            <a:ext cx="8363938" cy="4256550"/>
          </a:xfrm>
        </p:spPr>
        <p:txBody>
          <a:bodyPr/>
          <a:lstStyle/>
          <a:p>
            <a:pPr lvl="1"/>
            <a:r>
              <a:rPr lang="en-US" sz="3200" spc="-100" dirty="0" smtClean="0">
                <a:ln w="3175">
                  <a:noFill/>
                </a:ln>
                <a:gradFill>
                  <a:gsLst>
                    <a:gs pos="1250">
                      <a:schemeClr val="tx2"/>
                    </a:gs>
                    <a:gs pos="100000">
                      <a:schemeClr val="tx2"/>
                    </a:gs>
                  </a:gsLst>
                  <a:lin ang="5400000" scaled="0"/>
                </a:gradFill>
                <a:latin typeface="+mj-lt"/>
                <a:cs typeface="Arial" charset="0"/>
              </a:rPr>
              <a:t>Machine Specification:</a:t>
            </a:r>
            <a:endParaRPr lang="en-US" sz="3200" dirty="0" smtClean="0"/>
          </a:p>
          <a:p>
            <a:pPr marL="574675" lvl="2" indent="-342900">
              <a:buFont typeface="Arial" panose="020B0604020202020204" pitchFamily="34" charset="0"/>
              <a:buChar char="•"/>
            </a:pPr>
            <a:r>
              <a:rPr lang="en-US" sz="2400" dirty="0" smtClean="0"/>
              <a:t>Suppose you have a machine that can do a million operations per second. </a:t>
            </a:r>
          </a:p>
          <a:p>
            <a:pPr marL="574675" lvl="2" indent="-342900">
              <a:buFont typeface="Arial" panose="020B0604020202020204" pitchFamily="34" charset="0"/>
              <a:buChar char="•"/>
            </a:pPr>
            <a:endParaRPr lang="en-US" sz="2400" spc="-100" dirty="0" smtClean="0">
              <a:ln w="3175">
                <a:noFill/>
              </a:ln>
              <a:gradFill>
                <a:gsLst>
                  <a:gs pos="1250">
                    <a:schemeClr val="tx2"/>
                  </a:gs>
                  <a:gs pos="100000">
                    <a:schemeClr val="tx2"/>
                  </a:gs>
                </a:gsLst>
                <a:lin ang="5400000" scaled="0"/>
              </a:gradFill>
              <a:cs typeface="Arial" charset="0"/>
            </a:endParaRPr>
          </a:p>
          <a:p>
            <a:pPr lvl="1"/>
            <a:r>
              <a:rPr lang="en-US" sz="3200" spc="-100" dirty="0" smtClean="0">
                <a:ln w="3175">
                  <a:noFill/>
                </a:ln>
                <a:gradFill>
                  <a:gsLst>
                    <a:gs pos="1250">
                      <a:schemeClr val="tx2"/>
                    </a:gs>
                    <a:gs pos="100000">
                      <a:schemeClr val="tx2"/>
                    </a:gs>
                  </a:gsLst>
                  <a:lin ang="5400000" scaled="0"/>
                </a:gradFill>
                <a:latin typeface="+mj-lt"/>
                <a:cs typeface="Arial" charset="0"/>
              </a:rPr>
              <a:t>Question:</a:t>
            </a:r>
            <a:endParaRPr lang="en-US" sz="3200" spc="-100" dirty="0" smtClean="0">
              <a:ln w="3175">
                <a:noFill/>
              </a:ln>
              <a:gradFill>
                <a:gsLst>
                  <a:gs pos="1250">
                    <a:schemeClr val="tx2"/>
                  </a:gs>
                  <a:gs pos="100000">
                    <a:schemeClr val="tx2"/>
                  </a:gs>
                </a:gsLst>
                <a:lin ang="5400000" scaled="0"/>
              </a:gradFill>
              <a:latin typeface="+mj-lt"/>
              <a:cs typeface="Arial" charset="0"/>
            </a:endParaRPr>
          </a:p>
          <a:p>
            <a:pPr marL="574675" lvl="2" indent="-342900">
              <a:buFont typeface="Arial" panose="020B0604020202020204" pitchFamily="34" charset="0"/>
              <a:buChar char="•"/>
            </a:pPr>
            <a:r>
              <a:rPr lang="en-US" sz="2400" dirty="0" smtClean="0"/>
              <a:t>Suppose you have an algorithm that requires </a:t>
            </a:r>
            <a:r>
              <a:rPr lang="en-US" sz="3400" dirty="0" smtClean="0"/>
              <a:t>n</a:t>
            </a:r>
            <a:r>
              <a:rPr lang="en-US" sz="3400" baseline="30000" dirty="0" smtClean="0"/>
              <a:t>2</a:t>
            </a:r>
            <a:r>
              <a:rPr lang="en-US" sz="2400" dirty="0" smtClean="0"/>
              <a:t> operations.</a:t>
            </a:r>
          </a:p>
          <a:p>
            <a:pPr marL="574675" lvl="2" indent="-342900">
              <a:buFont typeface="Arial" panose="020B0604020202020204" pitchFamily="34" charset="0"/>
              <a:buChar char="•"/>
            </a:pPr>
            <a:r>
              <a:rPr lang="en-US" sz="2400" dirty="0" smtClean="0"/>
              <a:t>Suppose the input size is 1 M</a:t>
            </a:r>
          </a:p>
          <a:p>
            <a:pPr marL="574675" lvl="2" indent="-342900">
              <a:buFont typeface="Arial" panose="020B0604020202020204" pitchFamily="34" charset="0"/>
              <a:buChar char="•"/>
            </a:pPr>
            <a:r>
              <a:rPr lang="en-US" sz="2400" dirty="0" smtClean="0"/>
              <a:t>How long does this algorithm take?</a:t>
            </a:r>
          </a:p>
          <a:p>
            <a:pPr marL="574675" lvl="2" indent="-342900">
              <a:buFont typeface="Arial" panose="020B0604020202020204" pitchFamily="34" charset="0"/>
              <a:buChar char="•"/>
            </a:pPr>
            <a:endParaRPr lang="en-US" sz="2400" dirty="0" smtClean="0"/>
          </a:p>
        </p:txBody>
      </p:sp>
    </p:spTree>
    <p:extLst>
      <p:ext uri="{BB962C8B-B14F-4D97-AF65-F5344CB8AC3E}">
        <p14:creationId xmlns:p14="http://schemas.microsoft.com/office/powerpoint/2010/main" val="16654119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ccent Color Transition Slides">
  <a:themeElements>
    <a:clrScheme name="Black/White Transition Color Slides">
      <a:dk1>
        <a:srgbClr val="000000"/>
      </a:dk1>
      <a:lt1>
        <a:srgbClr val="FFFFFF"/>
      </a:lt1>
      <a:dk2>
        <a:srgbClr val="292929"/>
      </a:dk2>
      <a:lt2>
        <a:srgbClr val="D2D2D2"/>
      </a:lt2>
      <a:accent1>
        <a:srgbClr val="00BCF2"/>
      </a:accent1>
      <a:accent2>
        <a:srgbClr val="7FBA00"/>
      </a:accent2>
      <a:accent3>
        <a:srgbClr val="FF8C00"/>
      </a:accent3>
      <a:accent4>
        <a:srgbClr val="B4009E"/>
      </a:accent4>
      <a:accent5>
        <a:srgbClr val="0072C6"/>
      </a:accent5>
      <a:accent6>
        <a:srgbClr val="FFB900"/>
      </a:accent6>
      <a:hlink>
        <a:srgbClr val="FFFFFF"/>
      </a:hlink>
      <a:folHlink>
        <a:srgbClr val="FFFF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Metro Template-Template White-Blue">
  <a:themeElements>
    <a:clrScheme name="TT - White back with Blue Accent">
      <a:dk1>
        <a:srgbClr val="000000"/>
      </a:dk1>
      <a:lt1>
        <a:srgbClr val="FFFFFF"/>
      </a:lt1>
      <a:dk2>
        <a:srgbClr val="00BCF2"/>
      </a:dk2>
      <a:lt2>
        <a:srgbClr val="D2D2D2"/>
      </a:lt2>
      <a:accent1>
        <a:srgbClr val="00BCF2"/>
      </a:accent1>
      <a:accent2>
        <a:srgbClr val="7FBA00"/>
      </a:accent2>
      <a:accent3>
        <a:srgbClr val="FF8C00"/>
      </a:accent3>
      <a:accent4>
        <a:srgbClr val="B4009E"/>
      </a:accent4>
      <a:accent5>
        <a:srgbClr val="0072C6"/>
      </a:accent5>
      <a:accent6>
        <a:srgbClr val="FFB900"/>
      </a:accent6>
      <a:hlink>
        <a:srgbClr val="000000"/>
      </a:hlink>
      <a:folHlink>
        <a:srgbClr val="0000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F7557BD76AC946A4B051C5F93144DB" ma:contentTypeVersion="0" ma:contentTypeDescription="Create a new document." ma:contentTypeScope="" ma:versionID="73b1e86cc407b84148913756780ef7c0">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75B9FBF-1869-41C2-BCA0-7CA342276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5BF9E8FA-0DE2-41EE-B118-CF2C66498FA7}">
  <ds:schemaRefs>
    <ds:schemaRef ds:uri="http://schemas.microsoft.com/sharepoint/v3/contenttype/forms"/>
  </ds:schemaRefs>
</ds:datastoreItem>
</file>

<file path=customXml/itemProps3.xml><?xml version="1.0" encoding="utf-8"?>
<ds:datastoreItem xmlns:ds="http://schemas.openxmlformats.org/officeDocument/2006/customXml" ds:itemID="{298DAAAB-3CEA-4381-95CD-A54F06322C3E}">
  <ds:schemaRefs>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purl.org/dc/dcmitype/"/>
    <ds:schemaRef ds:uri="http://www.w3.org/XML/1998/namespace"/>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4668</TotalTime>
  <Words>1530</Words>
  <Application>Microsoft Office PowerPoint</Application>
  <PresentationFormat>On-screen Show (4:3)</PresentationFormat>
  <Paragraphs>103</Paragraphs>
  <Slides>10</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Calibri</vt:lpstr>
      <vt:lpstr>Consolas</vt:lpstr>
      <vt:lpstr>Courier New</vt:lpstr>
      <vt:lpstr>Segoe UI</vt:lpstr>
      <vt:lpstr>Segoe UI Light</vt:lpstr>
      <vt:lpstr>Wingdings</vt:lpstr>
      <vt:lpstr>Accent Color Transition Slides</vt:lpstr>
      <vt:lpstr>Metro Template-Template White-Blue</vt:lpstr>
      <vt:lpstr>PowerPoint Presentation</vt:lpstr>
      <vt:lpstr>Outline</vt:lpstr>
      <vt:lpstr>In-Class Quizzes</vt:lpstr>
      <vt:lpstr>Analyzing Algorithms</vt:lpstr>
      <vt:lpstr>Analyzing Algorithms</vt:lpstr>
      <vt:lpstr>Rate of Growth of Functions</vt:lpstr>
      <vt:lpstr>Rate of Growth of Functions</vt:lpstr>
      <vt:lpstr>Quiz!</vt:lpstr>
      <vt:lpstr>Quiz!</vt:lpstr>
      <vt:lpstr>Quiz!</vt:lpstr>
    </vt:vector>
  </TitlesOfParts>
  <Company>University of Texas at Arlington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Aggregate Estimation over a Microblog Platform</dc:title>
  <dc:creator>Saravanan Thirumuruganathan</dc:creator>
  <cp:lastModifiedBy>neo</cp:lastModifiedBy>
  <cp:revision>403</cp:revision>
  <dcterms:created xsi:type="dcterms:W3CDTF">2012-06-03T06:43:23Z</dcterms:created>
  <dcterms:modified xsi:type="dcterms:W3CDTF">2014-08-25T05:38:58Z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0x010100E7F7557BD76AC946A4B051C5F93144DB</vt:lpwstr>
  </property>
</Properties>
</file>