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0" r:id="rId2"/>
    <p:sldId id="294" r:id="rId3"/>
    <p:sldId id="295" r:id="rId4"/>
    <p:sldId id="296" r:id="rId5"/>
    <p:sldId id="327" r:id="rId6"/>
    <p:sldId id="323" r:id="rId7"/>
    <p:sldId id="301" r:id="rId8"/>
    <p:sldId id="302" r:id="rId9"/>
    <p:sldId id="306" r:id="rId10"/>
    <p:sldId id="307" r:id="rId11"/>
    <p:sldId id="308" r:id="rId12"/>
    <p:sldId id="309" r:id="rId13"/>
    <p:sldId id="325" r:id="rId14"/>
    <p:sldId id="310" r:id="rId15"/>
    <p:sldId id="318" r:id="rId16"/>
    <p:sldId id="319" r:id="rId17"/>
    <p:sldId id="320" r:id="rId18"/>
    <p:sldId id="321" r:id="rId19"/>
    <p:sldId id="322" r:id="rId20"/>
    <p:sldId id="311" r:id="rId21"/>
    <p:sldId id="313" r:id="rId22"/>
    <p:sldId id="314" r:id="rId23"/>
    <p:sldId id="317" r:id="rId24"/>
    <p:sldId id="316" r:id="rId25"/>
    <p:sldId id="315" r:id="rId26"/>
    <p:sldId id="326" r:id="rId27"/>
    <p:sldId id="29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34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0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E6CB3-34AC-4307-919F-A242F75BF45A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0CA89-DB69-459A-A4A1-7FDDA4C6B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30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3B3B-A8ED-4D6C-87FB-3FE5F8165BB0}" type="datetime1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BF28-0038-4BF7-BCD4-6BB121ABA8FF}" type="datetime1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87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6A4F-1113-4423-BB60-4F77A7766E6A}" type="datetime1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5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AACB-E381-4ACE-A1BC-D08E8B50A72D}" type="datetime1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74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77B9-2717-48D7-B40D-6469D0D6C483}" type="datetime1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6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294-423E-497B-936C-1C9EDFCA0938}" type="datetime1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7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D9BB-D45B-4766-84C9-547DB9C937CB}" type="datetime1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F0AE-DBA2-4626-8A38-0E20F994ACAE}" type="datetime1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21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F4FD-6A44-42E0-8CC1-1CC3667F3C64}" type="datetime1">
              <a:rPr lang="en-IN" smtClean="0"/>
              <a:t>22-05-2023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96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899A-9666-4E0C-B8D7-4DFBDAC5C4D6}" type="datetime1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0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6AE6-E8F4-4B65-A519-A4FAB17ABDB7}" type="datetime1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7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542FD-20E6-4309-B2CE-4565C4015704}" type="datetime1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68AD-DBB4-4B3D-9D71-44D13B485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2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          </a:t>
            </a:r>
            <a:br>
              <a:rPr lang="en-US" altLang="en-US" b="1" dirty="0">
                <a:solidFill>
                  <a:srgbClr val="FF0000"/>
                </a:solidFill>
              </a:rPr>
            </a:b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</a:t>
            </a:r>
            <a:r>
              <a:rPr lang="en-US" altLang="en-US" sz="3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 of Path-holes using </a:t>
            </a:r>
            <a:br>
              <a:rPr lang="en-US" altLang="en-US" sz="3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Image Processing and IOT</a:t>
            </a:r>
            <a:br>
              <a:rPr lang="en-IN" sz="2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90689"/>
            <a:ext cx="8686800" cy="448627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IN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235" y="228600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2416175"/>
            <a:ext cx="4813300" cy="187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 Members: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Saravanan S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(913119104088)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Buvisuriya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(913119104014)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Sree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Aakash K R     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(913119104101)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Yoha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Venkatesh R S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(913119104122)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000" b="1" kern="0" dirty="0">
              <a:solidFill>
                <a:srgbClr val="FF0000"/>
              </a:solidFill>
              <a:latin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b="1" kern="0" dirty="0">
                <a:solidFill>
                  <a:srgbClr val="FF0000"/>
                </a:solidFill>
                <a:latin typeface="Arial"/>
              </a:rPr>
              <a:t>Team Number: 14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5A415C0-35F8-464F-A5DD-057AC0132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61398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Supervisor Name: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Mrs.C.B.Selva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 Lakshmi M.E,M.B.A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Assistant professor,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Department of CSE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64085" y="6416675"/>
            <a:ext cx="2057400" cy="36512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153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10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00516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0E758EE-DC95-376E-BF6F-F0855BD8E6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1368642"/>
            <a:ext cx="7886700" cy="448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39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11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Modules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4616E43-7961-6901-3B2D-EEE9BA5E79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73" y="1734411"/>
            <a:ext cx="5956308" cy="286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48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12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Description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7EF15D-FC38-C54C-95EC-AF4409A4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15" y="1554163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Collection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the path-hole images from website and capturing real-time scenarios.</a:t>
            </a: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A567A-4DAC-039A-9C17-EB1C3683C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57" y="2935405"/>
            <a:ext cx="4012707" cy="18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2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13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Description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7EF15D-FC38-C54C-95EC-AF4409A4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15" y="155416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Pre-processing</a:t>
            </a:r>
          </a:p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RCNN method is used to train the data.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Data accuracy, Data precision, Training loss can be evaluated during this phase. </a:t>
            </a:r>
          </a:p>
          <a:p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14003-A698-F6DF-D516-520ED22AF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95" y="3515558"/>
            <a:ext cx="5016289" cy="20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14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Description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A97F9C1-7638-D763-7D09-4972E2FE81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4" y="1094489"/>
            <a:ext cx="7848056" cy="4288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53B757-8A8C-9F60-8CEF-36246B51A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85" y="2920753"/>
            <a:ext cx="6369617" cy="281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15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Description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99D7F0-5480-5F09-6B20-62EC8158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642"/>
            <a:ext cx="7886700" cy="4482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Module: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The reported potholes are sent to the </a:t>
            </a:r>
            <a:r>
              <a:rPr lang="en-IN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thingspeak</a:t>
            </a:r>
            <a:r>
              <a:rPr lang="en-I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database so that drivers can know the potholes present on the road.</a:t>
            </a: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F662F-BBD7-BCFD-90D7-5A2740290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26" y="2849732"/>
            <a:ext cx="4503420" cy="27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2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16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Description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41E8D7-D490-D424-004B-043F59B0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0087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Tiny-YOLOv4 is considered the best model to implement for real-time path-hole detection systems as its inference time is 4.8 </a:t>
            </a:r>
            <a:r>
              <a:rPr lang="en-US" altLang="en-US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mean average precision 90%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87B19-D782-B10A-8A3E-A332A628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028" y="2370338"/>
            <a:ext cx="5585944" cy="29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9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17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Description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41E8D7-D490-D424-004B-043F59B0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0087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FD0C56-3210-CA40-5F02-6683E6A32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8" y="1598521"/>
            <a:ext cx="3827941" cy="35098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76ED25-F980-6712-AEBC-92DEEEEA9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70" y="1598520"/>
            <a:ext cx="4457388" cy="35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5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18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</a:t>
            </a: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Results and Description</a:t>
            </a:r>
            <a:endParaRPr lang="en-IN" sz="2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41E8D7-D490-D424-004B-043F59B0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0087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FF"/>
                </a:solidFill>
              </a:rPr>
              <a:t>The input image is converted into computer understandable format for processing. After processing, the output will be displayed as pothole if it detects as shown above.</a:t>
            </a:r>
          </a:p>
        </p:txBody>
      </p:sp>
    </p:spTree>
    <p:extLst>
      <p:ext uri="{BB962C8B-B14F-4D97-AF65-F5344CB8AC3E}">
        <p14:creationId xmlns:p14="http://schemas.microsoft.com/office/powerpoint/2010/main" val="678325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19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</a:t>
            </a: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Performance Analysis</a:t>
            </a:r>
            <a:endParaRPr lang="en-IN" sz="2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41E8D7-D490-D424-004B-043F59B0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0087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FF"/>
                </a:solidFill>
              </a:rPr>
              <a:t>The model has an accuracy of 89% and training loss of 0.6.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FF"/>
                </a:solidFill>
              </a:rPr>
              <a:t>It takes lot of time for training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FF"/>
                </a:solidFill>
              </a:rPr>
              <a:t>Inference time 65.9ms for CPU inference.</a:t>
            </a:r>
          </a:p>
        </p:txBody>
      </p:sp>
    </p:spTree>
    <p:extLst>
      <p:ext uri="{BB962C8B-B14F-4D97-AF65-F5344CB8AC3E}">
        <p14:creationId xmlns:p14="http://schemas.microsoft.com/office/powerpoint/2010/main" val="279229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46" y="-213796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198" y="811113"/>
            <a:ext cx="7886700" cy="4486274"/>
          </a:xfrm>
        </p:spPr>
        <p:txBody>
          <a:bodyPr>
            <a:noAutofit/>
          </a:bodyPr>
          <a:lstStyle/>
          <a:p>
            <a:pPr marL="215265" indent="-203200">
              <a:lnSpc>
                <a:spcPct val="100000"/>
              </a:lnSpc>
              <a:spcBef>
                <a:spcPts val="57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en-US" sz="2000" b="1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5265" indent="-203200">
              <a:lnSpc>
                <a:spcPct val="100000"/>
              </a:lnSpc>
              <a:spcBef>
                <a:spcPts val="48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and</a:t>
            </a:r>
            <a:r>
              <a:rPr lang="en-US" sz="2000" b="1" spc="-3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215265" indent="-203200">
              <a:lnSpc>
                <a:spcPct val="100000"/>
              </a:lnSpc>
              <a:spcBef>
                <a:spcPts val="484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en-US" sz="2000" b="1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of</a:t>
            </a:r>
            <a:r>
              <a:rPr lang="en-US" sz="2000" b="1" spc="-9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5265" indent="-203200">
              <a:lnSpc>
                <a:spcPct val="100000"/>
              </a:lnSpc>
              <a:spcBef>
                <a:spcPts val="48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en-US" sz="2000" b="1" spc="-3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marL="215265" indent="-203200">
              <a:lnSpc>
                <a:spcPct val="100000"/>
              </a:lnSpc>
              <a:spcBef>
                <a:spcPts val="48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en-US" sz="2000" b="1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b="1" spc="-3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pPr marL="215265" indent="-203200">
              <a:lnSpc>
                <a:spcPct val="100000"/>
              </a:lnSpc>
              <a:spcBef>
                <a:spcPts val="48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en-US" sz="2000" b="1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en-US" sz="2000" b="1" spc="-4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marL="215265" indent="-203200">
              <a:lnSpc>
                <a:spcPct val="100000"/>
              </a:lnSpc>
              <a:spcBef>
                <a:spcPts val="48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2000" b="1" spc="-14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5265" indent="-203200">
              <a:lnSpc>
                <a:spcPct val="100000"/>
              </a:lnSpc>
              <a:spcBef>
                <a:spcPts val="48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en-US" sz="2000" b="1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000" b="1" spc="-1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marL="215265" indent="-203200">
              <a:lnSpc>
                <a:spcPct val="100000"/>
              </a:lnSpc>
              <a:spcBef>
                <a:spcPts val="48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of the</a:t>
            </a:r>
            <a:r>
              <a:rPr lang="en-US" sz="2000" b="1" spc="-9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marL="215265" indent="-203200">
              <a:lnSpc>
                <a:spcPct val="100000"/>
              </a:lnSpc>
              <a:spcBef>
                <a:spcPts val="484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Discussion(Output Screenshot) </a:t>
            </a:r>
          </a:p>
          <a:p>
            <a:pPr marL="215265" indent="-203200">
              <a:lnSpc>
                <a:spcPct val="100000"/>
              </a:lnSpc>
              <a:spcBef>
                <a:spcPts val="48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en-US" sz="2000" b="1" spc="-16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marL="215265" indent="-203200">
              <a:lnSpc>
                <a:spcPct val="100000"/>
              </a:lnSpc>
              <a:spcBef>
                <a:spcPts val="48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</a:t>
            </a:r>
            <a:r>
              <a:rPr lang="en-US" sz="2000" b="1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en-US" sz="2000" b="1" spc="-15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3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5265" indent="-203200">
              <a:lnSpc>
                <a:spcPct val="100000"/>
              </a:lnSpc>
              <a:spcBef>
                <a:spcPts val="47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en-US" sz="2000" b="1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215265" indent="-203200">
              <a:lnSpc>
                <a:spcPct val="100000"/>
              </a:lnSpc>
              <a:spcBef>
                <a:spcPts val="47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en-US" sz="2000" b="1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Publication(Proof)</a:t>
            </a: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2</a:t>
            </a:fld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35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20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99D7F0-5480-5F09-6B20-62EC8158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642"/>
            <a:ext cx="7886700" cy="44828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Pothole detection system using image processing is an effective solution for identifying and analyzing potholes in images or video streams.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Expansion- </a:t>
            </a:r>
            <a:r>
              <a:rPr lang="en-I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Collecting, classifying large set of datasets.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Multi-sensor Integration-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 of data from different sensors can improve accuracy and reliability, especially in challenging conditions like adverse weather or low-light environments.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2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21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99D7F0-5480-5F09-6B20-62EC8158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642"/>
            <a:ext cx="7886700" cy="4482882"/>
          </a:xfrm>
        </p:spPr>
        <p:txBody>
          <a:bodyPr>
            <a:normAutofit fontScale="92500" lnSpcReduction="20000"/>
          </a:bodyPr>
          <a:lstStyle/>
          <a:p>
            <a:r>
              <a:rPr lang="en-IN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IN" sz="2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I.H.AbbasandM.Q.Ismael,“Automated</a:t>
            </a:r>
            <a:r>
              <a:rPr lang="en-IN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pavement distress detection using image processing techniques,” Engineering, Technology &amp; Applied Science Research, vol. 11, no. 5, pp. 7702–7708, 2021.</a:t>
            </a:r>
          </a:p>
          <a:p>
            <a:pPr marL="0" indent="0">
              <a:buNone/>
            </a:pPr>
            <a:endParaRPr lang="en-IN" sz="2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[2]Zhao, Z.-Q., Zheng, P., Xu, S.-t., and Wu, X. (2019). Object detection with deep learning: A review. IEEE transactions on neural networks and learning systems, 30(11):3212–3232.</a:t>
            </a:r>
          </a:p>
          <a:p>
            <a:endParaRPr lang="en-IN" sz="2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Kaushik Goswami, </a:t>
            </a:r>
            <a:r>
              <a:rPr lang="en-IN" sz="2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Soumyadip</a:t>
            </a:r>
            <a:r>
              <a:rPr lang="en-IN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Chattopadhyay, Arka Kundu, Pothole Detection using </a:t>
            </a:r>
            <a:r>
              <a:rPr lang="en-IN" sz="2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Yolo</a:t>
            </a:r>
            <a:r>
              <a:rPr lang="en-IN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V7 ,International journal for creative research thoughts(IJCRT),Jan 2023.</a:t>
            </a:r>
          </a:p>
          <a:p>
            <a:endParaRPr lang="en-IN" sz="2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[4]H. Chen, M. Yao, and Q. Gu, “Pothole detection using location-aware convolutional neural networks,” International Journal of Machine Learning and Cybernetics, vol. 11, no. 4, pp. 899–911, 2020.</a:t>
            </a:r>
          </a:p>
          <a:p>
            <a:pPr marL="0" indent="0">
              <a:buNone/>
            </a:pPr>
            <a:endParaRPr lang="en-I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91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22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Proof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99D7F0-5480-5F09-6B20-62EC8158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642"/>
            <a:ext cx="7886700" cy="44828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:\Users\user\Desktop\paperpublication.PNG">
            <a:extLst>
              <a:ext uri="{FF2B5EF4-FFF2-40B4-BE49-F238E27FC236}">
                <a16:creationId xmlns:a16="http://schemas.microsoft.com/office/drawing/2014/main" id="{599EABE3-EFE7-A71E-BB03-25390AD3D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9" y="1368641"/>
            <a:ext cx="8451543" cy="434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9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23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Proof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99D7F0-5480-5F09-6B20-62EC8158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642"/>
            <a:ext cx="7886700" cy="44828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7EB55C-6638-B842-1181-D72D94337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" y="1309747"/>
            <a:ext cx="8313420" cy="4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02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22- 04-2023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24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Proof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99D7F0-5480-5F09-6B20-62EC8158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642"/>
            <a:ext cx="7886700" cy="44828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E7B79C-BA3F-B2F1-84A6-0BE6DABED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1309747"/>
            <a:ext cx="8426906" cy="44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17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25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Proof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99D7F0-5480-5F09-6B20-62EC8158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642"/>
            <a:ext cx="7886700" cy="44828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FF28-C750-5483-DA78-E83C935B0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1276565"/>
            <a:ext cx="8315270" cy="44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94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26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8" y="43079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Proof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99D7F0-5480-5F09-6B20-62EC8158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642"/>
            <a:ext cx="7886700" cy="44828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7CC49-07F2-F0CB-4CBF-5DA3779B1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7" y="1411676"/>
            <a:ext cx="8160244" cy="40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94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250666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27</a:t>
            </a:fld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7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420087"/>
            <a:ext cx="7886700" cy="4351338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 are crucial for providing transportation and connecting people and enhances business and economy of a country. 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system is to detect the potholes present on the road through deep learning approach which helps to automate the task of </a:t>
            </a: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detecting potholes.</a:t>
            </a: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3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83DECA-238F-54D8-8B99-71FCE86D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98" y="44617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3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4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20" y="33291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and Objective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50979-422C-80B1-8DC6-68AFCE30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96" y="1311227"/>
            <a:ext cx="7886700" cy="46323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 Safety: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Potholes can be a significant road hazard. Pothole detection systems can help prevent accidents by identifying potholes on the road surface and alerting drivers in real-time.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 Maintenance: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Pothole detection systems can help local authorities identify potholes and prioritize repairs based on the severity of the damage.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 vehicle:</a:t>
            </a: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 vehicles rely on accurate and up-to-date road data to navigate safely.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85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5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97" y="0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D72600-DD54-15AF-FA67-926F1E440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49" y="1476514"/>
            <a:ext cx="8266775" cy="4125296"/>
          </a:xfrm>
        </p:spPr>
      </p:pic>
    </p:spTree>
    <p:extLst>
      <p:ext uri="{BB962C8B-B14F-4D97-AF65-F5344CB8AC3E}">
        <p14:creationId xmlns:p14="http://schemas.microsoft.com/office/powerpoint/2010/main" val="36294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6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97" y="0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7A0887-DA71-2ECE-A5C7-BF8156784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297" y="1476513"/>
            <a:ext cx="8307596" cy="3938866"/>
          </a:xfrm>
        </p:spPr>
      </p:pic>
    </p:spTree>
    <p:extLst>
      <p:ext uri="{BB962C8B-B14F-4D97-AF65-F5344CB8AC3E}">
        <p14:creationId xmlns:p14="http://schemas.microsoft.com/office/powerpoint/2010/main" val="196079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7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77650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703AE6-CD17-9B9E-FFED-7AC824E7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660664"/>
            <a:ext cx="7886700" cy="42829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D8E29-9C44-1C14-0E8C-641680320D55}"/>
              </a:ext>
            </a:extLst>
          </p:cNvPr>
          <p:cNvSpPr txBox="1"/>
          <p:nvPr/>
        </p:nvSpPr>
        <p:spPr>
          <a:xfrm>
            <a:off x="812307" y="1295797"/>
            <a:ext cx="75193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Ultrasonic Sensors, Accelerometers</a:t>
            </a:r>
          </a:p>
          <a:p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Reconstruction methods</a:t>
            </a:r>
          </a:p>
          <a:p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</a:t>
            </a:r>
          </a:p>
          <a:p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4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8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00516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703AE6-CD17-9B9E-FFED-7AC824E7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592262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methods of pothole detection predominantly rely on manual inspections by road authorities, which are often time-consuming, expensive, and inefficient. </a:t>
            </a: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there is a need for an automated pothole detection system that can accurately and efficiently identify the presence and location of potholes on roads.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5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8600"/>
            <a:ext cx="6858000" cy="30480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13" descr="Velammal College of Engineering and Technology (NBA Accredited , NAAC Accredited with 'A' Grade Instit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1" y="104913"/>
            <a:ext cx="857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685800"/>
          </a:xfrm>
          <a:prstGeom prst="rect">
            <a:avLst/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solidFill>
                  <a:srgbClr val="000099"/>
                </a:solidFill>
              </a:rPr>
              <a:t>Department of Computer Science and Engineering 				        Final Review</a:t>
            </a:r>
          </a:p>
          <a:p>
            <a:pPr eaLnBrk="1" hangingPunct="1"/>
            <a:r>
              <a:rPr lang="en-US" altLang="en-US" sz="1400" b="1" dirty="0" err="1">
                <a:solidFill>
                  <a:srgbClr val="000099"/>
                </a:solidFill>
              </a:rPr>
              <a:t>Velammal</a:t>
            </a:r>
            <a:r>
              <a:rPr lang="en-US" altLang="en-US" sz="1400" b="1" dirty="0">
                <a:solidFill>
                  <a:srgbClr val="000099"/>
                </a:solidFill>
              </a:rPr>
              <a:t> College of Engineering and Technology                                                                                                       22- 05-2023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68AD-DBB4-4B3D-9D71-44D13B4857C3}" type="slidenum">
              <a:rPr lang="en-IN" smtClean="0">
                <a:solidFill>
                  <a:srgbClr val="FF0000"/>
                </a:solidFill>
              </a:rPr>
              <a:t>9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8F614-81AB-0E4F-58E5-F54A5B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00516"/>
            <a:ext cx="7886700" cy="1325563"/>
          </a:xfrm>
        </p:spPr>
        <p:txBody>
          <a:bodyPr/>
          <a:lstStyle/>
          <a:p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           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703AE6-CD17-9B9E-FFED-7AC824E7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592262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System  proposes a modified VGG16 network to detect potholes in real time environment including YOLO-v4 and faster RCNN with different Backbones.</a:t>
            </a: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detected pothole is stored in a database along with its </a:t>
            </a:r>
            <a:r>
              <a:rPr lang="en-US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coordinates for identification of potholes.</a:t>
            </a:r>
          </a:p>
          <a:p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supervised machine learning, we train an object detection model using an image dataset containing potholes. </a:t>
            </a: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1446</Words>
  <Application>Microsoft Office PowerPoint</Application>
  <PresentationFormat>On-screen Show (4:3)</PresentationFormat>
  <Paragraphs>196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                     Detection of Path-holes using              Image Processing and IOT                       </vt:lpstr>
      <vt:lpstr>                       Contents</vt:lpstr>
      <vt:lpstr>                    Introduction</vt:lpstr>
      <vt:lpstr>              Scope and Objective</vt:lpstr>
      <vt:lpstr>              Literature Survey</vt:lpstr>
      <vt:lpstr>              Literature Survey</vt:lpstr>
      <vt:lpstr>              Existing System</vt:lpstr>
      <vt:lpstr>              Problem Statement</vt:lpstr>
      <vt:lpstr>              Proposed System</vt:lpstr>
      <vt:lpstr>              System Architecture</vt:lpstr>
      <vt:lpstr>                List of Modules</vt:lpstr>
      <vt:lpstr>                Module Description</vt:lpstr>
      <vt:lpstr>                Module Description</vt:lpstr>
      <vt:lpstr>                Module Description</vt:lpstr>
      <vt:lpstr>               Module Description</vt:lpstr>
      <vt:lpstr>             Results and Description</vt:lpstr>
      <vt:lpstr>             Results and Description</vt:lpstr>
      <vt:lpstr>              Results and Description</vt:lpstr>
      <vt:lpstr>              Performance Analysis</vt:lpstr>
      <vt:lpstr>       Conclusion and future work</vt:lpstr>
      <vt:lpstr>                    References</vt:lpstr>
      <vt:lpstr>               Publication Proof</vt:lpstr>
      <vt:lpstr>               Publication Proof</vt:lpstr>
      <vt:lpstr>               Publication Proof</vt:lpstr>
      <vt:lpstr>               Publication Proof</vt:lpstr>
      <vt:lpstr>               Publication Proof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WATER MANAGEMENT SYSTEM USING ARDUINO</dc:title>
  <dc:creator>Windows User</dc:creator>
  <cp:lastModifiedBy>Saravanan S</cp:lastModifiedBy>
  <cp:revision>172</cp:revision>
  <dcterms:created xsi:type="dcterms:W3CDTF">2023-02-24T05:15:35Z</dcterms:created>
  <dcterms:modified xsi:type="dcterms:W3CDTF">2023-05-22T03:52:54Z</dcterms:modified>
</cp:coreProperties>
</file>