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7" r:id="rId11"/>
    <p:sldId id="2146847058" r:id="rId12"/>
    <p:sldId id="267" r:id="rId13"/>
    <p:sldId id="2146847060"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77" d="100"/>
          <a:sy n="77" d="100"/>
        </p:scale>
        <p:origin x="9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Play store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smtClean="0">
                <a:solidFill>
                  <a:schemeClr val="accent1"/>
                </a:solidFill>
                <a:latin typeface="Arial" pitchFamily="34" charset="0"/>
                <a:cs typeface="Arial" pitchFamily="34" charset="0"/>
              </a:rPr>
              <a:t>K.SARAVANAKUMAR</a:t>
            </a:r>
            <a:endParaRPr lang="en-US" sz="2000" b="1" dirty="0">
              <a:solidFill>
                <a:schemeClr val="accent1"/>
              </a:solidFill>
              <a:latin typeface="Arial" pitchFamily="34" charset="0"/>
              <a:cs typeface="Arial" pitchFamily="34" charset="0"/>
            </a:endParaRPr>
          </a:p>
          <a:p>
            <a:r>
              <a:rPr lang="en-US" sz="2000" b="1" dirty="0">
                <a:solidFill>
                  <a:schemeClr val="accent1"/>
                </a:solidFill>
                <a:latin typeface="Arial" pitchFamily="34" charset="0"/>
                <a:cs typeface="Arial" pitchFamily="34" charset="0"/>
              </a:rPr>
              <a:t>SHANMUGANATHAN ENGINEERING COLLEGE</a:t>
            </a:r>
          </a:p>
          <a:p>
            <a:r>
              <a:rPr lang="en-US" sz="2000" b="1" dirty="0" smtClean="0">
                <a:solidFill>
                  <a:schemeClr val="accent1"/>
                </a:solidFill>
                <a:latin typeface="Arial" pitchFamily="34" charset="0"/>
                <a:cs typeface="Arial" pitchFamily="34" charset="0"/>
              </a:rPr>
              <a:t>ELECTRICAL AND ELECTRONICS ENGINEERING</a:t>
            </a:r>
            <a:endParaRPr lang="en-US" sz="20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3A50E41A-AF05-C61D-ABAA-511FE5D05264}"/>
              </a:ext>
            </a:extLst>
          </p:cNvPr>
          <p:cNvPicPr>
            <a:picLocks noGrp="1" noChangeAspect="1"/>
          </p:cNvPicPr>
          <p:nvPr>
            <p:ph idx="1"/>
          </p:nvPr>
        </p:nvPicPr>
        <p:blipFill>
          <a:blip r:embed="rId2"/>
          <a:stretch>
            <a:fillRect/>
          </a:stretch>
        </p:blipFill>
        <p:spPr>
          <a:xfrm>
            <a:off x="670939" y="1210604"/>
            <a:ext cx="2711358" cy="2142322"/>
          </a:xfrm>
        </p:spPr>
      </p:pic>
      <p:pic>
        <p:nvPicPr>
          <p:cNvPr id="11" name="Picture 10">
            <a:extLst>
              <a:ext uri="{FF2B5EF4-FFF2-40B4-BE49-F238E27FC236}">
                <a16:creationId xmlns:a16="http://schemas.microsoft.com/office/drawing/2014/main" id="{D0DA5386-F696-5D9C-2594-27B0703CFE8A}"/>
              </a:ext>
            </a:extLst>
          </p:cNvPr>
          <p:cNvPicPr>
            <a:picLocks noChangeAspect="1"/>
          </p:cNvPicPr>
          <p:nvPr/>
        </p:nvPicPr>
        <p:blipFill>
          <a:blip r:embed="rId3"/>
          <a:stretch>
            <a:fillRect/>
          </a:stretch>
        </p:blipFill>
        <p:spPr>
          <a:xfrm>
            <a:off x="4076525" y="849668"/>
            <a:ext cx="4038950" cy="3116850"/>
          </a:xfrm>
          <a:prstGeom prst="rect">
            <a:avLst/>
          </a:prstGeom>
        </p:spPr>
      </p:pic>
      <p:pic>
        <p:nvPicPr>
          <p:cNvPr id="14" name="Picture 13">
            <a:extLst>
              <a:ext uri="{FF2B5EF4-FFF2-40B4-BE49-F238E27FC236}">
                <a16:creationId xmlns:a16="http://schemas.microsoft.com/office/drawing/2014/main" id="{F1E475EF-9457-A471-432F-5166530A4BBB}"/>
              </a:ext>
            </a:extLst>
          </p:cNvPr>
          <p:cNvPicPr>
            <a:picLocks noChangeAspect="1"/>
          </p:cNvPicPr>
          <p:nvPr/>
        </p:nvPicPr>
        <p:blipFill>
          <a:blip r:embed="rId4"/>
          <a:stretch>
            <a:fillRect/>
          </a:stretch>
        </p:blipFill>
        <p:spPr>
          <a:xfrm>
            <a:off x="7990994" y="1822393"/>
            <a:ext cx="3619814" cy="3993226"/>
          </a:xfrm>
          <a:prstGeom prst="rect">
            <a:avLst/>
          </a:prstGeom>
        </p:spPr>
      </p:pic>
      <p:pic>
        <p:nvPicPr>
          <p:cNvPr id="16" name="Picture 15">
            <a:extLst>
              <a:ext uri="{FF2B5EF4-FFF2-40B4-BE49-F238E27FC236}">
                <a16:creationId xmlns:a16="http://schemas.microsoft.com/office/drawing/2014/main" id="{C070A216-4622-EF40-33A1-501118ACD86B}"/>
              </a:ext>
            </a:extLst>
          </p:cNvPr>
          <p:cNvPicPr>
            <a:picLocks noChangeAspect="1"/>
          </p:cNvPicPr>
          <p:nvPr/>
        </p:nvPicPr>
        <p:blipFill>
          <a:blip r:embed="rId5"/>
          <a:stretch>
            <a:fillRect/>
          </a:stretch>
        </p:blipFill>
        <p:spPr>
          <a:xfrm>
            <a:off x="670939" y="3583733"/>
            <a:ext cx="6279424" cy="2895851"/>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E159E82D-2286-46A6-39C3-581873A375D2}"/>
              </a:ext>
            </a:extLst>
          </p:cNvPr>
          <p:cNvPicPr>
            <a:picLocks noGrp="1" noChangeAspect="1"/>
          </p:cNvPicPr>
          <p:nvPr>
            <p:ph idx="1"/>
          </p:nvPr>
        </p:nvPicPr>
        <p:blipFill>
          <a:blip r:embed="rId2"/>
          <a:srcRect/>
          <a:stretch/>
        </p:blipFill>
        <p:spPr>
          <a:xfrm>
            <a:off x="7042047" y="1218340"/>
            <a:ext cx="4308048" cy="2503082"/>
          </a:xfrm>
        </p:spPr>
      </p:pic>
      <p:pic>
        <p:nvPicPr>
          <p:cNvPr id="11" name="Picture 10">
            <a:extLst>
              <a:ext uri="{FF2B5EF4-FFF2-40B4-BE49-F238E27FC236}">
                <a16:creationId xmlns:a16="http://schemas.microsoft.com/office/drawing/2014/main" id="{A01A52C1-A92E-0AAE-0850-05A0B09E501E}"/>
              </a:ext>
            </a:extLst>
          </p:cNvPr>
          <p:cNvPicPr>
            <a:picLocks noChangeAspect="1"/>
          </p:cNvPicPr>
          <p:nvPr/>
        </p:nvPicPr>
        <p:blipFill>
          <a:blip r:embed="rId3"/>
          <a:srcRect/>
          <a:stretch/>
        </p:blipFill>
        <p:spPr>
          <a:xfrm>
            <a:off x="8392885" y="4071990"/>
            <a:ext cx="3585629" cy="2013050"/>
          </a:xfrm>
          <a:prstGeom prst="rect">
            <a:avLst/>
          </a:prstGeom>
        </p:spPr>
      </p:pic>
      <p:pic>
        <p:nvPicPr>
          <p:cNvPr id="3" name="Picture 2">
            <a:extLst>
              <a:ext uri="{FF2B5EF4-FFF2-40B4-BE49-F238E27FC236}">
                <a16:creationId xmlns:a16="http://schemas.microsoft.com/office/drawing/2014/main" id="{394199F9-F18A-05ED-8FFF-4A043A9BA8DB}"/>
              </a:ext>
            </a:extLst>
          </p:cNvPr>
          <p:cNvPicPr>
            <a:picLocks noChangeAspect="1"/>
          </p:cNvPicPr>
          <p:nvPr/>
        </p:nvPicPr>
        <p:blipFill>
          <a:blip r:embed="rId4"/>
          <a:stretch>
            <a:fillRect/>
          </a:stretch>
        </p:blipFill>
        <p:spPr>
          <a:xfrm>
            <a:off x="3120154" y="1232452"/>
            <a:ext cx="3585629" cy="2740747"/>
          </a:xfrm>
          <a:prstGeom prst="rect">
            <a:avLst/>
          </a:prstGeom>
        </p:spPr>
      </p:pic>
      <p:pic>
        <p:nvPicPr>
          <p:cNvPr id="8" name="Picture 7">
            <a:extLst>
              <a:ext uri="{FF2B5EF4-FFF2-40B4-BE49-F238E27FC236}">
                <a16:creationId xmlns:a16="http://schemas.microsoft.com/office/drawing/2014/main" id="{2F26F37E-1E8B-F81D-BA3A-C89531D60CA6}"/>
              </a:ext>
            </a:extLst>
          </p:cNvPr>
          <p:cNvPicPr>
            <a:picLocks noChangeAspect="1"/>
          </p:cNvPicPr>
          <p:nvPr/>
        </p:nvPicPr>
        <p:blipFill>
          <a:blip r:embed="rId5"/>
          <a:stretch>
            <a:fillRect/>
          </a:stretch>
        </p:blipFill>
        <p:spPr>
          <a:xfrm>
            <a:off x="1020586" y="3973199"/>
            <a:ext cx="6729464" cy="2582724"/>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535445"/>
          </a:xfrm>
        </p:spPr>
        <p:txBody>
          <a:bodyPr>
            <a:normAutofit/>
          </a:bodyPr>
          <a:lstStyle/>
          <a:p>
            <a:pPr marL="0" indent="0">
              <a:buNone/>
            </a:pPr>
            <a:r>
              <a:rPr lang="en-US" sz="2000" b="0" i="0" dirty="0">
                <a:solidFill>
                  <a:srgbClr val="0D0D0D"/>
                </a:solidFill>
                <a:effectLst/>
                <a:highlight>
                  <a:srgbClr val="FFFFFF"/>
                </a:highlight>
                <a:latin typeface="Söhne"/>
              </a:rPr>
              <a:t>Conducting analysis of the Google Play Store ecosystem provides valuable insights that can inform strategic decision-making for app developers, marketers, and stakeholders. Through a comprehensive approach that includes data collection, preprocessing, exploratory analysis, modeling, and deployment, we can derive actionable insights to optimize app performance, drive user engagement, and maximize revenue generation.</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pPr algn="l">
              <a:buFont typeface="+mj-lt"/>
              <a:buAutoNum type="arabicPeriod"/>
            </a:pPr>
            <a:r>
              <a:rPr lang="en-US" sz="2000" b="1" i="0" dirty="0">
                <a:solidFill>
                  <a:srgbClr val="0D0D0D"/>
                </a:solidFill>
                <a:effectLst/>
                <a:highlight>
                  <a:srgbClr val="FFFFFF"/>
                </a:highlight>
                <a:latin typeface="Söhne"/>
              </a:rPr>
              <a:t>Deep Learning for Sentiment Analysis:</a:t>
            </a:r>
            <a:r>
              <a:rPr lang="en-US" sz="2000" b="0" i="0" dirty="0">
                <a:solidFill>
                  <a:srgbClr val="0D0D0D"/>
                </a:solidFill>
                <a:effectLst/>
                <a:highlight>
                  <a:srgbClr val="FFFFFF"/>
                </a:highlight>
                <a:latin typeface="Söhne"/>
              </a:rPr>
              <a:t> Leveraging deep learning techniques such as recurrent neural networks (RNNs) and transformers for more accurate sentiment analysis of user reviews. This can provide deeper insights into user preferences, satisfaction levels, and areas for improvement.</a:t>
            </a:r>
          </a:p>
          <a:p>
            <a:pPr algn="l">
              <a:buFont typeface="+mj-lt"/>
              <a:buAutoNum type="arabicPeriod"/>
            </a:pPr>
            <a:r>
              <a:rPr lang="en-US" sz="2000" b="1" i="0" dirty="0">
                <a:solidFill>
                  <a:srgbClr val="0D0D0D"/>
                </a:solidFill>
                <a:effectLst/>
                <a:highlight>
                  <a:srgbClr val="FFFFFF"/>
                </a:highlight>
                <a:latin typeface="Söhne"/>
              </a:rPr>
              <a:t>Personalized Recommendations:</a:t>
            </a:r>
            <a:r>
              <a:rPr lang="en-US" sz="2000" b="0" i="0" dirty="0">
                <a:solidFill>
                  <a:srgbClr val="0D0D0D"/>
                </a:solidFill>
                <a:effectLst/>
                <a:highlight>
                  <a:srgbClr val="FFFFFF"/>
                </a:highlight>
                <a:latin typeface="Söhne"/>
              </a:rPr>
              <a:t> Utilizing machine learning algorithms to develop more personalized app recommendations based on user behavior, preferences, and contextual factors. This can enhance user engagement and drive app discovery in a crowded marketplace.</a:t>
            </a:r>
          </a:p>
          <a:p>
            <a:pPr marL="0" indent="0" algn="l">
              <a:buNone/>
            </a:pPr>
            <a:endParaRPr lang="en-US" sz="2000" b="0" i="0" dirty="0">
              <a:solidFill>
                <a:srgbClr val="0D0D0D"/>
              </a:solidFill>
              <a:effectLst/>
              <a:highlight>
                <a:srgbClr val="FFFFFF"/>
              </a:highlight>
              <a:latin typeface="Söhne"/>
            </a:endParaRPr>
          </a:p>
          <a:p>
            <a:pPr marL="0" indent="0">
              <a:buNone/>
            </a:pPr>
            <a:endParaRPr lang="en-US" sz="2000" dirty="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latin typeface="Söhne"/>
              </a:rPr>
              <a:t>In this project I am going to analyze </a:t>
            </a:r>
            <a:r>
              <a:rPr lang="en-US" sz="2200" dirty="0" err="1">
                <a:latin typeface="Söhne"/>
              </a:rPr>
              <a:t>PlayStore</a:t>
            </a:r>
            <a:r>
              <a:rPr lang="en-US" sz="2200" dirty="0">
                <a:latin typeface="Söhne"/>
              </a:rPr>
              <a:t> dataset</a:t>
            </a:r>
          </a:p>
          <a:p>
            <a:pPr algn="l">
              <a:buFont typeface="Arial" panose="020B0604020202020204" pitchFamily="34" charset="0"/>
              <a:buChar char="•"/>
            </a:pPr>
            <a:r>
              <a:rPr lang="en-US" sz="2400" b="0" i="0" dirty="0">
                <a:solidFill>
                  <a:srgbClr val="0D0D0D"/>
                </a:solidFill>
                <a:effectLst/>
                <a:highlight>
                  <a:srgbClr val="FFFFFF"/>
                </a:highlight>
                <a:latin typeface="Söhne"/>
              </a:rPr>
              <a:t>Analyze user ratings, reviews, and download metrics to identify factors influencing app success or failure.</a:t>
            </a:r>
          </a:p>
          <a:p>
            <a:pPr algn="l">
              <a:buFont typeface="Arial" panose="020B0604020202020204" pitchFamily="34" charset="0"/>
              <a:buChar char="•"/>
            </a:pPr>
            <a:r>
              <a:rPr lang="en-US" sz="2400" b="0" i="0" dirty="0">
                <a:solidFill>
                  <a:srgbClr val="0D0D0D"/>
                </a:solidFill>
                <a:effectLst/>
                <a:highlight>
                  <a:srgbClr val="FFFFFF"/>
                </a:highlight>
                <a:latin typeface="Söhne"/>
              </a:rPr>
              <a:t>Explore correlations between app features, such as size, price, or category, and user engagement metrics like ratings and retention rates.</a:t>
            </a:r>
          </a:p>
          <a:p>
            <a:pPr algn="l">
              <a:buFont typeface="Arial" panose="020B0604020202020204" pitchFamily="34" charset="0"/>
              <a:buChar char="•"/>
            </a:pPr>
            <a:r>
              <a:rPr lang="en-US" sz="2400" b="0" i="0" dirty="0">
                <a:solidFill>
                  <a:srgbClr val="0D0D0D"/>
                </a:solidFill>
                <a:effectLst/>
                <a:highlight>
                  <a:srgbClr val="FFFFFF"/>
                </a:highlight>
                <a:latin typeface="Söhne"/>
              </a:rPr>
              <a:t>Predict future download trends for specific app categories to inform marketing and development strategies.</a:t>
            </a:r>
          </a:p>
          <a:p>
            <a:pPr marL="305435" indent="-305435"/>
            <a:endParaRPr lang="en-US" sz="22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1848465"/>
            <a:ext cx="11613485" cy="4362521"/>
          </a:xfrm>
        </p:spPr>
        <p:txBody>
          <a:bodyPr vert="horz" lIns="91440" tIns="45720" rIns="91440" bIns="45720" rtlCol="0" anchor="ctr">
            <a:no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Conduct EDA to understand the distribution and characteristics of the data.</a:t>
            </a:r>
          </a:p>
          <a:p>
            <a:pPr algn="l">
              <a:buFont typeface="Arial" panose="020B0604020202020204" pitchFamily="34" charset="0"/>
              <a:buChar char="•"/>
            </a:pPr>
            <a:r>
              <a:rPr lang="en-US" sz="2400" b="0" i="0" dirty="0">
                <a:solidFill>
                  <a:srgbClr val="0D0D0D"/>
                </a:solidFill>
                <a:effectLst/>
                <a:highlight>
                  <a:srgbClr val="FFFFFF"/>
                </a:highlight>
                <a:latin typeface="Söhne"/>
              </a:rPr>
              <a:t>Identify correlations between different metrics and potential patterns or trends.</a:t>
            </a:r>
          </a:p>
          <a:p>
            <a:pPr algn="l">
              <a:buFont typeface="Arial" panose="020B0604020202020204" pitchFamily="34" charset="0"/>
              <a:buChar char="•"/>
            </a:pPr>
            <a:r>
              <a:rPr lang="en-US" sz="2400" b="0" i="0" dirty="0">
                <a:solidFill>
                  <a:srgbClr val="0D0D0D"/>
                </a:solidFill>
                <a:effectLst/>
                <a:highlight>
                  <a:srgbClr val="FFFFFF"/>
                </a:highlight>
                <a:latin typeface="Söhne"/>
              </a:rPr>
              <a:t>Establish a framework for continuous monitoring of app performance metrics and market trends.</a:t>
            </a:r>
          </a:p>
          <a:p>
            <a:pPr algn="l">
              <a:buFont typeface="Arial" panose="020B0604020202020204" pitchFamily="34" charset="0"/>
              <a:buChar char="•"/>
            </a:pPr>
            <a:r>
              <a:rPr lang="en-US" sz="2400" b="0" i="0" dirty="0">
                <a:solidFill>
                  <a:srgbClr val="0D0D0D"/>
                </a:solidFill>
                <a:effectLst/>
                <a:highlight>
                  <a:srgbClr val="FFFFFF"/>
                </a:highlight>
                <a:latin typeface="Söhne"/>
              </a:rPr>
              <a:t>Implement iterative improvements based on data-driven insights to enhance app performance and user satisfaction over time.</a:t>
            </a:r>
          </a:p>
          <a:p>
            <a:pPr marL="0" indent="0" algn="l">
              <a:buNone/>
            </a:pPr>
            <a:endParaRPr lang="en-US" sz="2400" b="0" i="0" dirty="0">
              <a:solidFill>
                <a:srgbClr val="0D0D0D"/>
              </a:solidFill>
              <a:effectLst/>
              <a:highlight>
                <a:srgbClr val="FFFFFF"/>
              </a:highlight>
              <a:latin typeface="Söhne"/>
            </a:endParaRPr>
          </a:p>
          <a:p>
            <a:pPr marL="0" indent="0">
              <a:buNone/>
            </a:pPr>
            <a:endParaRPr lang="en-IN" sz="2200" dirty="0">
              <a:cs typeface="Leelawadee UI" panose="020B0502040204020203" pitchFamily="34" charset="-34"/>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3791" y="1192868"/>
            <a:ext cx="11029615" cy="6212163"/>
          </a:xfrm>
        </p:spPr>
        <p:txBody>
          <a:bodyPr>
            <a:normAutofit fontScale="32500" lnSpcReduction="20000"/>
          </a:bodyPr>
          <a:lstStyle/>
          <a:p>
            <a:pPr marL="0" indent="0">
              <a:buNone/>
            </a:pPr>
            <a:r>
              <a:rPr lang="en-IN" sz="9200" b="1" dirty="0">
                <a:solidFill>
                  <a:schemeClr val="accent1">
                    <a:lumMod val="75000"/>
                  </a:schemeClr>
                </a:solidFill>
              </a:rPr>
              <a:t>System Requirements:</a:t>
            </a:r>
          </a:p>
          <a:p>
            <a:pPr marL="342900" indent="-342900">
              <a:buAutoNum type="arabicPeriod"/>
            </a:pPr>
            <a:r>
              <a:rPr lang="en-IN" sz="6800" b="1" dirty="0">
                <a:solidFill>
                  <a:schemeClr val="accent2">
                    <a:lumMod val="50000"/>
                  </a:schemeClr>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accent2">
                    <a:lumMod val="50000"/>
                  </a:schemeClr>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accent2">
                    <a:lumMod val="50000"/>
                  </a:schemeClr>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32155"/>
            <a:ext cx="11029615" cy="4343195"/>
          </a:xfrm>
        </p:spPr>
        <p:txBody>
          <a:bodyPr>
            <a:normAutofit fontScale="85000" lnSpcReduction="20000"/>
          </a:bodyPr>
          <a:lstStyle/>
          <a:p>
            <a:pPr marL="0" indent="0">
              <a:buNone/>
            </a:pPr>
            <a:r>
              <a:rPr lang="en-IN" sz="3200" b="1" dirty="0">
                <a:solidFill>
                  <a:schemeClr val="accent1">
                    <a:lumMod val="75000"/>
                  </a:schemeClr>
                </a:solidFill>
              </a:rPr>
              <a:t>Algorithm selection:</a:t>
            </a:r>
            <a:endParaRPr lang="en-US" b="1" i="0" dirty="0">
              <a:solidFill>
                <a:srgbClr val="0D0D0D"/>
              </a:solidFill>
              <a:effectLst/>
              <a:highlight>
                <a:srgbClr val="FFFFFF"/>
              </a:highlight>
              <a:latin typeface="Söhne"/>
            </a:endParaRP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Collection:</a:t>
            </a:r>
            <a:r>
              <a:rPr lang="en-US" sz="2200" b="0" i="0" dirty="0">
                <a:solidFill>
                  <a:srgbClr val="0D0D0D"/>
                </a:solidFill>
                <a:effectLst/>
                <a:highlight>
                  <a:srgbClr val="FFFFFF"/>
                </a:highlight>
                <a:latin typeface="Franklin Gothic Book" panose="020B0503020102020204" pitchFamily="34" charset="0"/>
              </a:rPr>
              <a:t> Utilize Google Play Store APIs or web scraping techniques to gather relevant data,</a:t>
            </a:r>
          </a:p>
          <a:p>
            <a:pPr marL="0" indent="0" algn="l">
              <a:buNone/>
            </a:pPr>
            <a:r>
              <a:rPr lang="en-US" sz="2200" b="0" i="0" dirty="0">
                <a:solidFill>
                  <a:srgbClr val="0D0D0D"/>
                </a:solidFill>
                <a:effectLst/>
                <a:highlight>
                  <a:srgbClr val="FFFFFF"/>
                </a:highlight>
                <a:latin typeface="Franklin Gothic Book" panose="020B0503020102020204" pitchFamily="34" charset="0"/>
              </a:rPr>
              <a:t> including app metadata, user reviews, ratings, and download statistics.</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Preprocessing:</a:t>
            </a:r>
            <a:endParaRPr lang="en-US" sz="22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Cleanse the collected data by removing duplicates, outliers, and irrelevant information.</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Normalize and standardize data formats for consistency.</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Handle missing data through imputation or removal based on the context.</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Exploratory Data Analysis (EDA):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Perform EDA to understand the distribution, patterns, and relationships within the data.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Visualize key metrics such as app ratings, downloads, and revenue across different categories.</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Identify trends, outliers, and potential areas for further analysis.</a:t>
            </a:r>
          </a:p>
          <a:p>
            <a:pPr marL="0" indent="0">
              <a:buNone/>
            </a:pPr>
            <a:endParaRPr lang="en-IN" sz="2200" b="1" dirty="0">
              <a:solidFill>
                <a:schemeClr val="accent1">
                  <a:lumMod val="75000"/>
                </a:schemeClr>
              </a:solidFill>
              <a:latin typeface="Franklin Gothic Book" panose="020B0503020102020204" pitchFamily="34" charset="0"/>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62500" lnSpcReduction="20000"/>
          </a:bodyPr>
          <a:lstStyle/>
          <a:p>
            <a:pPr marL="0" indent="0">
              <a:buNone/>
            </a:pPr>
            <a:r>
              <a:rPr lang="en-IN" sz="3000" b="1" dirty="0">
                <a:solidFill>
                  <a:schemeClr val="accent1">
                    <a:lumMod val="75000"/>
                  </a:schemeClr>
                </a:solidFill>
              </a:rPr>
              <a:t>Data input:</a:t>
            </a:r>
          </a:p>
          <a:p>
            <a:pPr algn="l">
              <a:buFont typeface="+mj-lt"/>
              <a:buAutoNum type="arabicPeriod"/>
            </a:pPr>
            <a:r>
              <a:rPr lang="en-US" sz="2900" b="1" i="0" dirty="0">
                <a:solidFill>
                  <a:srgbClr val="0D0D0D"/>
                </a:solidFill>
                <a:effectLst/>
                <a:highlight>
                  <a:srgbClr val="FFFFFF"/>
                </a:highlight>
                <a:latin typeface="Söhne"/>
              </a:rPr>
              <a:t>Feature Engineering:</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Extract relevant features from the data that could be used for analysis and modeling.</a:t>
            </a:r>
          </a:p>
          <a:p>
            <a:pPr marL="742950" lvl="1" indent="-285750" algn="l">
              <a:buFont typeface="+mj-lt"/>
              <a:buAutoNum type="arabicPeriod"/>
            </a:pPr>
            <a:r>
              <a:rPr lang="en-US" sz="2900" b="0" i="0" dirty="0">
                <a:solidFill>
                  <a:srgbClr val="0D0D0D"/>
                </a:solidFill>
                <a:effectLst/>
                <a:highlight>
                  <a:srgbClr val="FFFFFF"/>
                </a:highlight>
                <a:latin typeface="Söhne"/>
              </a:rPr>
              <a:t>Generate new features or transformations that might capture additional insights.</a:t>
            </a:r>
          </a:p>
          <a:p>
            <a:pPr algn="l">
              <a:buFont typeface="+mj-lt"/>
              <a:buAutoNum type="arabicPeriod"/>
            </a:pPr>
            <a:r>
              <a:rPr lang="en-US" sz="2900" b="1" i="0" dirty="0">
                <a:solidFill>
                  <a:srgbClr val="0D0D0D"/>
                </a:solidFill>
                <a:effectLst/>
                <a:highlight>
                  <a:srgbClr val="FFFFFF"/>
                </a:highlight>
                <a:latin typeface="Söhne"/>
              </a:rPr>
              <a:t>Modeling and Analysis: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Choose appropriate statistical or machine learning models based on the nature of the analysis tasks (e.g., regression, classification, clustering).</a:t>
            </a:r>
          </a:p>
          <a:p>
            <a:pPr marL="742950" lvl="1" indent="-285750" algn="l">
              <a:buFont typeface="+mj-lt"/>
              <a:buAutoNum type="arabicPeriod"/>
            </a:pPr>
            <a:r>
              <a:rPr lang="en-US" sz="2900" b="0" i="0" dirty="0">
                <a:solidFill>
                  <a:srgbClr val="0D0D0D"/>
                </a:solidFill>
                <a:effectLst/>
                <a:highlight>
                  <a:srgbClr val="FFFFFF"/>
                </a:highlight>
                <a:latin typeface="Söhne"/>
              </a:rPr>
              <a:t>Train models to predict app performance metrics, user behavior patterns, or market trends.</a:t>
            </a:r>
          </a:p>
          <a:p>
            <a:pPr marL="742950" lvl="1" indent="-285750" algn="l">
              <a:buFont typeface="+mj-lt"/>
              <a:buAutoNum type="arabicPeriod"/>
            </a:pPr>
            <a:r>
              <a:rPr lang="en-US" sz="2900" b="0" i="0" dirty="0">
                <a:solidFill>
                  <a:srgbClr val="0D0D0D"/>
                </a:solidFill>
                <a:effectLst/>
                <a:highlight>
                  <a:srgbClr val="FFFFFF"/>
                </a:highlight>
                <a:latin typeface="Söhne"/>
              </a:rPr>
              <a:t>Evaluate model performance using appropriate metrics and validation techniques.</a:t>
            </a:r>
          </a:p>
          <a:p>
            <a:pPr algn="l">
              <a:buFont typeface="+mj-lt"/>
              <a:buAutoNum type="arabicPeriod"/>
            </a:pPr>
            <a:r>
              <a:rPr lang="en-US" sz="2900" b="1" i="0" dirty="0">
                <a:solidFill>
                  <a:srgbClr val="0D0D0D"/>
                </a:solidFill>
                <a:effectLst/>
                <a:highlight>
                  <a:srgbClr val="FFFFFF"/>
                </a:highlight>
                <a:latin typeface="Söhne"/>
              </a:rPr>
              <a:t>Interpretation and Insights: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Interpret model results to derive actionable insights and recommendations.</a:t>
            </a:r>
          </a:p>
          <a:p>
            <a:pPr marL="742950" lvl="1" indent="-285750" algn="l">
              <a:buFont typeface="+mj-lt"/>
              <a:buAutoNum type="arabicPeriod"/>
            </a:pPr>
            <a:r>
              <a:rPr lang="en-US" sz="2900" b="0" i="0" dirty="0">
                <a:solidFill>
                  <a:srgbClr val="0D0D0D"/>
                </a:solidFill>
                <a:effectLst/>
                <a:highlight>
                  <a:srgbClr val="FFFFFF"/>
                </a:highlight>
                <a:latin typeface="Söhne"/>
              </a:rPr>
              <a:t>Identify key factors influencing app success, user engagement, and revenue generation.</a:t>
            </a:r>
          </a:p>
          <a:p>
            <a:pPr marL="742950" lvl="1" indent="-285750" algn="l">
              <a:buFont typeface="+mj-lt"/>
              <a:buAutoNum type="arabicPeriod"/>
            </a:pPr>
            <a:r>
              <a:rPr lang="en-US" sz="2900" b="0" i="0" dirty="0">
                <a:solidFill>
                  <a:srgbClr val="0D0D0D"/>
                </a:solidFill>
                <a:effectLst/>
                <a:highlight>
                  <a:srgbClr val="FFFFFF"/>
                </a:highlight>
                <a:latin typeface="Söhne"/>
              </a:rPr>
              <a:t>Communicate findings effectively to stakeholders through reports, dashboards, or presentations.</a:t>
            </a:r>
          </a:p>
          <a:p>
            <a:pPr marL="0" indent="0">
              <a:buNone/>
            </a:pPr>
            <a:endParaRPr lang="en-IN" sz="3000" b="1" dirty="0">
              <a:solidFill>
                <a:srgbClr val="FF0000"/>
              </a:solidFill>
            </a:endParaRP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85000" lnSpcReduction="20000"/>
          </a:bodyPr>
          <a:lstStyle/>
          <a:p>
            <a:pPr marL="0" indent="0">
              <a:buNone/>
            </a:pPr>
            <a:r>
              <a:rPr lang="en-IN" sz="3000" b="1" dirty="0">
                <a:solidFill>
                  <a:schemeClr val="accent1">
                    <a:lumMod val="75000"/>
                  </a:schemeClr>
                </a:solidFill>
              </a:rPr>
              <a:t>Training process: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Infrastructure Setup:</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Choose a scalable infrastructure for hosting your analysis platform, considering factors such as data volume, processing requirements, and budget constraints.</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Options include cloud-based solutions like AWS, Google Cloud Platform, or Azure, or on-premises infrastructure.</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Containerization: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Containerize your analysis code and dependencies using Docker for easy deployment and reproducibility.</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Docker containers ensure consistency across different environments and simplify deployment across various platforms.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Orchestration: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Utilize container orchestration platforms like Kubernetes to manage and deploy your Docker containers at scale.</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Kubernetes provides features for automatic scaling, load balancing, and fault tolerance, ensuring high availability and reliability of your analysis platform.</a:t>
            </a:r>
          </a:p>
          <a:p>
            <a:pPr marL="0" indent="0">
              <a:buNone/>
            </a:pPr>
            <a:endParaRPr lang="en-IN" sz="3000" b="1"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BE23431-FCA2-5633-8208-2CF5761294ED}"/>
              </a:ext>
            </a:extLst>
          </p:cNvPr>
          <p:cNvPicPr>
            <a:picLocks noGrp="1" noChangeAspect="1"/>
          </p:cNvPicPr>
          <p:nvPr>
            <p:ph idx="1"/>
          </p:nvPr>
        </p:nvPicPr>
        <p:blipFill>
          <a:blip r:embed="rId2"/>
          <a:stretch>
            <a:fillRect/>
          </a:stretch>
        </p:blipFill>
        <p:spPr>
          <a:xfrm>
            <a:off x="952575" y="1495299"/>
            <a:ext cx="4366678" cy="1559809"/>
          </a:xfrm>
        </p:spPr>
      </p:pic>
      <p:pic>
        <p:nvPicPr>
          <p:cNvPr id="11" name="Picture 10">
            <a:extLst>
              <a:ext uri="{FF2B5EF4-FFF2-40B4-BE49-F238E27FC236}">
                <a16:creationId xmlns:a16="http://schemas.microsoft.com/office/drawing/2014/main" id="{710963B5-17CC-C6A3-953B-D0141DBBA81A}"/>
              </a:ext>
            </a:extLst>
          </p:cNvPr>
          <p:cNvPicPr>
            <a:picLocks noChangeAspect="1"/>
          </p:cNvPicPr>
          <p:nvPr/>
        </p:nvPicPr>
        <p:blipFill>
          <a:blip r:embed="rId3"/>
          <a:stretch>
            <a:fillRect/>
          </a:stretch>
        </p:blipFill>
        <p:spPr>
          <a:xfrm>
            <a:off x="489416" y="3055108"/>
            <a:ext cx="6933711" cy="2661113"/>
          </a:xfrm>
          <a:prstGeom prst="rect">
            <a:avLst/>
          </a:prstGeom>
        </p:spPr>
      </p:pic>
      <p:pic>
        <p:nvPicPr>
          <p:cNvPr id="15" name="Picture 14">
            <a:extLst>
              <a:ext uri="{FF2B5EF4-FFF2-40B4-BE49-F238E27FC236}">
                <a16:creationId xmlns:a16="http://schemas.microsoft.com/office/drawing/2014/main" id="{87AE6D49-B59B-3007-BD82-299194F3BDBF}"/>
              </a:ext>
            </a:extLst>
          </p:cNvPr>
          <p:cNvPicPr>
            <a:picLocks noChangeAspect="1"/>
          </p:cNvPicPr>
          <p:nvPr/>
        </p:nvPicPr>
        <p:blipFill>
          <a:blip r:embed="rId4"/>
          <a:stretch>
            <a:fillRect/>
          </a:stretch>
        </p:blipFill>
        <p:spPr>
          <a:xfrm>
            <a:off x="6096000" y="680990"/>
            <a:ext cx="3833192" cy="2514818"/>
          </a:xfrm>
          <a:prstGeom prst="rect">
            <a:avLst/>
          </a:prstGeom>
        </p:spPr>
      </p:pic>
      <p:pic>
        <p:nvPicPr>
          <p:cNvPr id="17" name="Picture 16">
            <a:extLst>
              <a:ext uri="{FF2B5EF4-FFF2-40B4-BE49-F238E27FC236}">
                <a16:creationId xmlns:a16="http://schemas.microsoft.com/office/drawing/2014/main" id="{8B1170E2-56C0-E04D-D012-F06E3EF0B31C}"/>
              </a:ext>
            </a:extLst>
          </p:cNvPr>
          <p:cNvPicPr>
            <a:picLocks noChangeAspect="1"/>
          </p:cNvPicPr>
          <p:nvPr/>
        </p:nvPicPr>
        <p:blipFill>
          <a:blip r:embed="rId5"/>
          <a:stretch>
            <a:fillRect/>
          </a:stretch>
        </p:blipFill>
        <p:spPr>
          <a:xfrm>
            <a:off x="7531859" y="3055108"/>
            <a:ext cx="4170725" cy="2932737"/>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 ds:uri="http://purl.org/dc/terms/"/>
    <ds:schemaRef ds:uri="c0fa2617-96bd-425d-8578-e93563fe37c5"/>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587</TotalTime>
  <Words>793</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Leelawadee UI</vt:lpstr>
      <vt:lpstr>Söhne</vt:lpstr>
      <vt:lpstr>Wingdings 2</vt:lpstr>
      <vt:lpstr>DividendVTI</vt:lpstr>
      <vt:lpstr>Play store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29</cp:revision>
  <dcterms:created xsi:type="dcterms:W3CDTF">2021-05-26T16:50:10Z</dcterms:created>
  <dcterms:modified xsi:type="dcterms:W3CDTF">2024-04-13T01:34:02Z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