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58" r:id="rId3"/>
    <p:sldId id="259" r:id="rId4"/>
    <p:sldId id="260" r:id="rId5"/>
    <p:sldId id="358" r:id="rId6"/>
    <p:sldId id="261" r:id="rId7"/>
    <p:sldId id="364" r:id="rId8"/>
    <p:sldId id="367" r:id="rId9"/>
    <p:sldId id="365" r:id="rId10"/>
    <p:sldId id="366" r:id="rId11"/>
    <p:sldId id="368" r:id="rId12"/>
    <p:sldId id="276" r:id="rId13"/>
    <p:sldId id="263" r:id="rId14"/>
    <p:sldId id="264" r:id="rId15"/>
    <p:sldId id="370" r:id="rId16"/>
    <p:sldId id="275" r:id="rId17"/>
    <p:sldId id="359" r:id="rId18"/>
    <p:sldId id="357" r:id="rId19"/>
    <p:sldId id="361" r:id="rId20"/>
    <p:sldId id="360" r:id="rId21"/>
    <p:sldId id="362" r:id="rId22"/>
    <p:sldId id="351" r:id="rId23"/>
    <p:sldId id="369" r:id="rId24"/>
    <p:sldId id="267" r:id="rId25"/>
    <p:sldId id="354" r:id="rId26"/>
    <p:sldId id="363" r:id="rId27"/>
  </p:sldIdLst>
  <p:sldSz cx="14447838" cy="71326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6939" algn="l" rtl="0" fontAlgn="base">
      <a:spcBef>
        <a:spcPct val="0"/>
      </a:spcBef>
      <a:spcAft>
        <a:spcPct val="0"/>
      </a:spcAft>
      <a:defRPr kern="1200">
        <a:solidFill>
          <a:schemeClr val="tx1"/>
        </a:solidFill>
        <a:latin typeface="Arial" charset="0"/>
        <a:ea typeface="+mn-ea"/>
        <a:cs typeface="+mn-cs"/>
      </a:defRPr>
    </a:lvl2pPr>
    <a:lvl3pPr marL="913879" algn="l" rtl="0" fontAlgn="base">
      <a:spcBef>
        <a:spcPct val="0"/>
      </a:spcBef>
      <a:spcAft>
        <a:spcPct val="0"/>
      </a:spcAft>
      <a:defRPr kern="1200">
        <a:solidFill>
          <a:schemeClr val="tx1"/>
        </a:solidFill>
        <a:latin typeface="Arial" charset="0"/>
        <a:ea typeface="+mn-ea"/>
        <a:cs typeface="+mn-cs"/>
      </a:defRPr>
    </a:lvl3pPr>
    <a:lvl4pPr marL="1370818" algn="l" rtl="0" fontAlgn="base">
      <a:spcBef>
        <a:spcPct val="0"/>
      </a:spcBef>
      <a:spcAft>
        <a:spcPct val="0"/>
      </a:spcAft>
      <a:defRPr kern="1200">
        <a:solidFill>
          <a:schemeClr val="tx1"/>
        </a:solidFill>
        <a:latin typeface="Arial" charset="0"/>
        <a:ea typeface="+mn-ea"/>
        <a:cs typeface="+mn-cs"/>
      </a:defRPr>
    </a:lvl4pPr>
    <a:lvl5pPr marL="1827758" algn="l" rtl="0" fontAlgn="base">
      <a:spcBef>
        <a:spcPct val="0"/>
      </a:spcBef>
      <a:spcAft>
        <a:spcPct val="0"/>
      </a:spcAft>
      <a:defRPr kern="1200">
        <a:solidFill>
          <a:schemeClr val="tx1"/>
        </a:solidFill>
        <a:latin typeface="Arial" charset="0"/>
        <a:ea typeface="+mn-ea"/>
        <a:cs typeface="+mn-cs"/>
      </a:defRPr>
    </a:lvl5pPr>
    <a:lvl6pPr marL="2284698" algn="l" defTabSz="913879" rtl="0" eaLnBrk="1" latinLnBrk="0" hangingPunct="1">
      <a:defRPr kern="1200">
        <a:solidFill>
          <a:schemeClr val="tx1"/>
        </a:solidFill>
        <a:latin typeface="Arial" charset="0"/>
        <a:ea typeface="+mn-ea"/>
        <a:cs typeface="+mn-cs"/>
      </a:defRPr>
    </a:lvl6pPr>
    <a:lvl7pPr marL="2741637" algn="l" defTabSz="913879" rtl="0" eaLnBrk="1" latinLnBrk="0" hangingPunct="1">
      <a:defRPr kern="1200">
        <a:solidFill>
          <a:schemeClr val="tx1"/>
        </a:solidFill>
        <a:latin typeface="Arial" charset="0"/>
        <a:ea typeface="+mn-ea"/>
        <a:cs typeface="+mn-cs"/>
      </a:defRPr>
    </a:lvl7pPr>
    <a:lvl8pPr marL="3198576" algn="l" defTabSz="913879" rtl="0" eaLnBrk="1" latinLnBrk="0" hangingPunct="1">
      <a:defRPr kern="1200">
        <a:solidFill>
          <a:schemeClr val="tx1"/>
        </a:solidFill>
        <a:latin typeface="Arial" charset="0"/>
        <a:ea typeface="+mn-ea"/>
        <a:cs typeface="+mn-cs"/>
      </a:defRPr>
    </a:lvl8pPr>
    <a:lvl9pPr marL="3655517" algn="l" defTabSz="913879"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330" y="-84"/>
      </p:cViewPr>
      <p:guideLst>
        <p:guide orient="horz" pos="2247"/>
        <p:guide pos="455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1499378D-CDD8-40E6-A824-F0090324E37E}" type="datetimeFigureOut">
              <a:rPr lang="en-US"/>
              <a:pPr>
                <a:defRPr/>
              </a:pPr>
              <a:t>3/31/2019</a:t>
            </a:fld>
            <a:endParaRPr lang="en-US"/>
          </a:p>
        </p:txBody>
      </p:sp>
      <p:sp>
        <p:nvSpPr>
          <p:cNvPr id="4" name="Slide Image Placeholder 3"/>
          <p:cNvSpPr>
            <a:spLocks noGrp="1" noRot="1" noChangeAspect="1"/>
          </p:cNvSpPr>
          <p:nvPr>
            <p:ph type="sldImg" idx="2"/>
          </p:nvPr>
        </p:nvSpPr>
        <p:spPr>
          <a:xfrm>
            <a:off x="-42863" y="685800"/>
            <a:ext cx="6943726"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D080CBB-26F5-444D-8B08-5A0E2FBBBAF1}" type="slidenum">
              <a:rPr lang="en-US"/>
              <a:pPr>
                <a:defRPr/>
              </a:pPr>
              <a:t>‹#›</a:t>
            </a:fld>
            <a:endParaRPr lang="en-US"/>
          </a:p>
        </p:txBody>
      </p:sp>
    </p:spTree>
    <p:extLst>
      <p:ext uri="{BB962C8B-B14F-4D97-AF65-F5344CB8AC3E}">
        <p14:creationId xmlns:p14="http://schemas.microsoft.com/office/powerpoint/2010/main" xmlns="" val="17055562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6939" algn="l" rtl="0" fontAlgn="base">
      <a:spcBef>
        <a:spcPct val="30000"/>
      </a:spcBef>
      <a:spcAft>
        <a:spcPct val="0"/>
      </a:spcAft>
      <a:defRPr sz="1200" kern="1200">
        <a:solidFill>
          <a:schemeClr val="tx1"/>
        </a:solidFill>
        <a:latin typeface="+mn-lt"/>
        <a:ea typeface="+mn-ea"/>
        <a:cs typeface="+mn-cs"/>
      </a:defRPr>
    </a:lvl2pPr>
    <a:lvl3pPr marL="913879" algn="l" rtl="0" fontAlgn="base">
      <a:spcBef>
        <a:spcPct val="30000"/>
      </a:spcBef>
      <a:spcAft>
        <a:spcPct val="0"/>
      </a:spcAft>
      <a:defRPr sz="1200" kern="1200">
        <a:solidFill>
          <a:schemeClr val="tx1"/>
        </a:solidFill>
        <a:latin typeface="+mn-lt"/>
        <a:ea typeface="+mn-ea"/>
        <a:cs typeface="+mn-cs"/>
      </a:defRPr>
    </a:lvl3pPr>
    <a:lvl4pPr marL="1370818" algn="l" rtl="0" fontAlgn="base">
      <a:spcBef>
        <a:spcPct val="30000"/>
      </a:spcBef>
      <a:spcAft>
        <a:spcPct val="0"/>
      </a:spcAft>
      <a:defRPr sz="1200" kern="1200">
        <a:solidFill>
          <a:schemeClr val="tx1"/>
        </a:solidFill>
        <a:latin typeface="+mn-lt"/>
        <a:ea typeface="+mn-ea"/>
        <a:cs typeface="+mn-cs"/>
      </a:defRPr>
    </a:lvl4pPr>
    <a:lvl5pPr marL="1827758" algn="l" rtl="0" fontAlgn="base">
      <a:spcBef>
        <a:spcPct val="30000"/>
      </a:spcBef>
      <a:spcAft>
        <a:spcPct val="0"/>
      </a:spcAft>
      <a:defRPr sz="1200" kern="1200">
        <a:solidFill>
          <a:schemeClr val="tx1"/>
        </a:solidFill>
        <a:latin typeface="+mn-lt"/>
        <a:ea typeface="+mn-ea"/>
        <a:cs typeface="+mn-cs"/>
      </a:defRPr>
    </a:lvl5pPr>
    <a:lvl6pPr marL="2284698" algn="l" defTabSz="913879" rtl="0" eaLnBrk="1" latinLnBrk="0" hangingPunct="1">
      <a:defRPr sz="1200" kern="1200">
        <a:solidFill>
          <a:schemeClr val="tx1"/>
        </a:solidFill>
        <a:latin typeface="+mn-lt"/>
        <a:ea typeface="+mn-ea"/>
        <a:cs typeface="+mn-cs"/>
      </a:defRPr>
    </a:lvl6pPr>
    <a:lvl7pPr marL="2741637" algn="l" defTabSz="913879" rtl="0" eaLnBrk="1" latinLnBrk="0" hangingPunct="1">
      <a:defRPr sz="1200" kern="1200">
        <a:solidFill>
          <a:schemeClr val="tx1"/>
        </a:solidFill>
        <a:latin typeface="+mn-lt"/>
        <a:ea typeface="+mn-ea"/>
        <a:cs typeface="+mn-cs"/>
      </a:defRPr>
    </a:lvl7pPr>
    <a:lvl8pPr marL="3198576" algn="l" defTabSz="913879" rtl="0" eaLnBrk="1" latinLnBrk="0" hangingPunct="1">
      <a:defRPr sz="1200" kern="1200">
        <a:solidFill>
          <a:schemeClr val="tx1"/>
        </a:solidFill>
        <a:latin typeface="+mn-lt"/>
        <a:ea typeface="+mn-ea"/>
        <a:cs typeface="+mn-cs"/>
      </a:defRPr>
    </a:lvl8pPr>
    <a:lvl9pPr marL="3655517" algn="l" defTabSz="91387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D080CBB-26F5-444D-8B08-5A0E2FBBBAF1}"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3594" y="2215744"/>
            <a:ext cx="12280661" cy="1528894"/>
          </a:xfrm>
        </p:spPr>
        <p:txBody>
          <a:bodyPr/>
          <a:lstStyle/>
          <a:p>
            <a:r>
              <a:rPr lang="en-US" smtClean="0"/>
              <a:t>Click to edit Master title style</a:t>
            </a:r>
            <a:endParaRPr lang="en-US"/>
          </a:p>
        </p:txBody>
      </p:sp>
      <p:sp>
        <p:nvSpPr>
          <p:cNvPr id="3" name="Subtitle 2"/>
          <p:cNvSpPr>
            <a:spLocks noGrp="1"/>
          </p:cNvSpPr>
          <p:nvPr>
            <p:ph type="subTitle" idx="1"/>
          </p:nvPr>
        </p:nvSpPr>
        <p:spPr>
          <a:xfrm>
            <a:off x="2167181" y="4041831"/>
            <a:ext cx="10113487" cy="1822785"/>
          </a:xfrm>
        </p:spPr>
        <p:txBody>
          <a:bodyPr/>
          <a:lstStyle>
            <a:lvl1pPr marL="0" indent="0" algn="ctr">
              <a:buNone/>
              <a:defRPr>
                <a:solidFill>
                  <a:schemeClr val="tx1">
                    <a:tint val="75000"/>
                  </a:schemeClr>
                </a:solidFill>
              </a:defRPr>
            </a:lvl1pPr>
            <a:lvl2pPr marL="456939" indent="0" algn="ctr">
              <a:buNone/>
              <a:defRPr>
                <a:solidFill>
                  <a:schemeClr val="tx1">
                    <a:tint val="75000"/>
                  </a:schemeClr>
                </a:solidFill>
              </a:defRPr>
            </a:lvl2pPr>
            <a:lvl3pPr marL="913879" indent="0" algn="ctr">
              <a:buNone/>
              <a:defRPr>
                <a:solidFill>
                  <a:schemeClr val="tx1">
                    <a:tint val="75000"/>
                  </a:schemeClr>
                </a:solidFill>
              </a:defRPr>
            </a:lvl3pPr>
            <a:lvl4pPr marL="1370818" indent="0" algn="ctr">
              <a:buNone/>
              <a:defRPr>
                <a:solidFill>
                  <a:schemeClr val="tx1">
                    <a:tint val="75000"/>
                  </a:schemeClr>
                </a:solidFill>
              </a:defRPr>
            </a:lvl4pPr>
            <a:lvl5pPr marL="1827758" indent="0" algn="ctr">
              <a:buNone/>
              <a:defRPr>
                <a:solidFill>
                  <a:schemeClr val="tx1">
                    <a:tint val="75000"/>
                  </a:schemeClr>
                </a:solidFill>
              </a:defRPr>
            </a:lvl5pPr>
            <a:lvl6pPr marL="2284698" indent="0" algn="ctr">
              <a:buNone/>
              <a:defRPr>
                <a:solidFill>
                  <a:schemeClr val="tx1">
                    <a:tint val="75000"/>
                  </a:schemeClr>
                </a:solidFill>
              </a:defRPr>
            </a:lvl6pPr>
            <a:lvl7pPr marL="2741637" indent="0" algn="ctr">
              <a:buNone/>
              <a:defRPr>
                <a:solidFill>
                  <a:schemeClr val="tx1">
                    <a:tint val="75000"/>
                  </a:schemeClr>
                </a:solidFill>
              </a:defRPr>
            </a:lvl7pPr>
            <a:lvl8pPr marL="3198576" indent="0" algn="ctr">
              <a:buNone/>
              <a:defRPr>
                <a:solidFill>
                  <a:schemeClr val="tx1">
                    <a:tint val="75000"/>
                  </a:schemeClr>
                </a:solidFill>
              </a:defRPr>
            </a:lvl8pPr>
            <a:lvl9pPr marL="36555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614A02A-79AB-4803-8027-D645EA8B822D}"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First Review</a:t>
            </a:r>
          </a:p>
        </p:txBody>
      </p:sp>
      <p:sp>
        <p:nvSpPr>
          <p:cNvPr id="6" name="Slide Number Placeholder 5"/>
          <p:cNvSpPr>
            <a:spLocks noGrp="1"/>
          </p:cNvSpPr>
          <p:nvPr>
            <p:ph type="sldNum" sz="quarter" idx="12"/>
          </p:nvPr>
        </p:nvSpPr>
        <p:spPr/>
        <p:txBody>
          <a:bodyPr/>
          <a:lstStyle>
            <a:lvl1pPr>
              <a:defRPr/>
            </a:lvl1pPr>
          </a:lstStyle>
          <a:p>
            <a:pPr>
              <a:defRPr/>
            </a:pPr>
            <a:fld id="{9215C97C-48AE-43D1-9C6B-32D71C5ED2D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7C5F67-CB13-4FAE-9951-14866E463685}"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First Review</a:t>
            </a:r>
          </a:p>
        </p:txBody>
      </p:sp>
      <p:sp>
        <p:nvSpPr>
          <p:cNvPr id="6" name="Slide Number Placeholder 5"/>
          <p:cNvSpPr>
            <a:spLocks noGrp="1"/>
          </p:cNvSpPr>
          <p:nvPr>
            <p:ph type="sldNum" sz="quarter" idx="12"/>
          </p:nvPr>
        </p:nvSpPr>
        <p:spPr/>
        <p:txBody>
          <a:bodyPr/>
          <a:lstStyle>
            <a:lvl1pPr>
              <a:defRPr/>
            </a:lvl1pPr>
          </a:lstStyle>
          <a:p>
            <a:pPr>
              <a:defRPr/>
            </a:pPr>
            <a:fld id="{5A92F6CC-5C82-4F94-97BF-3D28A106971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74685" y="285637"/>
            <a:ext cx="3250764" cy="608585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2395" y="285637"/>
            <a:ext cx="9511493" cy="60858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FDDCE9-43D2-4AF9-869A-47C6680799EF}"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First Review</a:t>
            </a:r>
          </a:p>
        </p:txBody>
      </p:sp>
      <p:sp>
        <p:nvSpPr>
          <p:cNvPr id="6" name="Slide Number Placeholder 5"/>
          <p:cNvSpPr>
            <a:spLocks noGrp="1"/>
          </p:cNvSpPr>
          <p:nvPr>
            <p:ph type="sldNum" sz="quarter" idx="12"/>
          </p:nvPr>
        </p:nvSpPr>
        <p:spPr/>
        <p:txBody>
          <a:bodyPr/>
          <a:lstStyle>
            <a:lvl1pPr>
              <a:defRPr/>
            </a:lvl1pPr>
          </a:lstStyle>
          <a:p>
            <a:pPr>
              <a:defRPr/>
            </a:pPr>
            <a:fld id="{A6E2E0A8-A03D-4D3A-A74D-718BEE5C07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4535572-B460-427A-A130-6865677BFF96}"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First Review</a:t>
            </a:r>
          </a:p>
        </p:txBody>
      </p:sp>
      <p:sp>
        <p:nvSpPr>
          <p:cNvPr id="6" name="Slide Number Placeholder 5"/>
          <p:cNvSpPr>
            <a:spLocks noGrp="1"/>
          </p:cNvSpPr>
          <p:nvPr>
            <p:ph type="sldNum" sz="quarter" idx="12"/>
          </p:nvPr>
        </p:nvSpPr>
        <p:spPr/>
        <p:txBody>
          <a:bodyPr/>
          <a:lstStyle>
            <a:lvl1pPr>
              <a:defRPr/>
            </a:lvl1pPr>
          </a:lstStyle>
          <a:p>
            <a:pPr>
              <a:defRPr/>
            </a:pPr>
            <a:fld id="{A88C053F-0A40-4477-AE13-B3FFC14162A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283" y="4583385"/>
            <a:ext cx="12280661" cy="1416621"/>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41283" y="3023122"/>
            <a:ext cx="12280661" cy="1560263"/>
          </a:xfrm>
        </p:spPr>
        <p:txBody>
          <a:bodyPr anchor="b"/>
          <a:lstStyle>
            <a:lvl1pPr marL="0" indent="0">
              <a:buNone/>
              <a:defRPr sz="2000">
                <a:solidFill>
                  <a:schemeClr val="tx1">
                    <a:tint val="75000"/>
                  </a:schemeClr>
                </a:solidFill>
              </a:defRPr>
            </a:lvl1pPr>
            <a:lvl2pPr marL="456939" indent="0">
              <a:buNone/>
              <a:defRPr sz="1800">
                <a:solidFill>
                  <a:schemeClr val="tx1">
                    <a:tint val="75000"/>
                  </a:schemeClr>
                </a:solidFill>
              </a:defRPr>
            </a:lvl2pPr>
            <a:lvl3pPr marL="913879" indent="0">
              <a:buNone/>
              <a:defRPr sz="1600">
                <a:solidFill>
                  <a:schemeClr val="tx1">
                    <a:tint val="75000"/>
                  </a:schemeClr>
                </a:solidFill>
              </a:defRPr>
            </a:lvl3pPr>
            <a:lvl4pPr marL="1370818" indent="0">
              <a:buNone/>
              <a:defRPr sz="1400">
                <a:solidFill>
                  <a:schemeClr val="tx1">
                    <a:tint val="75000"/>
                  </a:schemeClr>
                </a:solidFill>
              </a:defRPr>
            </a:lvl4pPr>
            <a:lvl5pPr marL="1827758" indent="0">
              <a:buNone/>
              <a:defRPr sz="1400">
                <a:solidFill>
                  <a:schemeClr val="tx1">
                    <a:tint val="75000"/>
                  </a:schemeClr>
                </a:solidFill>
              </a:defRPr>
            </a:lvl5pPr>
            <a:lvl6pPr marL="2284698" indent="0">
              <a:buNone/>
              <a:defRPr sz="1400">
                <a:solidFill>
                  <a:schemeClr val="tx1">
                    <a:tint val="75000"/>
                  </a:schemeClr>
                </a:solidFill>
              </a:defRPr>
            </a:lvl6pPr>
            <a:lvl7pPr marL="2741637" indent="0">
              <a:buNone/>
              <a:defRPr sz="1400">
                <a:solidFill>
                  <a:schemeClr val="tx1">
                    <a:tint val="75000"/>
                  </a:schemeClr>
                </a:solidFill>
              </a:defRPr>
            </a:lvl7pPr>
            <a:lvl8pPr marL="3198576" indent="0">
              <a:buNone/>
              <a:defRPr sz="1400">
                <a:solidFill>
                  <a:schemeClr val="tx1">
                    <a:tint val="75000"/>
                  </a:schemeClr>
                </a:solidFill>
              </a:defRPr>
            </a:lvl8pPr>
            <a:lvl9pPr marL="365551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792668-0946-41AD-A0D2-07C93BBCF644}" type="datetime1">
              <a:rPr lang="en-US"/>
              <a:pPr>
                <a:defRPr/>
              </a:pPr>
              <a:t>3/31/2019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First Review</a:t>
            </a:r>
          </a:p>
        </p:txBody>
      </p:sp>
      <p:sp>
        <p:nvSpPr>
          <p:cNvPr id="6" name="Slide Number Placeholder 5"/>
          <p:cNvSpPr>
            <a:spLocks noGrp="1"/>
          </p:cNvSpPr>
          <p:nvPr>
            <p:ph type="sldNum" sz="quarter" idx="12"/>
          </p:nvPr>
        </p:nvSpPr>
        <p:spPr/>
        <p:txBody>
          <a:bodyPr/>
          <a:lstStyle>
            <a:lvl1pPr>
              <a:defRPr/>
            </a:lvl1pPr>
          </a:lstStyle>
          <a:p>
            <a:pPr>
              <a:defRPr/>
            </a:pPr>
            <a:fld id="{5810A2C8-0112-48B3-9BB4-3C4B2A52D3A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96" y="1664285"/>
            <a:ext cx="6381129" cy="470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4323" y="1664285"/>
            <a:ext cx="6381129" cy="470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54798B7-1814-415A-AB67-6D1545EC864F}"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First Review</a:t>
            </a:r>
          </a:p>
        </p:txBody>
      </p:sp>
      <p:sp>
        <p:nvSpPr>
          <p:cNvPr id="7" name="Slide Number Placeholder 5"/>
          <p:cNvSpPr>
            <a:spLocks noGrp="1"/>
          </p:cNvSpPr>
          <p:nvPr>
            <p:ph type="sldNum" sz="quarter" idx="12"/>
          </p:nvPr>
        </p:nvSpPr>
        <p:spPr/>
        <p:txBody>
          <a:bodyPr/>
          <a:lstStyle>
            <a:lvl1pPr>
              <a:defRPr/>
            </a:lvl1pPr>
          </a:lstStyle>
          <a:p>
            <a:pPr>
              <a:defRPr/>
            </a:pPr>
            <a:fld id="{19CCCB4B-8564-4D65-9908-B105323AB1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22395" y="1596588"/>
            <a:ext cx="6383636" cy="665382"/>
          </a:xfrm>
        </p:spPr>
        <p:txBody>
          <a:bodyPr anchor="b"/>
          <a:lstStyle>
            <a:lvl1pPr marL="0" indent="0">
              <a:buNone/>
              <a:defRPr sz="2400" b="1"/>
            </a:lvl1pPr>
            <a:lvl2pPr marL="456939" indent="0">
              <a:buNone/>
              <a:defRPr sz="2000" b="1"/>
            </a:lvl2pPr>
            <a:lvl3pPr marL="913879" indent="0">
              <a:buNone/>
              <a:defRPr sz="1800" b="1"/>
            </a:lvl3pPr>
            <a:lvl4pPr marL="1370818" indent="0">
              <a:buNone/>
              <a:defRPr sz="1600" b="1"/>
            </a:lvl4pPr>
            <a:lvl5pPr marL="1827758" indent="0">
              <a:buNone/>
              <a:defRPr sz="1600" b="1"/>
            </a:lvl5pPr>
            <a:lvl6pPr marL="2284698" indent="0">
              <a:buNone/>
              <a:defRPr sz="1600" b="1"/>
            </a:lvl6pPr>
            <a:lvl7pPr marL="2741637" indent="0">
              <a:buNone/>
              <a:defRPr sz="1600" b="1"/>
            </a:lvl7pPr>
            <a:lvl8pPr marL="3198576" indent="0">
              <a:buNone/>
              <a:defRPr sz="1600" b="1"/>
            </a:lvl8pPr>
            <a:lvl9pPr marL="36555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2395" y="2261973"/>
            <a:ext cx="6383636" cy="410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339304" y="1596588"/>
            <a:ext cx="6386146" cy="665382"/>
          </a:xfrm>
        </p:spPr>
        <p:txBody>
          <a:bodyPr anchor="b"/>
          <a:lstStyle>
            <a:lvl1pPr marL="0" indent="0">
              <a:buNone/>
              <a:defRPr sz="2400" b="1"/>
            </a:lvl1pPr>
            <a:lvl2pPr marL="456939" indent="0">
              <a:buNone/>
              <a:defRPr sz="2000" b="1"/>
            </a:lvl2pPr>
            <a:lvl3pPr marL="913879" indent="0">
              <a:buNone/>
              <a:defRPr sz="1800" b="1"/>
            </a:lvl3pPr>
            <a:lvl4pPr marL="1370818" indent="0">
              <a:buNone/>
              <a:defRPr sz="1600" b="1"/>
            </a:lvl4pPr>
            <a:lvl5pPr marL="1827758" indent="0">
              <a:buNone/>
              <a:defRPr sz="1600" b="1"/>
            </a:lvl5pPr>
            <a:lvl6pPr marL="2284698" indent="0">
              <a:buNone/>
              <a:defRPr sz="1600" b="1"/>
            </a:lvl6pPr>
            <a:lvl7pPr marL="2741637" indent="0">
              <a:buNone/>
              <a:defRPr sz="1600" b="1"/>
            </a:lvl7pPr>
            <a:lvl8pPr marL="3198576" indent="0">
              <a:buNone/>
              <a:defRPr sz="1600" b="1"/>
            </a:lvl8pPr>
            <a:lvl9pPr marL="36555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339304" y="2261973"/>
            <a:ext cx="6386146" cy="410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34A4CD3-8B6A-46F5-A412-791DF4A4D873}" type="datetime1">
              <a:rPr lang="en-US"/>
              <a:pPr>
                <a:defRPr/>
              </a:pPr>
              <a:t>3/31/2019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First Review</a:t>
            </a:r>
          </a:p>
        </p:txBody>
      </p:sp>
      <p:sp>
        <p:nvSpPr>
          <p:cNvPr id="9" name="Slide Number Placeholder 5"/>
          <p:cNvSpPr>
            <a:spLocks noGrp="1"/>
          </p:cNvSpPr>
          <p:nvPr>
            <p:ph type="sldNum" sz="quarter" idx="12"/>
          </p:nvPr>
        </p:nvSpPr>
        <p:spPr/>
        <p:txBody>
          <a:bodyPr/>
          <a:lstStyle>
            <a:lvl1pPr>
              <a:defRPr/>
            </a:lvl1pPr>
          </a:lstStyle>
          <a:p>
            <a:pPr>
              <a:defRPr/>
            </a:pPr>
            <a:fld id="{C0D974EB-A12C-48AF-87BB-C69CAC66AE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1B9BD95-6C9F-4CFA-8ABD-28BCDEC572A0}" type="datetime1">
              <a:rPr lang="en-US"/>
              <a:pPr>
                <a:defRPr/>
              </a:pPr>
              <a:t>3/31/2019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First Review</a:t>
            </a:r>
          </a:p>
        </p:txBody>
      </p:sp>
      <p:sp>
        <p:nvSpPr>
          <p:cNvPr id="5" name="Slide Number Placeholder 5"/>
          <p:cNvSpPr>
            <a:spLocks noGrp="1"/>
          </p:cNvSpPr>
          <p:nvPr>
            <p:ph type="sldNum" sz="quarter" idx="12"/>
          </p:nvPr>
        </p:nvSpPr>
        <p:spPr/>
        <p:txBody>
          <a:bodyPr/>
          <a:lstStyle>
            <a:lvl1pPr>
              <a:defRPr/>
            </a:lvl1pPr>
          </a:lstStyle>
          <a:p>
            <a:pPr>
              <a:defRPr/>
            </a:pPr>
            <a:fld id="{A037934C-8C73-4E97-8913-8A85A7B2A8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532850-1E4F-43D2-81A4-FF48EFFA95CF}" type="datetime1">
              <a:rPr lang="en-US"/>
              <a:pPr>
                <a:defRPr/>
              </a:pPr>
              <a:t>3/31/2019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First Review</a:t>
            </a:r>
          </a:p>
        </p:txBody>
      </p:sp>
      <p:sp>
        <p:nvSpPr>
          <p:cNvPr id="4" name="Slide Number Placeholder 5"/>
          <p:cNvSpPr>
            <a:spLocks noGrp="1"/>
          </p:cNvSpPr>
          <p:nvPr>
            <p:ph type="sldNum" sz="quarter" idx="12"/>
          </p:nvPr>
        </p:nvSpPr>
        <p:spPr/>
        <p:txBody>
          <a:bodyPr/>
          <a:lstStyle>
            <a:lvl1pPr>
              <a:defRPr/>
            </a:lvl1pPr>
          </a:lstStyle>
          <a:p>
            <a:pPr>
              <a:defRPr/>
            </a:pPr>
            <a:fld id="{CAC76B78-512B-4F35-925D-D92F1DA2B17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2394" y="283985"/>
            <a:ext cx="4753240" cy="120858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648704" y="283989"/>
            <a:ext cx="8076744" cy="60875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22394" y="1492576"/>
            <a:ext cx="4753240" cy="4878923"/>
          </a:xfrm>
        </p:spPr>
        <p:txBody>
          <a:bodyPr/>
          <a:lstStyle>
            <a:lvl1pPr marL="0" indent="0">
              <a:buNone/>
              <a:defRPr sz="1400"/>
            </a:lvl1pPr>
            <a:lvl2pPr marL="456939" indent="0">
              <a:buNone/>
              <a:defRPr sz="1200"/>
            </a:lvl2pPr>
            <a:lvl3pPr marL="913879" indent="0">
              <a:buNone/>
              <a:defRPr sz="1000"/>
            </a:lvl3pPr>
            <a:lvl4pPr marL="1370818" indent="0">
              <a:buNone/>
              <a:defRPr sz="900"/>
            </a:lvl4pPr>
            <a:lvl5pPr marL="1827758" indent="0">
              <a:buNone/>
              <a:defRPr sz="900"/>
            </a:lvl5pPr>
            <a:lvl6pPr marL="2284698" indent="0">
              <a:buNone/>
              <a:defRPr sz="900"/>
            </a:lvl6pPr>
            <a:lvl7pPr marL="2741637" indent="0">
              <a:buNone/>
              <a:defRPr sz="900"/>
            </a:lvl7pPr>
            <a:lvl8pPr marL="3198576" indent="0">
              <a:buNone/>
              <a:defRPr sz="900"/>
            </a:lvl8pPr>
            <a:lvl9pPr marL="3655517"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D04FD63-BD41-453D-BFBD-8FE292A4448B}"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First Review</a:t>
            </a:r>
          </a:p>
        </p:txBody>
      </p:sp>
      <p:sp>
        <p:nvSpPr>
          <p:cNvPr id="7" name="Slide Number Placeholder 5"/>
          <p:cNvSpPr>
            <a:spLocks noGrp="1"/>
          </p:cNvSpPr>
          <p:nvPr>
            <p:ph type="sldNum" sz="quarter" idx="12"/>
          </p:nvPr>
        </p:nvSpPr>
        <p:spPr/>
        <p:txBody>
          <a:bodyPr/>
          <a:lstStyle>
            <a:lvl1pPr>
              <a:defRPr/>
            </a:lvl1pPr>
          </a:lstStyle>
          <a:p>
            <a:pPr>
              <a:defRPr/>
            </a:pPr>
            <a:fld id="{C5D4B167-71D2-47C7-9CDB-A6C8CD5A06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1882" y="4992846"/>
            <a:ext cx="8668703" cy="58943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31882" y="637319"/>
            <a:ext cx="8668703" cy="4279583"/>
          </a:xfrm>
        </p:spPr>
        <p:txBody>
          <a:bodyPr rtlCol="0">
            <a:normAutofit/>
          </a:bodyPr>
          <a:lstStyle>
            <a:lvl1pPr marL="0" indent="0">
              <a:buNone/>
              <a:defRPr sz="3200"/>
            </a:lvl1pPr>
            <a:lvl2pPr marL="456939" indent="0">
              <a:buNone/>
              <a:defRPr sz="2800"/>
            </a:lvl2pPr>
            <a:lvl3pPr marL="913879" indent="0">
              <a:buNone/>
              <a:defRPr sz="2400"/>
            </a:lvl3pPr>
            <a:lvl4pPr marL="1370818" indent="0">
              <a:buNone/>
              <a:defRPr sz="2000"/>
            </a:lvl4pPr>
            <a:lvl5pPr marL="1827758" indent="0">
              <a:buNone/>
              <a:defRPr sz="2000"/>
            </a:lvl5pPr>
            <a:lvl6pPr marL="2284698" indent="0">
              <a:buNone/>
              <a:defRPr sz="2000"/>
            </a:lvl6pPr>
            <a:lvl7pPr marL="2741637" indent="0">
              <a:buNone/>
              <a:defRPr sz="2000"/>
            </a:lvl7pPr>
            <a:lvl8pPr marL="3198576" indent="0">
              <a:buNone/>
              <a:defRPr sz="2000"/>
            </a:lvl8pPr>
            <a:lvl9pPr marL="3655517" indent="0">
              <a:buNone/>
              <a:defRPr sz="2000"/>
            </a:lvl9pPr>
          </a:lstStyle>
          <a:p>
            <a:pPr lvl="0"/>
            <a:endParaRPr lang="en-US" noProof="0"/>
          </a:p>
        </p:txBody>
      </p:sp>
      <p:sp>
        <p:nvSpPr>
          <p:cNvPr id="4" name="Text Placeholder 3"/>
          <p:cNvSpPr>
            <a:spLocks noGrp="1"/>
          </p:cNvSpPr>
          <p:nvPr>
            <p:ph type="body" sz="half" idx="2"/>
          </p:nvPr>
        </p:nvSpPr>
        <p:spPr>
          <a:xfrm>
            <a:off x="2831882" y="5582280"/>
            <a:ext cx="8668703" cy="837094"/>
          </a:xfrm>
        </p:spPr>
        <p:txBody>
          <a:bodyPr/>
          <a:lstStyle>
            <a:lvl1pPr marL="0" indent="0">
              <a:buNone/>
              <a:defRPr sz="1400"/>
            </a:lvl1pPr>
            <a:lvl2pPr marL="456939" indent="0">
              <a:buNone/>
              <a:defRPr sz="1200"/>
            </a:lvl2pPr>
            <a:lvl3pPr marL="913879" indent="0">
              <a:buNone/>
              <a:defRPr sz="1000"/>
            </a:lvl3pPr>
            <a:lvl4pPr marL="1370818" indent="0">
              <a:buNone/>
              <a:defRPr sz="900"/>
            </a:lvl4pPr>
            <a:lvl5pPr marL="1827758" indent="0">
              <a:buNone/>
              <a:defRPr sz="900"/>
            </a:lvl5pPr>
            <a:lvl6pPr marL="2284698" indent="0">
              <a:buNone/>
              <a:defRPr sz="900"/>
            </a:lvl6pPr>
            <a:lvl7pPr marL="2741637" indent="0">
              <a:buNone/>
              <a:defRPr sz="900"/>
            </a:lvl7pPr>
            <a:lvl8pPr marL="3198576" indent="0">
              <a:buNone/>
              <a:defRPr sz="900"/>
            </a:lvl8pPr>
            <a:lvl9pPr marL="3655517"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23CCE38-943D-4EC9-A2F5-7ACA618EC14A}" type="datetime1">
              <a:rPr lang="en-US"/>
              <a:pPr>
                <a:defRPr/>
              </a:pPr>
              <a:t>3/31/2019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First Review</a:t>
            </a:r>
          </a:p>
        </p:txBody>
      </p:sp>
      <p:sp>
        <p:nvSpPr>
          <p:cNvPr id="7" name="Slide Number Placeholder 5"/>
          <p:cNvSpPr>
            <a:spLocks noGrp="1"/>
          </p:cNvSpPr>
          <p:nvPr>
            <p:ph type="sldNum" sz="quarter" idx="12"/>
          </p:nvPr>
        </p:nvSpPr>
        <p:spPr/>
        <p:txBody>
          <a:bodyPr/>
          <a:lstStyle>
            <a:lvl1pPr>
              <a:defRPr/>
            </a:lvl1pPr>
          </a:lstStyle>
          <a:p>
            <a:pPr>
              <a:defRPr/>
            </a:pPr>
            <a:fld id="{287D0A7D-43E1-4802-963E-36013F74C2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22395" y="285640"/>
            <a:ext cx="13003055" cy="1188773"/>
          </a:xfrm>
          <a:prstGeom prst="rect">
            <a:avLst/>
          </a:prstGeom>
          <a:noFill/>
          <a:ln w="9525">
            <a:noFill/>
            <a:miter lim="800000"/>
            <a:headEnd/>
            <a:tailEnd/>
          </a:ln>
        </p:spPr>
        <p:txBody>
          <a:bodyPr vert="horz" wrap="square" lIns="91389" tIns="45694" rIns="91389" bIns="45694"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95" y="1664285"/>
            <a:ext cx="13003055" cy="4707212"/>
          </a:xfrm>
          <a:prstGeom prst="rect">
            <a:avLst/>
          </a:prstGeom>
          <a:noFill/>
          <a:ln w="9525">
            <a:noFill/>
            <a:miter lim="800000"/>
            <a:headEnd/>
            <a:tailEnd/>
          </a:ln>
        </p:spPr>
        <p:txBody>
          <a:bodyPr vert="horz" wrap="square" lIns="91389" tIns="45694" rIns="91389" bIns="456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22392" y="6610905"/>
            <a:ext cx="3371162" cy="379747"/>
          </a:xfrm>
          <a:prstGeom prst="rect">
            <a:avLst/>
          </a:prstGeom>
        </p:spPr>
        <p:txBody>
          <a:bodyPr vert="horz" lIns="91389" tIns="45694" rIns="91389" bIns="45694"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13820B5-80A3-497F-8336-C73FBE81D182}" type="datetime1">
              <a:rPr lang="en-US"/>
              <a:pPr>
                <a:defRPr/>
              </a:pPr>
              <a:t>3/31/2019</a:t>
            </a:fld>
            <a:endParaRPr lang="en-US"/>
          </a:p>
        </p:txBody>
      </p:sp>
      <p:sp>
        <p:nvSpPr>
          <p:cNvPr id="5" name="Footer Placeholder 4"/>
          <p:cNvSpPr>
            <a:spLocks noGrp="1"/>
          </p:cNvSpPr>
          <p:nvPr>
            <p:ph type="ftr" sz="quarter" idx="3"/>
          </p:nvPr>
        </p:nvSpPr>
        <p:spPr>
          <a:xfrm>
            <a:off x="4936350" y="6610905"/>
            <a:ext cx="4575149" cy="379747"/>
          </a:xfrm>
          <a:prstGeom prst="rect">
            <a:avLst/>
          </a:prstGeom>
        </p:spPr>
        <p:txBody>
          <a:bodyPr vert="horz" lIns="91389" tIns="45694" rIns="91389" bIns="45694"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en-US"/>
              <a:t>First Review</a:t>
            </a:r>
          </a:p>
        </p:txBody>
      </p:sp>
      <p:sp>
        <p:nvSpPr>
          <p:cNvPr id="6" name="Slide Number Placeholder 5"/>
          <p:cNvSpPr>
            <a:spLocks noGrp="1"/>
          </p:cNvSpPr>
          <p:nvPr>
            <p:ph type="sldNum" sz="quarter" idx="4"/>
          </p:nvPr>
        </p:nvSpPr>
        <p:spPr>
          <a:xfrm>
            <a:off x="10354284" y="6610905"/>
            <a:ext cx="3371162" cy="379747"/>
          </a:xfrm>
          <a:prstGeom prst="rect">
            <a:avLst/>
          </a:prstGeom>
        </p:spPr>
        <p:txBody>
          <a:bodyPr vert="horz" lIns="91389" tIns="45694" rIns="91389" bIns="45694"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4AF266A8-15C9-4481-A707-6F8D53AB5F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6939" algn="ctr" rtl="0" fontAlgn="base">
        <a:spcBef>
          <a:spcPct val="0"/>
        </a:spcBef>
        <a:spcAft>
          <a:spcPct val="0"/>
        </a:spcAft>
        <a:defRPr sz="4400">
          <a:solidFill>
            <a:schemeClr val="tx1"/>
          </a:solidFill>
          <a:latin typeface="Calibri" pitchFamily="34" charset="0"/>
        </a:defRPr>
      </a:lvl6pPr>
      <a:lvl7pPr marL="913879" algn="ctr" rtl="0" fontAlgn="base">
        <a:spcBef>
          <a:spcPct val="0"/>
        </a:spcBef>
        <a:spcAft>
          <a:spcPct val="0"/>
        </a:spcAft>
        <a:defRPr sz="4400">
          <a:solidFill>
            <a:schemeClr val="tx1"/>
          </a:solidFill>
          <a:latin typeface="Calibri" pitchFamily="34" charset="0"/>
        </a:defRPr>
      </a:lvl7pPr>
      <a:lvl8pPr marL="1370818" algn="ctr" rtl="0" fontAlgn="base">
        <a:spcBef>
          <a:spcPct val="0"/>
        </a:spcBef>
        <a:spcAft>
          <a:spcPct val="0"/>
        </a:spcAft>
        <a:defRPr sz="4400">
          <a:solidFill>
            <a:schemeClr val="tx1"/>
          </a:solidFill>
          <a:latin typeface="Calibri" pitchFamily="34" charset="0"/>
        </a:defRPr>
      </a:lvl8pPr>
      <a:lvl9pPr marL="1827758" algn="ctr" rtl="0" fontAlgn="base">
        <a:spcBef>
          <a:spcPct val="0"/>
        </a:spcBef>
        <a:spcAft>
          <a:spcPct val="0"/>
        </a:spcAft>
        <a:defRPr sz="4400">
          <a:solidFill>
            <a:schemeClr val="tx1"/>
          </a:solidFill>
          <a:latin typeface="Calibri" pitchFamily="34" charset="0"/>
        </a:defRPr>
      </a:lvl9pPr>
    </p:titleStyle>
    <p:bodyStyle>
      <a:lvl1pPr marL="342705" indent="-342705"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527" indent="-285587"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2350" indent="-22847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599289" indent="-22847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6229" indent="-22847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3168" indent="-228470" algn="l" defTabSz="91387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108" indent="-228470" algn="l" defTabSz="91387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47" indent="-228470" algn="l" defTabSz="91387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87" indent="-228470" algn="l" defTabSz="91387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79" rtl="0" eaLnBrk="1" latinLnBrk="0" hangingPunct="1">
        <a:defRPr sz="1800" kern="1200">
          <a:solidFill>
            <a:schemeClr val="tx1"/>
          </a:solidFill>
          <a:latin typeface="+mn-lt"/>
          <a:ea typeface="+mn-ea"/>
          <a:cs typeface="+mn-cs"/>
        </a:defRPr>
      </a:lvl1pPr>
      <a:lvl2pPr marL="456939" algn="l" defTabSz="913879" rtl="0" eaLnBrk="1" latinLnBrk="0" hangingPunct="1">
        <a:defRPr sz="1800" kern="1200">
          <a:solidFill>
            <a:schemeClr val="tx1"/>
          </a:solidFill>
          <a:latin typeface="+mn-lt"/>
          <a:ea typeface="+mn-ea"/>
          <a:cs typeface="+mn-cs"/>
        </a:defRPr>
      </a:lvl2pPr>
      <a:lvl3pPr marL="913879" algn="l" defTabSz="913879" rtl="0" eaLnBrk="1" latinLnBrk="0" hangingPunct="1">
        <a:defRPr sz="1800" kern="1200">
          <a:solidFill>
            <a:schemeClr val="tx1"/>
          </a:solidFill>
          <a:latin typeface="+mn-lt"/>
          <a:ea typeface="+mn-ea"/>
          <a:cs typeface="+mn-cs"/>
        </a:defRPr>
      </a:lvl3pPr>
      <a:lvl4pPr marL="1370818" algn="l" defTabSz="913879" rtl="0" eaLnBrk="1" latinLnBrk="0" hangingPunct="1">
        <a:defRPr sz="1800" kern="1200">
          <a:solidFill>
            <a:schemeClr val="tx1"/>
          </a:solidFill>
          <a:latin typeface="+mn-lt"/>
          <a:ea typeface="+mn-ea"/>
          <a:cs typeface="+mn-cs"/>
        </a:defRPr>
      </a:lvl4pPr>
      <a:lvl5pPr marL="1827758" algn="l" defTabSz="913879" rtl="0" eaLnBrk="1" latinLnBrk="0" hangingPunct="1">
        <a:defRPr sz="1800" kern="1200">
          <a:solidFill>
            <a:schemeClr val="tx1"/>
          </a:solidFill>
          <a:latin typeface="+mn-lt"/>
          <a:ea typeface="+mn-ea"/>
          <a:cs typeface="+mn-cs"/>
        </a:defRPr>
      </a:lvl5pPr>
      <a:lvl6pPr marL="2284698" algn="l" defTabSz="913879" rtl="0" eaLnBrk="1" latinLnBrk="0" hangingPunct="1">
        <a:defRPr sz="1800" kern="1200">
          <a:solidFill>
            <a:schemeClr val="tx1"/>
          </a:solidFill>
          <a:latin typeface="+mn-lt"/>
          <a:ea typeface="+mn-ea"/>
          <a:cs typeface="+mn-cs"/>
        </a:defRPr>
      </a:lvl6pPr>
      <a:lvl7pPr marL="2741637" algn="l" defTabSz="913879" rtl="0" eaLnBrk="1" latinLnBrk="0" hangingPunct="1">
        <a:defRPr sz="1800" kern="1200">
          <a:solidFill>
            <a:schemeClr val="tx1"/>
          </a:solidFill>
          <a:latin typeface="+mn-lt"/>
          <a:ea typeface="+mn-ea"/>
          <a:cs typeface="+mn-cs"/>
        </a:defRPr>
      </a:lvl7pPr>
      <a:lvl8pPr marL="3198576" algn="l" defTabSz="913879" rtl="0" eaLnBrk="1" latinLnBrk="0" hangingPunct="1">
        <a:defRPr sz="1800" kern="1200">
          <a:solidFill>
            <a:schemeClr val="tx1"/>
          </a:solidFill>
          <a:latin typeface="+mn-lt"/>
          <a:ea typeface="+mn-ea"/>
          <a:cs typeface="+mn-cs"/>
        </a:defRPr>
      </a:lvl8pPr>
      <a:lvl9pPr marL="3655517" algn="l" defTabSz="91387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p:txBody>
          <a:bodyPr/>
          <a:lstStyle/>
          <a:p>
            <a:r>
              <a:rPr lang="en-US" smtClean="0"/>
              <a:t>SENTIMENTAL ANALYSIS OF AUDIO USING </a:t>
            </a:r>
            <a:br>
              <a:rPr lang="en-US" smtClean="0"/>
            </a:br>
            <a:r>
              <a:rPr lang="en-US" smtClean="0"/>
              <a:t>NATURAL LANGUAGE PROCESSING</a:t>
            </a:r>
            <a:endParaRPr lang="en-US" dirty="0" smtClean="0"/>
          </a:p>
        </p:txBody>
      </p:sp>
      <p:sp>
        <p:nvSpPr>
          <p:cNvPr id="5" name="Content Placeholder 4"/>
          <p:cNvSpPr>
            <a:spLocks noGrp="1"/>
          </p:cNvSpPr>
          <p:nvPr>
            <p:ph sz="half" idx="1"/>
          </p:nvPr>
        </p:nvSpPr>
        <p:spPr/>
        <p:txBody>
          <a:bodyPr/>
          <a:lstStyle/>
          <a:p>
            <a:pPr>
              <a:buNone/>
            </a:pPr>
            <a:r>
              <a:rPr lang="en-US" dirty="0" smtClean="0"/>
              <a:t>   Supervisor :</a:t>
            </a:r>
          </a:p>
          <a:p>
            <a:pPr>
              <a:buNone/>
            </a:pPr>
            <a:r>
              <a:rPr lang="en-US" dirty="0" smtClean="0"/>
              <a:t>        Prof: Ms. Aida Jones</a:t>
            </a:r>
          </a:p>
          <a:p>
            <a:pPr>
              <a:buNone/>
            </a:pPr>
            <a:r>
              <a:rPr lang="en-US" dirty="0" smtClean="0"/>
              <a:t>        Assistant Professor (ECE)</a:t>
            </a:r>
          </a:p>
          <a:p>
            <a:endParaRPr lang="en-US" dirty="0"/>
          </a:p>
        </p:txBody>
      </p:sp>
      <p:sp>
        <p:nvSpPr>
          <p:cNvPr id="6" name="Content Placeholder 5"/>
          <p:cNvSpPr>
            <a:spLocks noGrp="1"/>
          </p:cNvSpPr>
          <p:nvPr>
            <p:ph sz="half" idx="2"/>
          </p:nvPr>
        </p:nvSpPr>
        <p:spPr>
          <a:xfrm>
            <a:off x="7344323" y="3337719"/>
            <a:ext cx="6381129" cy="3033778"/>
          </a:xfrm>
        </p:spPr>
        <p:txBody>
          <a:bodyPr/>
          <a:lstStyle/>
          <a:p>
            <a:pPr>
              <a:buNone/>
            </a:pPr>
            <a:r>
              <a:rPr lang="en-US" dirty="0" smtClean="0"/>
              <a:t>Students Name :</a:t>
            </a:r>
          </a:p>
          <a:p>
            <a:r>
              <a:rPr lang="en-US" dirty="0" smtClean="0"/>
              <a:t> 1. </a:t>
            </a:r>
            <a:r>
              <a:rPr lang="en-US" dirty="0" err="1" smtClean="0"/>
              <a:t>M.Pavithra</a:t>
            </a:r>
            <a:r>
              <a:rPr lang="en-US" dirty="0" smtClean="0"/>
              <a:t>(311015106057)</a:t>
            </a:r>
          </a:p>
          <a:p>
            <a:r>
              <a:rPr lang="en-US" dirty="0" smtClean="0"/>
              <a:t>2.S.R.Priyavardhini(31101510607)</a:t>
            </a:r>
          </a:p>
          <a:p>
            <a:r>
              <a:rPr lang="en-US" dirty="0" smtClean="0"/>
              <a:t> 3. </a:t>
            </a:r>
            <a:r>
              <a:rPr lang="en-US" dirty="0" err="1" smtClean="0"/>
              <a:t>S.Shripriya</a:t>
            </a:r>
            <a:r>
              <a:rPr lang="en-US" dirty="0" smtClean="0"/>
              <a:t>(311015106085)</a:t>
            </a:r>
          </a:p>
          <a:p>
            <a:endParaRPr lang="en-US" dirty="0" smtClean="0"/>
          </a:p>
          <a:p>
            <a:r>
              <a:rPr lang="en-US" dirty="0" smtClean="0"/>
              <a:t>Batch No: B6</a:t>
            </a:r>
          </a:p>
          <a:p>
            <a:endParaRPr lang="en-US" dirty="0" smtClean="0"/>
          </a:p>
          <a:p>
            <a:endParaRPr lang="en-US" dirty="0"/>
          </a:p>
        </p:txBody>
      </p:sp>
      <p:sp>
        <p:nvSpPr>
          <p:cNvPr id="10" name="Title 3"/>
          <p:cNvSpPr txBox="1">
            <a:spLocks/>
          </p:cNvSpPr>
          <p:nvPr/>
        </p:nvSpPr>
        <p:spPr bwMode="auto">
          <a:xfrm>
            <a:off x="601994" y="0"/>
            <a:ext cx="14086642" cy="2060540"/>
          </a:xfrm>
          <a:prstGeom prst="rect">
            <a:avLst/>
          </a:prstGeom>
          <a:noFill/>
          <a:ln w="9525">
            <a:noFill/>
            <a:miter lim="800000"/>
            <a:headEnd/>
            <a:tailEnd/>
          </a:ln>
        </p:spPr>
        <p:txBody>
          <a:bodyPr vert="horz" wrap="square" lIns="91389" tIns="45694" rIns="91389" bIns="45694" numCol="1" anchor="ctr" anchorCtr="0" compatLnSpc="1">
            <a:prstTxWarp prst="textNoShape">
              <a:avLst/>
            </a:prstTxWarp>
            <a:normAutofit/>
          </a:bodyPr>
          <a:lstStyle/>
          <a:p>
            <a:pPr algn="ctr" defTabSz="913879">
              <a:defRPr/>
            </a:pPr>
            <a:endParaRPr lang="en-US" sz="4400" dirty="0">
              <a:latin typeface="+mj-lt"/>
              <a:ea typeface="+mj-ea"/>
              <a:cs typeface="+mj-cs"/>
            </a:endParaRPr>
          </a:p>
        </p:txBody>
      </p:sp>
      <p:sp>
        <p:nvSpPr>
          <p:cNvPr id="11" name="Content Placeholder 4"/>
          <p:cNvSpPr txBox="1">
            <a:spLocks/>
          </p:cNvSpPr>
          <p:nvPr/>
        </p:nvSpPr>
        <p:spPr bwMode="auto">
          <a:xfrm>
            <a:off x="722395" y="2377549"/>
            <a:ext cx="6742325" cy="1933408"/>
          </a:xfrm>
          <a:prstGeom prst="rect">
            <a:avLst/>
          </a:prstGeom>
          <a:noFill/>
          <a:ln w="9525">
            <a:noFill/>
            <a:miter lim="800000"/>
            <a:headEnd/>
            <a:tailEnd/>
          </a:ln>
        </p:spPr>
        <p:txBody>
          <a:bodyPr vert="horz" wrap="square" lIns="91389" tIns="45694" rIns="91389" bIns="45694" numCol="1" anchor="t" anchorCtr="0" compatLnSpc="1">
            <a:prstTxWarp prst="textNoShape">
              <a:avLst/>
            </a:prstTxWarp>
            <a:normAutofit/>
          </a:bodyPr>
          <a:lstStyle/>
          <a:p>
            <a:pPr marL="342705" indent="-342705" defTabSz="913879">
              <a:spcBef>
                <a:spcPct val="20000"/>
              </a:spcBef>
              <a:defRPr/>
            </a:pPr>
            <a:endParaRPr lang="en-US" sz="2800" dirty="0">
              <a:latin typeface="+mn-lt"/>
            </a:endParaRPr>
          </a:p>
        </p:txBody>
      </p:sp>
      <p:sp>
        <p:nvSpPr>
          <p:cNvPr id="12" name="Content Placeholder 5"/>
          <p:cNvSpPr txBox="1">
            <a:spLocks/>
          </p:cNvSpPr>
          <p:nvPr/>
        </p:nvSpPr>
        <p:spPr bwMode="auto">
          <a:xfrm>
            <a:off x="6260730" y="3724823"/>
            <a:ext cx="7464716" cy="3011558"/>
          </a:xfrm>
          <a:prstGeom prst="rect">
            <a:avLst/>
          </a:prstGeom>
          <a:noFill/>
          <a:ln w="9525">
            <a:noFill/>
            <a:miter lim="800000"/>
            <a:headEnd/>
            <a:tailEnd/>
          </a:ln>
        </p:spPr>
        <p:txBody>
          <a:bodyPr vert="horz" wrap="square" lIns="91389" tIns="45694" rIns="91389" bIns="45694" numCol="1" anchor="t" anchorCtr="0" compatLnSpc="1">
            <a:prstTxWarp prst="textNoShape">
              <a:avLst/>
            </a:prstTxWarp>
            <a:normAutofit/>
          </a:bodyPr>
          <a:lstStyle/>
          <a:p>
            <a:pPr marL="342705" indent="-342705" defTabSz="913879">
              <a:spcBef>
                <a:spcPct val="20000"/>
              </a:spcBef>
              <a:defRPr/>
            </a:pPr>
            <a:endParaRPr lang="en-US" sz="22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95" y="285640"/>
            <a:ext cx="13003055" cy="766079"/>
          </a:xfrm>
        </p:spPr>
        <p:txBody>
          <a:bodyPr/>
          <a:lstStyle/>
          <a:p>
            <a:r>
              <a:rPr lang="en-US" sz="4000" dirty="0" smtClean="0"/>
              <a:t>TONE ANALYSIS</a:t>
            </a:r>
            <a:endParaRPr lang="en-US" sz="4000" dirty="0"/>
          </a:p>
        </p:txBody>
      </p:sp>
      <p:sp>
        <p:nvSpPr>
          <p:cNvPr id="3" name="Content Placeholder 2"/>
          <p:cNvSpPr>
            <a:spLocks noGrp="1"/>
          </p:cNvSpPr>
          <p:nvPr>
            <p:ph idx="1"/>
          </p:nvPr>
        </p:nvSpPr>
        <p:spPr>
          <a:xfrm>
            <a:off x="722395" y="1051719"/>
            <a:ext cx="13003055" cy="5319778"/>
          </a:xfrm>
        </p:spPr>
        <p:txBody>
          <a:bodyPr/>
          <a:lstStyle/>
          <a:p>
            <a:pPr>
              <a:buNone/>
            </a:pPr>
            <a:r>
              <a:rPr lang="en-IN" sz="2000" dirty="0" smtClean="0">
                <a:latin typeface="Times New Roman" pitchFamily="18" charset="0"/>
                <a:cs typeface="Times New Roman" pitchFamily="18" charset="0"/>
              </a:rPr>
              <a:t>Identifying a human based on the variations and unique characteristics in the voice is referred to speaker recognition. It has acquired a lot of attention from the research community for almost eight decades.</a:t>
            </a:r>
          </a:p>
          <a:p>
            <a:pPr>
              <a:buNone/>
            </a:pPr>
            <a:r>
              <a:rPr lang="en-IN" sz="2000" dirty="0" smtClean="0">
                <a:latin typeface="Times New Roman" pitchFamily="18" charset="0"/>
                <a:cs typeface="Times New Roman" pitchFamily="18" charset="0"/>
              </a:rPr>
              <a:t>The extraction of unique speaker </a:t>
            </a:r>
            <a:r>
              <a:rPr lang="en-IN" sz="2000" dirty="0" err="1" smtClean="0">
                <a:latin typeface="Times New Roman" pitchFamily="18" charset="0"/>
                <a:cs typeface="Times New Roman" pitchFamily="18" charset="0"/>
              </a:rPr>
              <a:t>discriminant</a:t>
            </a:r>
            <a:r>
              <a:rPr lang="en-IN" sz="2000" dirty="0" smtClean="0">
                <a:latin typeface="Times New Roman" pitchFamily="18" charset="0"/>
                <a:cs typeface="Times New Roman" pitchFamily="18" charset="0"/>
              </a:rPr>
              <a:t> feature is important to achieve a better accuracy rate</a:t>
            </a:r>
          </a:p>
          <a:p>
            <a:pPr>
              <a:buNone/>
            </a:pPr>
            <a:endParaRPr lang="en-IN"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SUPPORT VECTOR MACHINE:</a:t>
            </a:r>
          </a:p>
          <a:p>
            <a:pPr>
              <a:buNone/>
            </a:pPr>
            <a:r>
              <a:rPr lang="en-IN" sz="2000" b="1" dirty="0" smtClean="0">
                <a:latin typeface="Times New Roman" pitchFamily="18" charset="0"/>
                <a:cs typeface="Times New Roman" pitchFamily="18" charset="0"/>
              </a:rPr>
              <a:t>Feature Extraction</a:t>
            </a:r>
            <a:r>
              <a:rPr lang="en-IN" sz="2000" b="1"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extraction of unique speaker </a:t>
            </a:r>
            <a:r>
              <a:rPr lang="en-IN" sz="2000" dirty="0" err="1" smtClean="0">
                <a:latin typeface="Times New Roman" pitchFamily="18" charset="0"/>
                <a:cs typeface="Times New Roman" pitchFamily="18" charset="0"/>
              </a:rPr>
              <a:t>discriminant</a:t>
            </a:r>
            <a:r>
              <a:rPr lang="en-IN" sz="2000" dirty="0" smtClean="0">
                <a:latin typeface="Times New Roman" pitchFamily="18" charset="0"/>
                <a:cs typeface="Times New Roman" pitchFamily="18" charset="0"/>
              </a:rPr>
              <a:t> feature is important to achieve a better accuracy rate. The accuracy of this phase is important to the next phase, because it acts as the input for the next phase</a:t>
            </a:r>
            <a:r>
              <a:rPr lang="en-IN" sz="2000" dirty="0" smtClean="0">
                <a:latin typeface="Times New Roman" pitchFamily="18" charset="0"/>
                <a:cs typeface="Times New Roman" pitchFamily="18" charset="0"/>
              </a:rPr>
              <a:t>.</a:t>
            </a:r>
          </a:p>
          <a:p>
            <a:pPr>
              <a:buNone/>
            </a:pPr>
            <a:r>
              <a:rPr lang="en-IN" sz="2000" dirty="0" smtClean="0">
                <a:latin typeface="Times New Roman" pitchFamily="18" charset="0"/>
                <a:cs typeface="Times New Roman" pitchFamily="18" charset="0"/>
              </a:rPr>
              <a:t>   </a:t>
            </a:r>
            <a:endParaRPr lang="en-IN" sz="2000" b="1" dirty="0" smtClean="0">
              <a:latin typeface="Times New Roman" pitchFamily="18" charset="0"/>
              <a:cs typeface="Times New Roman" pitchFamily="18" charset="0"/>
            </a:endParaRPr>
          </a:p>
          <a:p>
            <a:pPr lvl="0">
              <a:buNone/>
            </a:pPr>
            <a:r>
              <a:rPr lang="en-IN" sz="2000" b="1" dirty="0" smtClean="0">
                <a:latin typeface="Times New Roman" pitchFamily="18" charset="0"/>
                <a:cs typeface="Times New Roman" pitchFamily="18" charset="0"/>
              </a:rPr>
              <a:t>Subjectivity dataset</a:t>
            </a:r>
            <a:r>
              <a:rPr lang="en-IN" sz="2000" b="1" dirty="0" smtClean="0">
                <a:latin typeface="Times New Roman" pitchFamily="18" charset="0"/>
                <a:cs typeface="Times New Roman" pitchFamily="18" charset="0"/>
              </a:rPr>
              <a:t>:</a:t>
            </a:r>
          </a:p>
          <a:p>
            <a:pPr lvl="0"/>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It is a dataset containing the list of positive</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and negative words. Subjectivity expresses some personal feelings, opinions, views, or beliefs</a:t>
            </a:r>
            <a:r>
              <a:rPr lang="en-IN" sz="2000" dirty="0" smtClean="0">
                <a:latin typeface="Times New Roman" pitchFamily="18" charset="0"/>
                <a:cs typeface="Times New Roman" pitchFamily="18" charset="0"/>
              </a:rPr>
              <a:t>.</a:t>
            </a:r>
          </a:p>
          <a:p>
            <a:pPr>
              <a:buNone/>
            </a:pPr>
            <a:endParaRPr lang="en-IN" sz="2000" dirty="0" smtClean="0">
              <a:latin typeface="Times New Roman" pitchFamily="18" charset="0"/>
              <a:cs typeface="Times New Roman" pitchFamily="18" charset="0"/>
            </a:endParaRPr>
          </a:p>
          <a:p>
            <a:pPr lvl="0">
              <a:buNone/>
            </a:pPr>
            <a:r>
              <a:rPr lang="en-IN" sz="2000" b="1" dirty="0" smtClean="0">
                <a:latin typeface="Times New Roman" pitchFamily="18" charset="0"/>
                <a:cs typeface="Times New Roman" pitchFamily="18" charset="0"/>
              </a:rPr>
              <a:t>Polarity classifiers</a:t>
            </a:r>
            <a:r>
              <a:rPr lang="en-IN" sz="2000" b="1" dirty="0" smtClean="0">
                <a:latin typeface="Times New Roman" pitchFamily="18" charset="0"/>
                <a:cs typeface="Times New Roman" pitchFamily="18" charset="0"/>
              </a:rPr>
              <a:t>:</a:t>
            </a:r>
          </a:p>
          <a:p>
            <a:pPr lvl="0"/>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The polarity analysis deals with the identification of amount of positive and negative terms that appears</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in a sentence. The polarity can be broadly classified into Positive polarity item (PPI) and Negative polarity item (NPI). </a:t>
            </a:r>
            <a:endParaRPr lang="en-US" sz="2000" dirty="0" smtClean="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280318" y="289721"/>
          <a:ext cx="11582400" cy="6682640"/>
        </p:xfrm>
        <a:graphic>
          <a:graphicData uri="http://schemas.openxmlformats.org/drawingml/2006/table">
            <a:tbl>
              <a:tblPr firstRow="1" bandRow="1">
                <a:tableStyleId>{5C22544A-7EE6-4342-B048-85BDC9FD1C3A}</a:tableStyleId>
              </a:tblPr>
              <a:tblGrid>
                <a:gridCol w="3860800"/>
                <a:gridCol w="3860800"/>
                <a:gridCol w="3860800"/>
              </a:tblGrid>
              <a:tr h="969310">
                <a:tc>
                  <a:txBody>
                    <a:bodyPr/>
                    <a:lstStyle/>
                    <a:p>
                      <a:r>
                        <a:rPr lang="en-US" dirty="0" smtClean="0"/>
                        <a:t>Parameters</a:t>
                      </a:r>
                      <a:endParaRPr lang="en-US" dirty="0"/>
                    </a:p>
                  </a:txBody>
                  <a:tcPr/>
                </a:tc>
                <a:tc>
                  <a:txBody>
                    <a:bodyPr/>
                    <a:lstStyle/>
                    <a:p>
                      <a:r>
                        <a:rPr lang="en-US" dirty="0" smtClean="0"/>
                        <a:t>Text analysis</a:t>
                      </a:r>
                      <a:endParaRPr lang="en-US" dirty="0"/>
                    </a:p>
                  </a:txBody>
                  <a:tcPr/>
                </a:tc>
                <a:tc>
                  <a:txBody>
                    <a:bodyPr/>
                    <a:lstStyle/>
                    <a:p>
                      <a:r>
                        <a:rPr lang="en-US" dirty="0" smtClean="0"/>
                        <a:t>Tone analysis</a:t>
                      </a:r>
                      <a:endParaRPr lang="en-US" dirty="0"/>
                    </a:p>
                  </a:txBody>
                  <a:tcPr/>
                </a:tc>
              </a:tr>
              <a:tr h="1002220">
                <a:tc>
                  <a:txBody>
                    <a:bodyPr/>
                    <a:lstStyle/>
                    <a:p>
                      <a:r>
                        <a:rPr lang="en-US" dirty="0" smtClean="0"/>
                        <a:t>THERSOLD VALUE </a:t>
                      </a:r>
                    </a:p>
                    <a:p>
                      <a:r>
                        <a:rPr lang="en-US" dirty="0" smtClean="0"/>
                        <a:t> POSITIVE</a:t>
                      </a:r>
                      <a:endParaRPr lang="en-US" dirty="0"/>
                    </a:p>
                  </a:txBody>
                  <a:tcPr/>
                </a:tc>
                <a:tc>
                  <a:txBody>
                    <a:bodyPr/>
                    <a:lstStyle/>
                    <a:p>
                      <a:r>
                        <a:rPr lang="en-US" dirty="0" smtClean="0"/>
                        <a:t>Polarity</a:t>
                      </a:r>
                      <a:r>
                        <a:rPr lang="en-US" baseline="0" dirty="0" smtClean="0"/>
                        <a:t> &gt;= 0.5 ;   Text is positive</a:t>
                      </a:r>
                      <a:endParaRPr lang="en-US" dirty="0"/>
                    </a:p>
                  </a:txBody>
                  <a:tcPr/>
                </a:tc>
                <a:tc>
                  <a:txBody>
                    <a:bodyPr/>
                    <a:lstStyle/>
                    <a:p>
                      <a:r>
                        <a:rPr lang="en-US" dirty="0" smtClean="0"/>
                        <a:t>Frequency</a:t>
                      </a:r>
                      <a:r>
                        <a:rPr lang="en-US" baseline="0" dirty="0" smtClean="0"/>
                        <a:t> </a:t>
                      </a:r>
                      <a:r>
                        <a:rPr lang="en-US" dirty="0" smtClean="0"/>
                        <a:t> &lt;=</a:t>
                      </a:r>
                      <a:r>
                        <a:rPr lang="en-US" sz="1800" kern="1200" dirty="0" smtClean="0">
                          <a:solidFill>
                            <a:schemeClr val="dk1"/>
                          </a:solidFill>
                          <a:latin typeface="+mn-lt"/>
                          <a:ea typeface="+mn-ea"/>
                          <a:cs typeface="+mn-cs"/>
                        </a:rPr>
                        <a:t>0.10</a:t>
                      </a:r>
                      <a:r>
                        <a:rPr lang="en-US" dirty="0" smtClean="0"/>
                        <a:t/>
                      </a:r>
                      <a:br>
                        <a:rPr lang="en-US" dirty="0" smtClean="0"/>
                      </a:br>
                      <a:r>
                        <a:rPr lang="en-US" dirty="0" smtClean="0"/>
                        <a:t> classification: </a:t>
                      </a:r>
                      <a:r>
                        <a:rPr lang="en-US" dirty="0" err="1" smtClean="0"/>
                        <a:t>fear,bored</a:t>
                      </a:r>
                      <a:r>
                        <a:rPr lang="en-US" dirty="0" smtClean="0"/>
                        <a:t/>
                      </a:r>
                      <a:br>
                        <a:rPr lang="en-US" dirty="0" smtClean="0"/>
                      </a:br>
                      <a:endParaRPr lang="en-US" dirty="0"/>
                    </a:p>
                  </a:txBody>
                  <a:tcPr/>
                </a:tc>
              </a:tr>
              <a:tr h="1002220">
                <a:tc>
                  <a:txBody>
                    <a:bodyPr/>
                    <a:lstStyle/>
                    <a:p>
                      <a:r>
                        <a:rPr lang="en-US" dirty="0" smtClean="0"/>
                        <a:t>THERSOLD VALUE</a:t>
                      </a:r>
                    </a:p>
                    <a:p>
                      <a:r>
                        <a:rPr lang="en-US" dirty="0" smtClean="0"/>
                        <a:t> NEGATIVE</a:t>
                      </a:r>
                      <a:endParaRPr lang="en-US" dirty="0"/>
                    </a:p>
                  </a:txBody>
                  <a:tcPr/>
                </a:tc>
                <a:tc>
                  <a:txBody>
                    <a:bodyPr/>
                    <a:lstStyle/>
                    <a:p>
                      <a:r>
                        <a:rPr lang="en-US" dirty="0" smtClean="0"/>
                        <a:t>Polarity&lt;= -0.5;   Text</a:t>
                      </a:r>
                      <a:r>
                        <a:rPr lang="en-US" baseline="0" dirty="0" smtClean="0"/>
                        <a:t> is negative</a:t>
                      </a:r>
                      <a:endParaRPr lang="en-US" dirty="0"/>
                    </a:p>
                  </a:txBody>
                  <a:tcPr/>
                </a:tc>
                <a:tc>
                  <a:txBody>
                    <a:bodyPr/>
                    <a:lstStyle/>
                    <a:p>
                      <a:pPr marL="0" marR="0" indent="0" algn="l" defTabSz="913879" rtl="0" eaLnBrk="1" fontAlgn="auto" latinLnBrk="0" hangingPunct="1">
                        <a:lnSpc>
                          <a:spcPct val="100000"/>
                        </a:lnSpc>
                        <a:spcBef>
                          <a:spcPts val="0"/>
                        </a:spcBef>
                        <a:spcAft>
                          <a:spcPts val="0"/>
                        </a:spcAft>
                        <a:buClrTx/>
                        <a:buSzTx/>
                        <a:buFontTx/>
                        <a:buNone/>
                        <a:tabLst/>
                        <a:defRPr/>
                      </a:pPr>
                      <a:r>
                        <a:rPr lang="en-US" dirty="0" smtClean="0"/>
                        <a:t>Frequency  &gt;=</a:t>
                      </a:r>
                      <a:r>
                        <a:rPr lang="en-US" sz="1800" kern="1200" dirty="0" smtClean="0">
                          <a:solidFill>
                            <a:schemeClr val="dk1"/>
                          </a:solidFill>
                          <a:latin typeface="+mn-lt"/>
                          <a:ea typeface="+mn-ea"/>
                          <a:cs typeface="+mn-cs"/>
                        </a:rPr>
                        <a:t>0.15</a:t>
                      </a:r>
                      <a:r>
                        <a:rPr lang="en-US" dirty="0" smtClean="0"/>
                        <a:t/>
                      </a:r>
                      <a:br>
                        <a:rPr lang="en-US" dirty="0" smtClean="0"/>
                      </a:br>
                      <a:r>
                        <a:rPr lang="en-US" dirty="0" smtClean="0"/>
                        <a:t> classification: angry</a:t>
                      </a:r>
                      <a:r>
                        <a:rPr lang="en-US" sz="1800" b="1" kern="1200" baseline="0" dirty="0" smtClean="0">
                          <a:solidFill>
                            <a:schemeClr val="dk1"/>
                          </a:solidFill>
                          <a:latin typeface="+mn-lt"/>
                          <a:ea typeface="+mn-ea"/>
                          <a:cs typeface="+mn-cs"/>
                        </a:rPr>
                        <a:t> ,</a:t>
                      </a:r>
                      <a:r>
                        <a:rPr lang="en-US" dirty="0" smtClean="0"/>
                        <a:t>sad</a:t>
                      </a:r>
                      <a:br>
                        <a:rPr lang="en-US" dirty="0" smtClean="0"/>
                      </a:br>
                      <a:endParaRPr lang="en-US" dirty="0" smtClean="0"/>
                    </a:p>
                  </a:txBody>
                  <a:tcPr/>
                </a:tc>
              </a:tr>
              <a:tr h="1002220">
                <a:tc>
                  <a:txBody>
                    <a:bodyPr/>
                    <a:lstStyle/>
                    <a:p>
                      <a:r>
                        <a:rPr lang="en-US" dirty="0" smtClean="0"/>
                        <a:t>THERSOLD VALUE</a:t>
                      </a:r>
                    </a:p>
                    <a:p>
                      <a:r>
                        <a:rPr lang="en-US" dirty="0" smtClean="0"/>
                        <a:t> NEUTRAL</a:t>
                      </a:r>
                      <a:endParaRPr lang="en-US" dirty="0"/>
                    </a:p>
                  </a:txBody>
                  <a:tcPr/>
                </a:tc>
                <a:tc>
                  <a:txBody>
                    <a:bodyPr/>
                    <a:lstStyle/>
                    <a:p>
                      <a:r>
                        <a:rPr lang="en-US" dirty="0" smtClean="0"/>
                        <a:t>Polarity  == 0;Text is neutral</a:t>
                      </a:r>
                      <a:endParaRPr lang="en-US" dirty="0"/>
                    </a:p>
                  </a:txBody>
                  <a:tcPr/>
                </a:tc>
                <a:tc>
                  <a:txBody>
                    <a:bodyPr/>
                    <a:lstStyle/>
                    <a:p>
                      <a:pPr marL="0" marR="0" indent="0" algn="l" defTabSz="913879" rtl="0" eaLnBrk="1" fontAlgn="auto" latinLnBrk="0" hangingPunct="1">
                        <a:lnSpc>
                          <a:spcPct val="100000"/>
                        </a:lnSpc>
                        <a:spcBef>
                          <a:spcPts val="0"/>
                        </a:spcBef>
                        <a:spcAft>
                          <a:spcPts val="0"/>
                        </a:spcAft>
                        <a:buClrTx/>
                        <a:buSzTx/>
                        <a:buFontTx/>
                        <a:buNone/>
                        <a:tabLst/>
                        <a:defRPr/>
                      </a:pPr>
                      <a:r>
                        <a:rPr lang="en-US" dirty="0" smtClean="0"/>
                        <a:t>freq == </a:t>
                      </a:r>
                      <a:r>
                        <a:rPr lang="en-US" sz="1800" kern="1200" dirty="0" smtClean="0">
                          <a:solidFill>
                            <a:schemeClr val="dk1"/>
                          </a:solidFill>
                          <a:latin typeface="+mn-lt"/>
                          <a:ea typeface="+mn-ea"/>
                          <a:cs typeface="+mn-cs"/>
                        </a:rPr>
                        <a:t>0.20</a:t>
                      </a:r>
                      <a:r>
                        <a:rPr lang="en-US" dirty="0" smtClean="0"/>
                        <a:t/>
                      </a:r>
                      <a:br>
                        <a:rPr lang="en-US" dirty="0" smtClean="0"/>
                      </a:br>
                      <a:r>
                        <a:rPr lang="en-US" dirty="0" smtClean="0"/>
                        <a:t> classification:</a:t>
                      </a:r>
                      <a:r>
                        <a:rPr lang="en-US" baseline="0" dirty="0" smtClean="0"/>
                        <a:t> </a:t>
                      </a:r>
                      <a:r>
                        <a:rPr lang="en-US" dirty="0" err="1" smtClean="0"/>
                        <a:t>happy,excited</a:t>
                      </a:r>
                      <a:r>
                        <a:rPr lang="en-US" dirty="0" smtClean="0"/>
                        <a:t/>
                      </a:r>
                      <a:br>
                        <a:rPr lang="en-US" dirty="0" smtClean="0"/>
                      </a:br>
                      <a:endParaRPr lang="en-US" dirty="0" smtClean="0"/>
                    </a:p>
                  </a:txBody>
                  <a:tcPr/>
                </a:tc>
              </a:tr>
              <a:tr h="969310">
                <a:tc>
                  <a:txBody>
                    <a:bodyPr/>
                    <a:lstStyle/>
                    <a:p>
                      <a:r>
                        <a:rPr lang="en-US" dirty="0" smtClean="0"/>
                        <a:t>ALGORITHM</a:t>
                      </a:r>
                      <a:endParaRPr lang="en-US" dirty="0"/>
                    </a:p>
                  </a:txBody>
                  <a:tcPr/>
                </a:tc>
                <a:tc>
                  <a:txBody>
                    <a:bodyPr/>
                    <a:lstStyle/>
                    <a:p>
                      <a:r>
                        <a:rPr lang="en-US" dirty="0" smtClean="0"/>
                        <a:t>1. Naive</a:t>
                      </a:r>
                      <a:r>
                        <a:rPr lang="en-US" baseline="0" dirty="0" smtClean="0"/>
                        <a:t> </a:t>
                      </a:r>
                      <a:r>
                        <a:rPr lang="en-US" baseline="0" dirty="0" err="1" smtClean="0"/>
                        <a:t>Bayes</a:t>
                      </a:r>
                      <a:endParaRPr lang="en-US" baseline="0" dirty="0" smtClean="0"/>
                    </a:p>
                    <a:p>
                      <a:r>
                        <a:rPr lang="en-US" baseline="0" dirty="0" smtClean="0"/>
                        <a:t>2. Vader sentiment Intensity </a:t>
                      </a:r>
                      <a:r>
                        <a:rPr lang="en-US" baseline="0" dirty="0" err="1" smtClean="0"/>
                        <a:t>Analyser</a:t>
                      </a:r>
                      <a:endParaRPr lang="en-US" dirty="0"/>
                    </a:p>
                  </a:txBody>
                  <a:tcPr/>
                </a:tc>
                <a:tc>
                  <a:txBody>
                    <a:bodyPr/>
                    <a:lstStyle/>
                    <a:p>
                      <a:r>
                        <a:rPr lang="en-US" dirty="0" smtClean="0"/>
                        <a:t>Support Vector Machine(SVM)</a:t>
                      </a:r>
                      <a:endParaRPr lang="en-US" dirty="0"/>
                    </a:p>
                  </a:txBody>
                  <a:tcPr/>
                </a:tc>
              </a:tr>
              <a:tr h="1603552">
                <a:tc>
                  <a:txBody>
                    <a:bodyPr/>
                    <a:lstStyle/>
                    <a:p>
                      <a:r>
                        <a:rPr lang="en-US" dirty="0" smtClean="0"/>
                        <a:t>RESULTS</a:t>
                      </a:r>
                      <a:endParaRPr lang="en-US" dirty="0"/>
                    </a:p>
                  </a:txBody>
                  <a:tcPr/>
                </a:tc>
                <a:tc>
                  <a:txBody>
                    <a:bodyPr/>
                    <a:lstStyle/>
                    <a:p>
                      <a:r>
                        <a:rPr lang="en-US" dirty="0" smtClean="0"/>
                        <a:t>1. Positive</a:t>
                      </a:r>
                    </a:p>
                    <a:p>
                      <a:r>
                        <a:rPr lang="en-US" dirty="0" smtClean="0"/>
                        <a:t>2. Negative</a:t>
                      </a:r>
                    </a:p>
                    <a:p>
                      <a:r>
                        <a:rPr lang="en-US" dirty="0" smtClean="0"/>
                        <a:t>3. Neutral</a:t>
                      </a:r>
                      <a:endParaRPr lang="en-US" dirty="0"/>
                    </a:p>
                  </a:txBody>
                  <a:tcPr/>
                </a:tc>
                <a:tc>
                  <a:txBody>
                    <a:bodyPr/>
                    <a:lstStyle/>
                    <a:p>
                      <a:r>
                        <a:rPr lang="en-US" dirty="0" smtClean="0"/>
                        <a:t>1. Happy</a:t>
                      </a:r>
                    </a:p>
                    <a:p>
                      <a:r>
                        <a:rPr lang="en-US" dirty="0" smtClean="0"/>
                        <a:t>2. Sad</a:t>
                      </a:r>
                    </a:p>
                    <a:p>
                      <a:r>
                        <a:rPr lang="en-US" dirty="0" smtClean="0"/>
                        <a:t>3. Angry</a:t>
                      </a:r>
                    </a:p>
                    <a:p>
                      <a:r>
                        <a:rPr lang="en-US" dirty="0" smtClean="0"/>
                        <a:t>4. Bored</a:t>
                      </a:r>
                    </a:p>
                    <a:p>
                      <a:r>
                        <a:rPr lang="en-US" dirty="0" smtClean="0"/>
                        <a:t>5. Excited</a:t>
                      </a:r>
                    </a:p>
                    <a:p>
                      <a:r>
                        <a:rPr lang="en-US" dirty="0" smtClean="0"/>
                        <a:t>6.Fear</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4454750" y="634018"/>
            <a:ext cx="3852758" cy="396257"/>
          </a:xfrm>
          <a:prstGeom prst="roundRect">
            <a:avLst>
              <a:gd name="adj" fmla="val 12796"/>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AUDIO DATA</a:t>
            </a:r>
            <a:endParaRPr lang="en-US" dirty="0"/>
          </a:p>
        </p:txBody>
      </p:sp>
      <p:sp>
        <p:nvSpPr>
          <p:cNvPr id="51" name="Rounded Rectangle 50"/>
          <p:cNvSpPr/>
          <p:nvPr/>
        </p:nvSpPr>
        <p:spPr>
          <a:xfrm>
            <a:off x="4575154" y="1268025"/>
            <a:ext cx="3611958" cy="317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NOISE REMOVAL</a:t>
            </a:r>
            <a:endParaRPr lang="en-US" dirty="0"/>
          </a:p>
        </p:txBody>
      </p:sp>
      <p:sp>
        <p:nvSpPr>
          <p:cNvPr id="56" name="Rounded Rectangle 55"/>
          <p:cNvSpPr/>
          <p:nvPr/>
        </p:nvSpPr>
        <p:spPr>
          <a:xfrm>
            <a:off x="361200" y="2694556"/>
            <a:ext cx="3611959" cy="475509"/>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Data Preprocessing</a:t>
            </a:r>
            <a:endParaRPr lang="en-US" dirty="0"/>
          </a:p>
        </p:txBody>
      </p:sp>
      <p:sp>
        <p:nvSpPr>
          <p:cNvPr id="57" name="Rounded Rectangle 56"/>
          <p:cNvSpPr/>
          <p:nvPr/>
        </p:nvSpPr>
        <p:spPr>
          <a:xfrm>
            <a:off x="481600" y="3487069"/>
            <a:ext cx="3491561" cy="5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Naïve </a:t>
            </a:r>
            <a:r>
              <a:rPr lang="en-US" dirty="0" err="1" smtClean="0"/>
              <a:t>Bayes</a:t>
            </a:r>
            <a:r>
              <a:rPr lang="en-US" dirty="0" smtClean="0"/>
              <a:t> classifier</a:t>
            </a:r>
            <a:endParaRPr lang="en-US" dirty="0"/>
          </a:p>
        </p:txBody>
      </p:sp>
      <p:sp>
        <p:nvSpPr>
          <p:cNvPr id="60" name="Rounded Rectangle 59"/>
          <p:cNvSpPr/>
          <p:nvPr/>
        </p:nvSpPr>
        <p:spPr>
          <a:xfrm>
            <a:off x="9433720" y="1585036"/>
            <a:ext cx="3352800" cy="396257"/>
          </a:xfrm>
          <a:prstGeom prst="roundRect">
            <a:avLst>
              <a:gd name="adj" fmla="val 8925"/>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Pitch and frequency of audio</a:t>
            </a:r>
            <a:endParaRPr lang="en-US" dirty="0"/>
          </a:p>
        </p:txBody>
      </p:sp>
      <p:sp>
        <p:nvSpPr>
          <p:cNvPr id="61" name="Rounded Rectangle 60"/>
          <p:cNvSpPr/>
          <p:nvPr/>
        </p:nvSpPr>
        <p:spPr>
          <a:xfrm>
            <a:off x="9814719" y="2270919"/>
            <a:ext cx="3009967" cy="73462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Support vector machine(SVM)</a:t>
            </a:r>
            <a:endParaRPr lang="en-US" dirty="0"/>
          </a:p>
        </p:txBody>
      </p:sp>
      <p:sp>
        <p:nvSpPr>
          <p:cNvPr id="71" name="Rounded Rectangle 70"/>
          <p:cNvSpPr/>
          <p:nvPr/>
        </p:nvSpPr>
        <p:spPr>
          <a:xfrm>
            <a:off x="9738519" y="3261519"/>
            <a:ext cx="3144136" cy="542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err="1" smtClean="0"/>
              <a:t>Thersold</a:t>
            </a:r>
            <a:r>
              <a:rPr lang="en-US" dirty="0" smtClean="0"/>
              <a:t> values</a:t>
            </a:r>
            <a:endParaRPr lang="en-US" dirty="0"/>
          </a:p>
        </p:txBody>
      </p:sp>
      <p:sp>
        <p:nvSpPr>
          <p:cNvPr id="72" name="Rectangle 71"/>
          <p:cNvSpPr/>
          <p:nvPr/>
        </p:nvSpPr>
        <p:spPr>
          <a:xfrm>
            <a:off x="5297544" y="4992849"/>
            <a:ext cx="3973155" cy="554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Mapping</a:t>
            </a:r>
            <a:endParaRPr lang="en-US" dirty="0"/>
          </a:p>
        </p:txBody>
      </p:sp>
      <p:sp>
        <p:nvSpPr>
          <p:cNvPr id="74" name="TextBox 73"/>
          <p:cNvSpPr txBox="1"/>
          <p:nvPr/>
        </p:nvSpPr>
        <p:spPr>
          <a:xfrm>
            <a:off x="9511500" y="3962582"/>
            <a:ext cx="4701120" cy="923277"/>
          </a:xfrm>
          <a:prstGeom prst="rect">
            <a:avLst/>
          </a:prstGeom>
          <a:noFill/>
        </p:spPr>
        <p:txBody>
          <a:bodyPr wrap="square" lIns="91389" tIns="45694" rIns="91389" bIns="45694" rtlCol="0">
            <a:spAutoFit/>
          </a:bodyPr>
          <a:lstStyle/>
          <a:p>
            <a:r>
              <a:rPr lang="en-US" dirty="0" smtClean="0"/>
              <a:t>Happy, </a:t>
            </a:r>
            <a:r>
              <a:rPr lang="en-US" dirty="0" err="1" smtClean="0"/>
              <a:t>sad,fear,excitement</a:t>
            </a:r>
            <a:endParaRPr lang="en-US" dirty="0" smtClean="0"/>
          </a:p>
          <a:p>
            <a:r>
              <a:rPr lang="en-US" dirty="0" err="1" smtClean="0"/>
              <a:t>digust</a:t>
            </a:r>
            <a:endParaRPr lang="en-US" dirty="0" smtClean="0"/>
          </a:p>
          <a:p>
            <a:endParaRPr lang="en-US" dirty="0"/>
          </a:p>
        </p:txBody>
      </p:sp>
      <p:sp>
        <p:nvSpPr>
          <p:cNvPr id="76" name="TextBox 75"/>
          <p:cNvSpPr txBox="1"/>
          <p:nvPr/>
        </p:nvSpPr>
        <p:spPr>
          <a:xfrm>
            <a:off x="361200" y="4121080"/>
            <a:ext cx="4424135" cy="369279"/>
          </a:xfrm>
          <a:prstGeom prst="rect">
            <a:avLst/>
          </a:prstGeom>
          <a:noFill/>
        </p:spPr>
        <p:txBody>
          <a:bodyPr wrap="square" lIns="91389" tIns="45694" rIns="91389" bIns="45694" rtlCol="0">
            <a:spAutoFit/>
          </a:bodyPr>
          <a:lstStyle/>
          <a:p>
            <a:r>
              <a:rPr lang="en-US" dirty="0" err="1" smtClean="0"/>
              <a:t>Postive</a:t>
            </a:r>
            <a:r>
              <a:rPr lang="en-US" dirty="0" smtClean="0"/>
              <a:t>, </a:t>
            </a:r>
            <a:r>
              <a:rPr lang="en-US" dirty="0" err="1" smtClean="0"/>
              <a:t>Negative,Neutral</a:t>
            </a:r>
            <a:endParaRPr lang="en-US" dirty="0"/>
          </a:p>
        </p:txBody>
      </p:sp>
      <p:sp>
        <p:nvSpPr>
          <p:cNvPr id="77" name="Rounded Rectangle 76"/>
          <p:cNvSpPr/>
          <p:nvPr/>
        </p:nvSpPr>
        <p:spPr>
          <a:xfrm>
            <a:off x="2046782" y="6419376"/>
            <a:ext cx="2648771" cy="5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POSITIVE</a:t>
            </a:r>
            <a:endParaRPr lang="en-US" dirty="0"/>
          </a:p>
        </p:txBody>
      </p:sp>
      <p:sp>
        <p:nvSpPr>
          <p:cNvPr id="78" name="Rounded Rectangle 77"/>
          <p:cNvSpPr/>
          <p:nvPr/>
        </p:nvSpPr>
        <p:spPr>
          <a:xfrm>
            <a:off x="6019936" y="6419376"/>
            <a:ext cx="2407973" cy="5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NEGATIVE</a:t>
            </a:r>
            <a:endParaRPr lang="en-US" dirty="0"/>
          </a:p>
        </p:txBody>
      </p:sp>
      <p:sp>
        <p:nvSpPr>
          <p:cNvPr id="79" name="Rounded Rectangle 78"/>
          <p:cNvSpPr/>
          <p:nvPr/>
        </p:nvSpPr>
        <p:spPr>
          <a:xfrm>
            <a:off x="9752292" y="6419376"/>
            <a:ext cx="2287574" cy="5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NEUTRAL</a:t>
            </a:r>
            <a:endParaRPr lang="en-US" dirty="0"/>
          </a:p>
        </p:txBody>
      </p:sp>
      <p:cxnSp>
        <p:nvCxnSpPr>
          <p:cNvPr id="91" name="Straight Connector 90"/>
          <p:cNvCxnSpPr>
            <a:endCxn id="61" idx="0"/>
          </p:cNvCxnSpPr>
          <p:nvPr/>
        </p:nvCxnSpPr>
        <p:spPr>
          <a:xfrm rot="5400000">
            <a:off x="11176811" y="2109011"/>
            <a:ext cx="304800" cy="19016"/>
          </a:xfrm>
          <a:prstGeom prst="line">
            <a:avLst/>
          </a:prstGeom>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130365" y="5"/>
            <a:ext cx="9511493" cy="523168"/>
          </a:xfrm>
          <a:prstGeom prst="rect">
            <a:avLst/>
          </a:prstGeom>
          <a:noFill/>
        </p:spPr>
        <p:txBody>
          <a:bodyPr wrap="square" lIns="91389" tIns="45694" rIns="91389" bIns="45694" rtlCol="0">
            <a:spAutoFit/>
          </a:bodyPr>
          <a:lstStyle/>
          <a:p>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FLOW CHART OF SENTIMENTAL ANALYSIS</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25" name="Rounded Rectangle 124"/>
          <p:cNvSpPr/>
          <p:nvPr/>
        </p:nvSpPr>
        <p:spPr>
          <a:xfrm>
            <a:off x="361199" y="1981292"/>
            <a:ext cx="3491561" cy="475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Normalization</a:t>
            </a:r>
            <a:endParaRPr lang="en-US" dirty="0"/>
          </a:p>
        </p:txBody>
      </p:sp>
      <p:cxnSp>
        <p:nvCxnSpPr>
          <p:cNvPr id="129" name="Straight Connector 128"/>
          <p:cNvCxnSpPr/>
          <p:nvPr/>
        </p:nvCxnSpPr>
        <p:spPr>
          <a:xfrm rot="5400000">
            <a:off x="1812069" y="4913170"/>
            <a:ext cx="951019"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2287574" y="5389105"/>
            <a:ext cx="3371162"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7028836" y="5983066"/>
            <a:ext cx="871767"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7990501" y="5864188"/>
            <a:ext cx="634012"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8307508" y="6181619"/>
            <a:ext cx="228757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973157" y="5943865"/>
            <a:ext cx="228757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3775031" y="6141569"/>
            <a:ext cx="396257"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49" idx="2"/>
            <a:endCxn id="51" idx="0"/>
          </p:cNvCxnSpPr>
          <p:nvPr/>
        </p:nvCxnSpPr>
        <p:spPr>
          <a:xfrm rot="16200000" flipH="1">
            <a:off x="6262253" y="1149154"/>
            <a:ext cx="23775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926378" y="1664282"/>
            <a:ext cx="409355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5400000">
            <a:off x="1807503" y="1782732"/>
            <a:ext cx="237754"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862725" y="1664282"/>
            <a:ext cx="2528372"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5980312" y="1624231"/>
            <a:ext cx="79251"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6823102" y="1624231"/>
            <a:ext cx="79251" cy="250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1595" y="1347277"/>
            <a:ext cx="1518390" cy="369279"/>
          </a:xfrm>
          <a:prstGeom prst="rect">
            <a:avLst/>
          </a:prstGeom>
          <a:noFill/>
        </p:spPr>
        <p:txBody>
          <a:bodyPr wrap="none" lIns="91389" tIns="45694" rIns="91389" bIns="45694" rtlCol="0">
            <a:spAutoFit/>
          </a:bodyPr>
          <a:lstStyle/>
          <a:p>
            <a:r>
              <a:rPr lang="en-US" dirty="0" smtClean="0"/>
              <a:t>Text Analysis</a:t>
            </a:r>
            <a:endParaRPr lang="en-US" dirty="0"/>
          </a:p>
        </p:txBody>
      </p:sp>
      <p:sp>
        <p:nvSpPr>
          <p:cNvPr id="172" name="TextBox 171"/>
          <p:cNvSpPr txBox="1"/>
          <p:nvPr/>
        </p:nvSpPr>
        <p:spPr>
          <a:xfrm>
            <a:off x="10233886" y="1188774"/>
            <a:ext cx="1595334" cy="369279"/>
          </a:xfrm>
          <a:prstGeom prst="rect">
            <a:avLst/>
          </a:prstGeom>
          <a:noFill/>
        </p:spPr>
        <p:txBody>
          <a:bodyPr wrap="none" lIns="91389" tIns="45694" rIns="91389" bIns="45694" rtlCol="0">
            <a:spAutoFit/>
          </a:bodyPr>
          <a:lstStyle/>
          <a:p>
            <a:r>
              <a:rPr lang="en-US" dirty="0" smtClean="0"/>
              <a:t>Tone Analysis</a:t>
            </a:r>
            <a:endParaRPr lang="en-US" dirty="0"/>
          </a:p>
        </p:txBody>
      </p:sp>
      <p:cxnSp>
        <p:nvCxnSpPr>
          <p:cNvPr id="174" name="Straight Connector 173"/>
          <p:cNvCxnSpPr/>
          <p:nvPr/>
        </p:nvCxnSpPr>
        <p:spPr>
          <a:xfrm rot="5400000" flipH="1" flipV="1">
            <a:off x="6022978" y="5705685"/>
            <a:ext cx="475509"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10476206" y="6300072"/>
            <a:ext cx="237754"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10521916" y="4833919"/>
            <a:ext cx="1109522"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a:off x="1728254" y="3367765"/>
            <a:ext cx="396257"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851819" y="2537619"/>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81319" y="5395119"/>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1" idx="2"/>
            <a:endCxn id="71" idx="0"/>
          </p:cNvCxnSpPr>
          <p:nvPr/>
        </p:nvCxnSpPr>
        <p:spPr>
          <a:xfrm rot="5400000">
            <a:off x="11187156" y="3128971"/>
            <a:ext cx="255979" cy="91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22397" y="285638"/>
            <a:ext cx="13123453" cy="427628"/>
          </a:xfrm>
        </p:spPr>
        <p:txBody>
          <a:bodyPr/>
          <a:lstStyle/>
          <a:p>
            <a:r>
              <a:rPr lang="en-US" sz="3200" b="1" dirty="0" smtClean="0">
                <a:latin typeface="Times New Roman" pitchFamily="18" charset="0"/>
                <a:cs typeface="Times New Roman" pitchFamily="18" charset="0"/>
              </a:rPr>
              <a:t>LITERATURE SURVEY BASE PAPER</a:t>
            </a:r>
            <a:endParaRPr lang="en-US" sz="3200" b="1" dirty="0">
              <a:latin typeface="Times New Roman" pitchFamily="18" charset="0"/>
              <a:cs typeface="Times New Roman" pitchFamily="18" charset="0"/>
            </a:endParaRPr>
          </a:p>
        </p:txBody>
      </p:sp>
      <p:sp>
        <p:nvSpPr>
          <p:cNvPr id="10" name="Rectangle 9"/>
          <p:cNvSpPr/>
          <p:nvPr/>
        </p:nvSpPr>
        <p:spPr>
          <a:xfrm>
            <a:off x="240799" y="792517"/>
            <a:ext cx="13845844" cy="7171141"/>
          </a:xfrm>
          <a:prstGeom prst="rect">
            <a:avLst/>
          </a:prstGeom>
        </p:spPr>
        <p:txBody>
          <a:bodyPr wrap="square" lIns="91389" tIns="45694" rIns="91389" bIns="45694">
            <a:spAutoFit/>
          </a:bodyPr>
          <a:lstStyle/>
          <a:p>
            <a:pPr algn="just">
              <a:buNone/>
            </a:pPr>
            <a:r>
              <a:rPr lang="en-IN" sz="2000" dirty="0" smtClean="0">
                <a:latin typeface="Times New Roman" pitchFamily="18" charset="0"/>
                <a:cs typeface="Times New Roman" pitchFamily="18" charset="0"/>
              </a:rPr>
              <a:t>[2.1]</a:t>
            </a:r>
            <a:r>
              <a:rPr lang="en-IN" sz="2000" dirty="0" err="1" smtClean="0">
                <a:latin typeface="Times New Roman" pitchFamily="18" charset="0"/>
                <a:cs typeface="Times New Roman" pitchFamily="18" charset="0"/>
              </a:rPr>
              <a:t>Lakshmish,Kaushik,Abhijeet,Sangwan,John,H.L.Hansen</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“sentiment extraction from natural audio streams”, </a:t>
            </a:r>
            <a:r>
              <a:rPr lang="en-IN" sz="2000" dirty="0" smtClean="0">
                <a:latin typeface="Times New Roman" pitchFamily="18" charset="0"/>
                <a:cs typeface="Times New Roman" pitchFamily="18" charset="0"/>
              </a:rPr>
              <a:t>International Conference on Science and Technology 2014.</a:t>
            </a:r>
          </a:p>
          <a:p>
            <a:pPr algn="just">
              <a:buNone/>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PRINCIPLE:</a:t>
            </a:r>
          </a:p>
          <a:p>
            <a:pPr algn="just">
              <a:buFont typeface="Arial" pitchFamily="34" charset="0"/>
              <a:buChar char="•"/>
            </a:pPr>
            <a:r>
              <a:rPr lang="en-IN" sz="2000" dirty="0" smtClean="0">
                <a:latin typeface="Times New Roman" pitchFamily="18" charset="0"/>
                <a:cs typeface="Times New Roman" pitchFamily="18" charset="0"/>
              </a:rPr>
              <a:t>The Input will be Audio data set. </a:t>
            </a:r>
          </a:p>
          <a:p>
            <a:pPr algn="just">
              <a:buFont typeface="Arial" pitchFamily="34" charset="0"/>
              <a:buChar char="•"/>
            </a:pPr>
            <a:r>
              <a:rPr lang="en-IN" sz="2000" dirty="0" smtClean="0">
                <a:latin typeface="Times New Roman" pitchFamily="18" charset="0"/>
                <a:cs typeface="Times New Roman" pitchFamily="18" charset="0"/>
              </a:rPr>
              <a:t>Algorithm used is Maximum Entropy and Naïve </a:t>
            </a:r>
            <a:r>
              <a:rPr lang="en-IN" sz="2000" dirty="0" err="1" smtClean="0">
                <a:latin typeface="Times New Roman" pitchFamily="18" charset="0"/>
                <a:cs typeface="Times New Roman" pitchFamily="18" charset="0"/>
              </a:rPr>
              <a:t>Baiyes</a:t>
            </a:r>
            <a:r>
              <a:rPr lang="en-IN" sz="2000" dirty="0" smtClean="0">
                <a:latin typeface="Times New Roman" pitchFamily="18" charset="0"/>
                <a:cs typeface="Times New Roman" pitchFamily="18" charset="0"/>
              </a:rPr>
              <a:t>.</a:t>
            </a:r>
          </a:p>
          <a:p>
            <a:pPr algn="just">
              <a:buFont typeface="Arial" pitchFamily="34" charset="0"/>
              <a:buChar char="•"/>
            </a:pPr>
            <a:r>
              <a:rPr lang="en-IN" sz="2000" dirty="0" smtClean="0">
                <a:latin typeface="Times New Roman" pitchFamily="18" charset="0"/>
                <a:cs typeface="Times New Roman" pitchFamily="18" charset="0"/>
              </a:rPr>
              <a:t>Audio converted into Text and processed.</a:t>
            </a:r>
          </a:p>
          <a:p>
            <a:pPr algn="just">
              <a:buFont typeface="Arial" pitchFamily="34" charset="0"/>
              <a:buChar char="•"/>
            </a:pPr>
            <a:r>
              <a:rPr lang="en-IN" sz="2000" dirty="0" smtClean="0">
                <a:latin typeface="Times New Roman" pitchFamily="18" charset="0"/>
                <a:cs typeface="Times New Roman" pitchFamily="18" charset="0"/>
              </a:rPr>
              <a:t>The results will give the percentage of positivity , Negativity and Neutral in Audio.</a:t>
            </a:r>
          </a:p>
          <a:p>
            <a:pPr algn="just">
              <a:buFont typeface="Arial" pitchFamily="34" charset="0"/>
              <a:buChar char="•"/>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MERITS:</a:t>
            </a:r>
          </a:p>
          <a:p>
            <a:pPr algn="just">
              <a:buFont typeface="Arial" pitchFamily="34" charset="0"/>
              <a:buChar char="•"/>
            </a:pPr>
            <a:r>
              <a:rPr lang="en-IN" sz="2000" dirty="0" smtClean="0">
                <a:latin typeface="Times New Roman" pitchFamily="18" charset="0"/>
                <a:cs typeface="Times New Roman" pitchFamily="18" charset="0"/>
              </a:rPr>
              <a:t>The technology maximum entropy gives the accurate sentiments.</a:t>
            </a:r>
          </a:p>
          <a:p>
            <a:pPr algn="just">
              <a:buFont typeface="Arial" pitchFamily="34" charset="0"/>
              <a:buChar char="•"/>
            </a:pPr>
            <a:r>
              <a:rPr lang="en-IN" sz="2000" dirty="0" smtClean="0">
                <a:latin typeface="Times New Roman" pitchFamily="18" charset="0"/>
                <a:cs typeface="Times New Roman" pitchFamily="18" charset="0"/>
              </a:rPr>
              <a:t> Many Data set can be analysed</a:t>
            </a:r>
          </a:p>
          <a:p>
            <a:pPr algn="just">
              <a:buFont typeface="Arial" pitchFamily="34" charset="0"/>
              <a:buChar char="•"/>
            </a:pPr>
            <a:r>
              <a:rPr lang="en-IN" sz="2000" dirty="0" smtClean="0">
                <a:latin typeface="Times New Roman" pitchFamily="18" charset="0"/>
                <a:cs typeface="Times New Roman" pitchFamily="18" charset="0"/>
              </a:rPr>
              <a:t>Semantic Sentiment estimation model .</a:t>
            </a:r>
          </a:p>
          <a:p>
            <a:pPr algn="just">
              <a:buFont typeface="Arial" pitchFamily="34" charset="0"/>
              <a:buChar char="•"/>
            </a:pPr>
            <a:r>
              <a:rPr lang="en-IN" sz="2000" dirty="0" smtClean="0">
                <a:latin typeface="Times New Roman" pitchFamily="18" charset="0"/>
                <a:cs typeface="Times New Roman" pitchFamily="18" charset="0"/>
              </a:rPr>
              <a:t>Maximum Entropy Modelling used.</a:t>
            </a:r>
          </a:p>
          <a:p>
            <a:pPr algn="just">
              <a:buFont typeface="Arial" pitchFamily="34" charset="0"/>
              <a:buChar char="•"/>
            </a:pPr>
            <a:r>
              <a:rPr lang="en-IN" sz="2000" dirty="0" smtClean="0">
                <a:latin typeface="Times New Roman" pitchFamily="18" charset="0"/>
                <a:cs typeface="Times New Roman" pitchFamily="18" charset="0"/>
              </a:rPr>
              <a:t>SVM technique enhances the accuracy.</a:t>
            </a:r>
          </a:p>
          <a:p>
            <a:pPr algn="just"/>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DEMERITS</a:t>
            </a:r>
          </a:p>
          <a:p>
            <a:pPr algn="just">
              <a:buFont typeface="Arial" pitchFamily="34" charset="0"/>
              <a:buChar char="•"/>
            </a:pPr>
            <a:r>
              <a:rPr lang="en-IN" sz="2000" dirty="0" smtClean="0">
                <a:latin typeface="Times New Roman" pitchFamily="18" charset="0"/>
                <a:cs typeface="Times New Roman" pitchFamily="18" charset="0"/>
              </a:rPr>
              <a:t>Natural spontaneous speech data despite poor WER (word error rates).</a:t>
            </a:r>
          </a:p>
          <a:p>
            <a:pPr algn="just">
              <a:buFont typeface="Arial" pitchFamily="34" charset="0"/>
              <a:buChar char="•"/>
            </a:pPr>
            <a:r>
              <a:rPr lang="en-IN" sz="2000" dirty="0" smtClean="0">
                <a:latin typeface="Times New Roman" pitchFamily="18" charset="0"/>
                <a:cs typeface="Times New Roman" pitchFamily="18" charset="0"/>
              </a:rPr>
              <a:t>Supports only language English.</a:t>
            </a:r>
          </a:p>
          <a:p>
            <a:pPr algn="just">
              <a:buFont typeface="Arial" pitchFamily="34" charset="0"/>
              <a:buChar char="•"/>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None/>
            </a:pPr>
            <a:endParaRPr lang="en-IN"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42794" y="0"/>
            <a:ext cx="12882655" cy="665382"/>
          </a:xfrm>
        </p:spPr>
        <p:txBody>
          <a:bodyPr/>
          <a:lstStyle/>
          <a:p>
            <a:r>
              <a:rPr lang="en-US" sz="3200" b="1" dirty="0" smtClean="0">
                <a:latin typeface="Times New Roman" pitchFamily="18" charset="0"/>
                <a:cs typeface="Times New Roman" pitchFamily="18" charset="0"/>
              </a:rPr>
              <a:t>REFERENCE PAPERS</a:t>
            </a:r>
          </a:p>
        </p:txBody>
      </p:sp>
      <p:sp>
        <p:nvSpPr>
          <p:cNvPr id="9219" name="Content Placeholder 2"/>
          <p:cNvSpPr>
            <a:spLocks noGrp="1"/>
          </p:cNvSpPr>
          <p:nvPr>
            <p:ph idx="1"/>
          </p:nvPr>
        </p:nvSpPr>
        <p:spPr>
          <a:xfrm>
            <a:off x="3" y="554760"/>
            <a:ext cx="14447838" cy="6577878"/>
          </a:xfrm>
        </p:spPr>
        <p:txBody>
          <a:bodyPr/>
          <a:lstStyle/>
          <a:p>
            <a:pPr>
              <a:buNone/>
            </a:pPr>
            <a:r>
              <a:rPr lang="en-IN" sz="2000" b="1" dirty="0" smtClean="0">
                <a:latin typeface="Times New Roman" pitchFamily="18" charset="0"/>
                <a:cs typeface="Times New Roman" pitchFamily="18" charset="0"/>
              </a:rPr>
              <a:t>[2.2]</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Preedawon</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Kadmateekarun</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Sumitra</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Nuanmeesri</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“Emotion Recognition on The Basis of Audio Signal Using Naive </a:t>
            </a:r>
            <a:r>
              <a:rPr lang="en-IN" sz="2000" b="1" dirty="0" err="1" smtClean="0">
                <a:latin typeface="Times New Roman" pitchFamily="18" charset="0"/>
                <a:cs typeface="Times New Roman" pitchFamily="18" charset="0"/>
              </a:rPr>
              <a:t>Bayes</a:t>
            </a:r>
            <a:r>
              <a:rPr lang="en-IN" sz="2000" b="1" dirty="0" smtClean="0">
                <a:latin typeface="Times New Roman" pitchFamily="18" charset="0"/>
                <a:cs typeface="Times New Roman" pitchFamily="18" charset="0"/>
              </a:rPr>
              <a:t> Classifier” ,</a:t>
            </a:r>
            <a:r>
              <a:rPr lang="en-IN" sz="2000" dirty="0" smtClean="0">
                <a:latin typeface="Times New Roman" pitchFamily="18" charset="0"/>
                <a:cs typeface="Times New Roman" pitchFamily="18" charset="0"/>
              </a:rPr>
              <a:t>International Conference on Science and Technology 2015, RMUTT.</a:t>
            </a:r>
          </a:p>
          <a:p>
            <a:pPr>
              <a:buNone/>
            </a:pPr>
            <a:r>
              <a:rPr lang="en-IN" sz="2000" b="1" dirty="0" smtClean="0">
                <a:latin typeface="Times New Roman" pitchFamily="18" charset="0"/>
                <a:cs typeface="Times New Roman" pitchFamily="18" charset="0"/>
              </a:rPr>
              <a:t>MERITS:</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Techniques for modelling and analyzing several variables.</a:t>
            </a:r>
          </a:p>
          <a:p>
            <a:r>
              <a:rPr lang="en-IN" sz="2000" dirty="0" smtClean="0">
                <a:latin typeface="Times New Roman" pitchFamily="18" charset="0"/>
                <a:cs typeface="Times New Roman" pitchFamily="18" charset="0"/>
              </a:rPr>
              <a:t>Naïve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classification using  Audio dataset.        </a:t>
            </a:r>
          </a:p>
          <a:p>
            <a:pPr>
              <a:buNone/>
            </a:pPr>
            <a:r>
              <a:rPr lang="en-IN" sz="2000" b="1" dirty="0" smtClean="0">
                <a:latin typeface="Times New Roman" pitchFamily="18" charset="0"/>
                <a:cs typeface="Times New Roman" pitchFamily="18" charset="0"/>
              </a:rPr>
              <a:t>DEMERITS:</a:t>
            </a:r>
          </a:p>
          <a:p>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In the speech signal for recognition of signal classifier require millions of dataset.</a:t>
            </a:r>
          </a:p>
          <a:p>
            <a:endParaRPr lang="en-IN"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a:t>
            </a:r>
            <a:r>
              <a:rPr lang="en-IN" sz="2000" dirty="0" smtClean="0">
                <a:latin typeface="Times New Roman" pitchFamily="18" charset="0"/>
                <a:cs typeface="Times New Roman" pitchFamily="18" charset="0"/>
              </a:rPr>
              <a:t>2.3]Min </a:t>
            </a:r>
            <a:r>
              <a:rPr lang="en-IN" sz="2000" dirty="0" err="1" smtClean="0">
                <a:latin typeface="Times New Roman" pitchFamily="18" charset="0"/>
                <a:cs typeface="Times New Roman" pitchFamily="18" charset="0"/>
              </a:rPr>
              <a:t>Zhao,TaoZhenZhang,Jianping</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Chai</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”Based on SO-PMI Algorithm to Discriminate Sentimental Words’ Polarity in TV Programs’ Subjective </a:t>
            </a:r>
            <a:r>
              <a:rPr lang="en-IN" sz="2000" b="1" dirty="0" err="1" smtClean="0">
                <a:latin typeface="Times New Roman" pitchFamily="18" charset="0"/>
                <a:cs typeface="Times New Roman" pitchFamily="18" charset="0"/>
              </a:rPr>
              <a:t>Evaluation”,</a:t>
            </a:r>
            <a:r>
              <a:rPr lang="en-IN" sz="2000" dirty="0" err="1" smtClean="0">
                <a:latin typeface="Times New Roman" pitchFamily="18" charset="0"/>
                <a:cs typeface="Times New Roman" pitchFamily="18" charset="0"/>
              </a:rPr>
              <a:t>International</a:t>
            </a:r>
            <a:r>
              <a:rPr lang="en-IN" sz="2000" dirty="0" smtClean="0">
                <a:latin typeface="Times New Roman" pitchFamily="18" charset="0"/>
                <a:cs typeface="Times New Roman" pitchFamily="18" charset="0"/>
              </a:rPr>
              <a:t> Symposium on Computational and Design 2015</a:t>
            </a:r>
          </a:p>
          <a:p>
            <a:pPr>
              <a:buNone/>
            </a:pPr>
            <a:r>
              <a:rPr lang="en-IN" sz="2000" b="1" dirty="0" smtClean="0">
                <a:latin typeface="Times New Roman" pitchFamily="18" charset="0"/>
                <a:cs typeface="Times New Roman" pitchFamily="18" charset="0"/>
              </a:rPr>
              <a:t>MERITS:</a:t>
            </a:r>
          </a:p>
          <a:p>
            <a:r>
              <a:rPr lang="en-IN" sz="2000" dirty="0" smtClean="0">
                <a:latin typeface="Times New Roman" pitchFamily="18" charset="0"/>
                <a:cs typeface="Times New Roman" pitchFamily="18" charset="0"/>
              </a:rPr>
              <a:t>Text mining is the technology to analyze the massive data</a:t>
            </a:r>
            <a:endParaRPr lang="en-IN" sz="2000" b="1"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Polarity and calculating sentimental words’ intensity based on SO-PMI algorithm and sentimental analysis technology.</a:t>
            </a:r>
          </a:p>
          <a:p>
            <a:pPr>
              <a:buNone/>
            </a:pPr>
            <a:r>
              <a:rPr lang="en-IN" sz="2000" b="1" dirty="0" smtClean="0">
                <a:latin typeface="Times New Roman" pitchFamily="18" charset="0"/>
                <a:cs typeface="Times New Roman" pitchFamily="18" charset="0"/>
              </a:rPr>
              <a:t>DEMERITS:</a:t>
            </a:r>
          </a:p>
          <a:p>
            <a:r>
              <a:rPr lang="en-IN" sz="2000" dirty="0" smtClean="0">
                <a:latin typeface="Times New Roman" pitchFamily="18" charset="0"/>
                <a:cs typeface="Times New Roman" pitchFamily="18" charset="0"/>
              </a:rPr>
              <a:t> Division of static emotional words and dynamic emotional words are difficult.</a:t>
            </a:r>
          </a:p>
          <a:p>
            <a:pPr>
              <a:buNone/>
            </a:pPr>
            <a:r>
              <a:rPr lang="en-IN"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Font typeface="Arial" charset="0"/>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 y="1"/>
            <a:ext cx="14447838" cy="7132638"/>
          </a:xfrm>
        </p:spPr>
        <p:txBody>
          <a:bodyPr/>
          <a:lstStyle/>
          <a:p>
            <a:pPr>
              <a:buNone/>
            </a:pPr>
            <a:r>
              <a:rPr lang="en-IN" sz="2000" b="1" dirty="0" smtClean="0">
                <a:latin typeface="Times New Roman" pitchFamily="18" charset="0"/>
                <a:cs typeface="Times New Roman" pitchFamily="18" charset="0"/>
              </a:rPr>
              <a:t>[2.4] </a:t>
            </a:r>
            <a:r>
              <a:rPr lang="en-IN" sz="2000" dirty="0" err="1" smtClean="0">
                <a:latin typeface="Times New Roman" pitchFamily="18" charset="0"/>
                <a:cs typeface="Times New Roman" pitchFamily="18" charset="0"/>
              </a:rPr>
              <a:t>Maghillnan</a:t>
            </a:r>
            <a:r>
              <a:rPr lang="en-IN" sz="2000" dirty="0" smtClean="0">
                <a:latin typeface="Times New Roman" pitchFamily="18" charset="0"/>
                <a:cs typeface="Times New Roman" pitchFamily="18" charset="0"/>
              </a:rPr>
              <a:t> ,Rajesh Kumar </a:t>
            </a:r>
            <a:r>
              <a:rPr lang="en-IN" sz="2000" b="1" dirty="0" smtClean="0">
                <a:latin typeface="Times New Roman" pitchFamily="18" charset="0"/>
                <a:cs typeface="Times New Roman" pitchFamily="18" charset="0"/>
              </a:rPr>
              <a:t>”Sentiment Analysis on Speaker Specific </a:t>
            </a:r>
            <a:r>
              <a:rPr lang="en-IN" sz="2000" b="1" dirty="0" err="1" smtClean="0">
                <a:latin typeface="Times New Roman" pitchFamily="18" charset="0"/>
                <a:cs typeface="Times New Roman" pitchFamily="18" charset="0"/>
              </a:rPr>
              <a:t>Specific</a:t>
            </a:r>
            <a:r>
              <a:rPr lang="en-IN" sz="2000" b="1" dirty="0" smtClean="0">
                <a:latin typeface="Times New Roman" pitchFamily="18" charset="0"/>
                <a:cs typeface="Times New Roman" pitchFamily="18" charset="0"/>
              </a:rPr>
              <a:t> data”, </a:t>
            </a:r>
            <a:r>
              <a:rPr lang="en-IN" sz="2000" dirty="0" smtClean="0">
                <a:latin typeface="Times New Roman" pitchFamily="18" charset="0"/>
                <a:cs typeface="Times New Roman" pitchFamily="18" charset="0"/>
              </a:rPr>
              <a:t>2017 International Conference on Intelligent Computing and Control (I2C2)</a:t>
            </a:r>
          </a:p>
          <a:p>
            <a:pPr>
              <a:buNone/>
            </a:pPr>
            <a:r>
              <a:rPr lang="en-IN" sz="2000" b="1" dirty="0" smtClean="0">
                <a:latin typeface="Times New Roman" pitchFamily="18" charset="0"/>
                <a:cs typeface="Times New Roman" pitchFamily="18" charset="0"/>
              </a:rPr>
              <a:t>MERITS:</a:t>
            </a:r>
          </a:p>
          <a:p>
            <a:r>
              <a:rPr lang="en-IN" sz="2000" dirty="0" smtClean="0">
                <a:latin typeface="Times New Roman" pitchFamily="18" charset="0"/>
                <a:cs typeface="Times New Roman" pitchFamily="18" charset="0"/>
              </a:rPr>
              <a:t>Twitter dataset, product review dataset  are used to commute the accuracy of the system. </a:t>
            </a:r>
          </a:p>
          <a:p>
            <a:r>
              <a:rPr lang="en-IN" sz="2000" dirty="0" smtClean="0">
                <a:latin typeface="Times New Roman" pitchFamily="18" charset="0"/>
                <a:cs typeface="Times New Roman" pitchFamily="18" charset="0"/>
              </a:rPr>
              <a:t>.The process involves four steps: 1) Pre-processing which includes VAD, 2) Speech Recognition System, 3) Speaker Recognition System, 4) Sentiment Analysis</a:t>
            </a:r>
          </a:p>
          <a:p>
            <a:pPr>
              <a:buNone/>
            </a:pPr>
            <a:r>
              <a:rPr lang="en-IN" sz="2000" b="1" dirty="0" smtClean="0">
                <a:latin typeface="Times New Roman" pitchFamily="18" charset="0"/>
                <a:cs typeface="Times New Roman" pitchFamily="18" charset="0"/>
              </a:rPr>
              <a:t>DEMERITS:</a:t>
            </a:r>
          </a:p>
          <a:p>
            <a:r>
              <a:rPr lang="en-IN" sz="2000" dirty="0" smtClean="0">
                <a:latin typeface="Times New Roman" pitchFamily="18" charset="0"/>
                <a:cs typeface="Times New Roman" pitchFamily="18" charset="0"/>
              </a:rPr>
              <a:t>Extracting the tweets is difficult.</a:t>
            </a:r>
          </a:p>
          <a:p>
            <a:r>
              <a:rPr lang="en-IN" sz="2000" dirty="0" smtClean="0">
                <a:latin typeface="Times New Roman" pitchFamily="18" charset="0"/>
                <a:cs typeface="Times New Roman" pitchFamily="18" charset="0"/>
              </a:rPr>
              <a:t>Processing time is more.</a:t>
            </a:r>
          </a:p>
          <a:p>
            <a:endParaRPr lang="en-IN"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[2.5</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Sagar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K.Bhakre</a:t>
            </a:r>
            <a:r>
              <a:rPr lang="en-IN" sz="2000" dirty="0" smtClean="0">
                <a:latin typeface="Times New Roman" pitchFamily="18" charset="0"/>
                <a:cs typeface="Times New Roman" pitchFamily="18" charset="0"/>
              </a:rPr>
              <a:t>, Prof .</a:t>
            </a:r>
            <a:r>
              <a:rPr lang="en-IN" sz="2000" dirty="0" err="1" smtClean="0">
                <a:latin typeface="Times New Roman" pitchFamily="18" charset="0"/>
                <a:cs typeface="Times New Roman" pitchFamily="18" charset="0"/>
              </a:rPr>
              <a:t>Arti</a:t>
            </a:r>
            <a:r>
              <a:rPr lang="en-IN" sz="2000" dirty="0" smtClean="0">
                <a:latin typeface="Times New Roman" pitchFamily="18" charset="0"/>
                <a:cs typeface="Times New Roman" pitchFamily="18" charset="0"/>
              </a:rPr>
              <a:t> Bang</a:t>
            </a:r>
            <a:r>
              <a:rPr lang="en-IN" sz="2000" b="1" dirty="0" smtClean="0">
                <a:latin typeface="Times New Roman" pitchFamily="18" charset="0"/>
                <a:cs typeface="Times New Roman" pitchFamily="18" charset="0"/>
              </a:rPr>
              <a:t>  ”Emotion Recognition on The Basis of Audio Signal Using Naive </a:t>
            </a:r>
            <a:r>
              <a:rPr lang="en-IN" sz="2000" b="1" dirty="0" err="1" smtClean="0">
                <a:latin typeface="Times New Roman" pitchFamily="18" charset="0"/>
                <a:cs typeface="Times New Roman" pitchFamily="18" charset="0"/>
              </a:rPr>
              <a:t>Bayes</a:t>
            </a:r>
            <a:r>
              <a:rPr lang="en-IN" sz="2000" b="1" dirty="0" smtClean="0">
                <a:latin typeface="Times New Roman" pitchFamily="18" charset="0"/>
                <a:cs typeface="Times New Roman" pitchFamily="18" charset="0"/>
              </a:rPr>
              <a:t> Classifier</a:t>
            </a:r>
            <a:r>
              <a:rPr lang="en-IN" sz="2000" dirty="0" smtClean="0">
                <a:latin typeface="Times New Roman" pitchFamily="18" charset="0"/>
                <a:cs typeface="Times New Roman" pitchFamily="18" charset="0"/>
              </a:rPr>
              <a:t>”, 2016 International Conference on Advances in Computing, Communications and Informatics (ICACCI)2016</a:t>
            </a:r>
          </a:p>
          <a:p>
            <a:pPr>
              <a:buNone/>
            </a:pPr>
            <a:r>
              <a:rPr lang="en-IN" sz="2000" b="1" dirty="0" smtClean="0">
                <a:latin typeface="Times New Roman" pitchFamily="18" charset="0"/>
                <a:cs typeface="Times New Roman" pitchFamily="18" charset="0"/>
              </a:rPr>
              <a:t> MERITS:</a:t>
            </a:r>
          </a:p>
          <a:p>
            <a:r>
              <a:rPr lang="en-IN" sz="2000" dirty="0" smtClean="0">
                <a:latin typeface="Times New Roman" pitchFamily="18" charset="0"/>
                <a:cs typeface="Times New Roman" pitchFamily="18" charset="0"/>
              </a:rPr>
              <a:t>The advantage of Naïve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classifier is that it recognizes the signal with minimum dataset.</a:t>
            </a:r>
          </a:p>
          <a:p>
            <a:pPr>
              <a:buNone/>
            </a:pPr>
            <a:r>
              <a:rPr lang="en-IN" sz="2000" b="1" dirty="0" smtClean="0">
                <a:latin typeface="Times New Roman" pitchFamily="18" charset="0"/>
                <a:cs typeface="Times New Roman" pitchFamily="18" charset="0"/>
              </a:rPr>
              <a:t>DEMERITS:</a:t>
            </a:r>
          </a:p>
          <a:p>
            <a:r>
              <a:rPr lang="en-IN" sz="2000" dirty="0" smtClean="0">
                <a:latin typeface="Times New Roman" pitchFamily="18" charset="0"/>
                <a:cs typeface="Times New Roman" pitchFamily="18" charset="0"/>
              </a:rPr>
              <a:t>Speech signal is random signal so we have to predict the future sample.</a:t>
            </a:r>
          </a:p>
          <a:p>
            <a:r>
              <a:rPr lang="en-IN" sz="2000" dirty="0" smtClean="0">
                <a:latin typeface="Times New Roman" pitchFamily="18" charset="0"/>
                <a:cs typeface="Times New Roman" pitchFamily="18" charset="0"/>
              </a:rPr>
              <a:t>Complex Algorithm are used. </a:t>
            </a:r>
          </a:p>
          <a:p>
            <a:pPr>
              <a:buNone/>
            </a:pP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65919" y="365920"/>
          <a:ext cx="13966245" cy="6553199"/>
        </p:xfrm>
        <a:graphic>
          <a:graphicData uri="http://schemas.openxmlformats.org/drawingml/2006/table">
            <a:tbl>
              <a:tblPr firstRow="1" bandRow="1">
                <a:tableStyleId>{5C22544A-7EE6-4342-B048-85BDC9FD1C3A}</a:tableStyleId>
              </a:tblPr>
              <a:tblGrid>
                <a:gridCol w="1795476"/>
                <a:gridCol w="2034871"/>
                <a:gridCol w="2154573"/>
                <a:gridCol w="1915177"/>
                <a:gridCol w="1915177"/>
                <a:gridCol w="1915177"/>
                <a:gridCol w="2235794"/>
              </a:tblGrid>
              <a:tr h="1268582">
                <a:tc>
                  <a:txBody>
                    <a:bodyPr/>
                    <a:lstStyle/>
                    <a:p>
                      <a:r>
                        <a:rPr lang="en-IN" sz="1700" dirty="0" err="1" smtClean="0">
                          <a:solidFill>
                            <a:schemeClr val="bg1"/>
                          </a:solidFill>
                        </a:rPr>
                        <a:t>Paramaters</a:t>
                      </a:r>
                      <a:endParaRPr lang="en-IN" sz="1700" dirty="0">
                        <a:solidFill>
                          <a:schemeClr val="bg1"/>
                        </a:solidFill>
                      </a:endParaRPr>
                    </a:p>
                  </a:txBody>
                  <a:tcPr marL="144478" marR="144478" marT="47551" marB="47551"/>
                </a:tc>
                <a:tc>
                  <a:txBody>
                    <a:bodyPr/>
                    <a:lstStyle/>
                    <a:p>
                      <a:r>
                        <a:rPr lang="en-IN" sz="1700" dirty="0" smtClean="0"/>
                        <a:t>BASE</a:t>
                      </a:r>
                      <a:r>
                        <a:rPr lang="en-IN" sz="1700" baseline="0" dirty="0" smtClean="0"/>
                        <a:t> PAPER</a:t>
                      </a:r>
                      <a:endParaRPr lang="en-IN" sz="1700" dirty="0">
                        <a:solidFill>
                          <a:schemeClr val="tx1"/>
                        </a:solidFill>
                      </a:endParaRPr>
                    </a:p>
                  </a:txBody>
                  <a:tcPr marL="144478" marR="144478" marT="47551" marB="47551"/>
                </a:tc>
                <a:tc>
                  <a:txBody>
                    <a:bodyPr/>
                    <a:lstStyle/>
                    <a:p>
                      <a:r>
                        <a:rPr lang="en-IN" sz="1700" dirty="0" smtClean="0"/>
                        <a:t>PAPER 1</a:t>
                      </a:r>
                      <a:endParaRPr lang="en-IN" sz="1700" dirty="0">
                        <a:solidFill>
                          <a:schemeClr val="tx1"/>
                        </a:solidFill>
                      </a:endParaRPr>
                    </a:p>
                  </a:txBody>
                  <a:tcPr marL="144478" marR="144478" marT="47551" marB="47551"/>
                </a:tc>
                <a:tc>
                  <a:txBody>
                    <a:bodyPr/>
                    <a:lstStyle/>
                    <a:p>
                      <a:r>
                        <a:rPr lang="en-IN" sz="1700" dirty="0" smtClean="0"/>
                        <a:t>PAPER</a:t>
                      </a:r>
                      <a:r>
                        <a:rPr lang="en-IN" sz="1700" baseline="0" dirty="0" smtClean="0"/>
                        <a:t> 2</a:t>
                      </a:r>
                      <a:endParaRPr lang="en-IN" sz="1700" dirty="0">
                        <a:solidFill>
                          <a:schemeClr val="tx1"/>
                        </a:solidFill>
                      </a:endParaRPr>
                    </a:p>
                  </a:txBody>
                  <a:tcPr marL="144478" marR="144478" marT="47551" marB="47551"/>
                </a:tc>
                <a:tc>
                  <a:txBody>
                    <a:bodyPr/>
                    <a:lstStyle/>
                    <a:p>
                      <a:r>
                        <a:rPr lang="en-IN" sz="1700" dirty="0" smtClean="0"/>
                        <a:t>PAPER 3</a:t>
                      </a:r>
                      <a:endParaRPr lang="en-IN" sz="1700" dirty="0">
                        <a:solidFill>
                          <a:schemeClr val="tx1"/>
                        </a:solidFill>
                      </a:endParaRPr>
                    </a:p>
                  </a:txBody>
                  <a:tcPr marL="144478" marR="144478" marT="47551" marB="47551"/>
                </a:tc>
                <a:tc>
                  <a:txBody>
                    <a:bodyPr/>
                    <a:lstStyle/>
                    <a:p>
                      <a:r>
                        <a:rPr lang="en-IN" sz="1700" dirty="0" smtClean="0"/>
                        <a:t>PAPER 4</a:t>
                      </a:r>
                      <a:endParaRPr lang="en-IN" sz="1700" dirty="0">
                        <a:solidFill>
                          <a:schemeClr val="tx1"/>
                        </a:solidFill>
                      </a:endParaRPr>
                    </a:p>
                  </a:txBody>
                  <a:tcPr marL="144478" marR="144478" marT="47551" marB="47551"/>
                </a:tc>
                <a:tc>
                  <a:txBody>
                    <a:bodyPr/>
                    <a:lstStyle/>
                    <a:p>
                      <a:r>
                        <a:rPr lang="en-IN" sz="1700" dirty="0" smtClean="0"/>
                        <a:t>PAPER 5</a:t>
                      </a:r>
                      <a:endParaRPr lang="en-IN" sz="1700" dirty="0">
                        <a:solidFill>
                          <a:schemeClr val="tx1"/>
                        </a:solidFill>
                      </a:endParaRPr>
                    </a:p>
                  </a:txBody>
                  <a:tcPr marL="144478" marR="144478" marT="47551" marB="47551"/>
                </a:tc>
              </a:tr>
              <a:tr h="1474619">
                <a:tc>
                  <a:txBody>
                    <a:bodyPr/>
                    <a:lstStyle/>
                    <a:p>
                      <a:pPr algn="just"/>
                      <a:r>
                        <a:rPr lang="en-IN" sz="1400" dirty="0" smtClean="0"/>
                        <a:t>OBJECTIVE</a:t>
                      </a:r>
                      <a:endParaRPr lang="en-IN" sz="1400" b="1" dirty="0">
                        <a:solidFill>
                          <a:schemeClr val="tx1"/>
                        </a:solidFill>
                      </a:endParaRPr>
                    </a:p>
                  </a:txBody>
                  <a:tcPr marL="144478" marR="144478" marT="47551" marB="47551"/>
                </a:tc>
                <a:tc>
                  <a:txBody>
                    <a:bodyPr/>
                    <a:lstStyle/>
                    <a:p>
                      <a:r>
                        <a:rPr lang="en-IN" sz="1700" dirty="0" smtClean="0"/>
                        <a:t>Analysing</a:t>
                      </a:r>
                      <a:r>
                        <a:rPr lang="en-IN" sz="1700" baseline="0" dirty="0" smtClean="0"/>
                        <a:t> </a:t>
                      </a:r>
                      <a:r>
                        <a:rPr lang="en-IN" sz="1700" dirty="0" smtClean="0"/>
                        <a:t>product</a:t>
                      </a:r>
                      <a:r>
                        <a:rPr lang="en-IN" sz="1700" baseline="0" dirty="0" smtClean="0"/>
                        <a:t> based reviews in social Media</a:t>
                      </a:r>
                      <a:endParaRPr lang="en-IN" sz="1700" dirty="0">
                        <a:solidFill>
                          <a:schemeClr val="tx1"/>
                        </a:solidFill>
                      </a:endParaRPr>
                    </a:p>
                  </a:txBody>
                  <a:tcPr marL="144478" marR="144478" marT="47551" marB="47551"/>
                </a:tc>
                <a:tc>
                  <a:txBody>
                    <a:bodyPr/>
                    <a:lstStyle/>
                    <a:p>
                      <a:r>
                        <a:rPr lang="en-IN" sz="1700" dirty="0" smtClean="0"/>
                        <a:t>Uses natural audio stream as a Input data for Analysing</a:t>
                      </a:r>
                      <a:endParaRPr lang="en-IN" sz="1700" dirty="0">
                        <a:solidFill>
                          <a:schemeClr val="tx1"/>
                        </a:solidFill>
                      </a:endParaRPr>
                    </a:p>
                  </a:txBody>
                  <a:tcPr marL="144478" marR="144478" marT="47551" marB="4755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smtClean="0"/>
                        <a:t>To find contextual polarity and</a:t>
                      </a:r>
                      <a:r>
                        <a:rPr lang="en-IN" sz="1700" baseline="0" dirty="0" smtClean="0"/>
                        <a:t> emotions</a:t>
                      </a:r>
                      <a:endParaRPr lang="en-IN" sz="1700" dirty="0" smtClean="0"/>
                    </a:p>
                    <a:p>
                      <a:endParaRPr lang="en-IN" sz="1700" dirty="0">
                        <a:solidFill>
                          <a:schemeClr val="tx1"/>
                        </a:solidFill>
                      </a:endParaRPr>
                    </a:p>
                  </a:txBody>
                  <a:tcPr marL="144478" marR="144478" marT="47551" marB="47551"/>
                </a:tc>
                <a:tc>
                  <a:txBody>
                    <a:bodyPr/>
                    <a:lstStyle/>
                    <a:p>
                      <a:r>
                        <a:rPr lang="en-IN" sz="1700" dirty="0" smtClean="0"/>
                        <a:t>Find emotions based on subjectivity </a:t>
                      </a:r>
                      <a:endParaRPr lang="en-IN" sz="1700" dirty="0">
                        <a:solidFill>
                          <a:schemeClr val="tx1"/>
                        </a:solidFill>
                      </a:endParaRPr>
                    </a:p>
                  </a:txBody>
                  <a:tcPr marL="144478" marR="144478" marT="47551" marB="47551"/>
                </a:tc>
                <a:tc>
                  <a:txBody>
                    <a:bodyPr/>
                    <a:lstStyle/>
                    <a:p>
                      <a:r>
                        <a:rPr lang="en-IN" sz="1700" baseline="0" dirty="0" smtClean="0">
                          <a:solidFill>
                            <a:schemeClr val="tx1"/>
                          </a:solidFill>
                        </a:rPr>
                        <a:t>Processes the call </a:t>
                      </a:r>
                      <a:r>
                        <a:rPr lang="en-IN" sz="1700" baseline="0" dirty="0" err="1" smtClean="0">
                          <a:solidFill>
                            <a:schemeClr val="tx1"/>
                          </a:solidFill>
                        </a:rPr>
                        <a:t>center</a:t>
                      </a:r>
                      <a:r>
                        <a:rPr lang="en-IN" sz="1700" baseline="0" dirty="0" smtClean="0">
                          <a:solidFill>
                            <a:schemeClr val="tx1"/>
                          </a:solidFill>
                        </a:rPr>
                        <a:t> data for company to analyse feedback</a:t>
                      </a:r>
                      <a:endParaRPr lang="en-IN" sz="1700" dirty="0">
                        <a:solidFill>
                          <a:schemeClr val="tx1"/>
                        </a:solidFill>
                      </a:endParaRPr>
                    </a:p>
                  </a:txBody>
                  <a:tcPr marL="144478" marR="144478" marT="47551" marB="47551"/>
                </a:tc>
                <a:tc>
                  <a:txBody>
                    <a:bodyPr/>
                    <a:lstStyle/>
                    <a:p>
                      <a:r>
                        <a:rPr lang="en-IN" sz="1700" dirty="0" smtClean="0"/>
                        <a:t>For speaker specific speech data</a:t>
                      </a:r>
                      <a:endParaRPr lang="en-IN" sz="1700" dirty="0">
                        <a:solidFill>
                          <a:schemeClr val="tx1"/>
                        </a:solidFill>
                      </a:endParaRPr>
                    </a:p>
                  </a:txBody>
                  <a:tcPr marL="144478" marR="144478" marT="47551" marB="47551"/>
                </a:tc>
              </a:tr>
              <a:tr h="1142998">
                <a:tc>
                  <a:txBody>
                    <a:bodyPr/>
                    <a:lstStyle/>
                    <a:p>
                      <a:r>
                        <a:rPr lang="en-IN" sz="1400" dirty="0" smtClean="0"/>
                        <a:t>TECHNOLOGY</a:t>
                      </a:r>
                      <a:endParaRPr lang="en-IN" sz="1400" b="1" dirty="0">
                        <a:solidFill>
                          <a:schemeClr val="tx1"/>
                        </a:solidFill>
                      </a:endParaRPr>
                    </a:p>
                  </a:txBody>
                  <a:tcPr marL="144478" marR="144478" marT="47551" marB="47551"/>
                </a:tc>
                <a:tc>
                  <a:txBody>
                    <a:bodyPr/>
                    <a:lstStyle/>
                    <a:p>
                      <a:r>
                        <a:rPr lang="en-IN" sz="1700" dirty="0" smtClean="0"/>
                        <a:t>Naive  </a:t>
                      </a:r>
                      <a:r>
                        <a:rPr lang="en-IN" sz="1700" dirty="0" err="1" smtClean="0"/>
                        <a:t>bayes</a:t>
                      </a:r>
                      <a:r>
                        <a:rPr lang="en-IN" sz="1700" dirty="0" smtClean="0"/>
                        <a:t> &amp; support vector machine</a:t>
                      </a:r>
                      <a:endParaRPr lang="en-IN" sz="1700" dirty="0">
                        <a:solidFill>
                          <a:schemeClr val="tx1"/>
                        </a:solidFill>
                      </a:endParaRPr>
                    </a:p>
                  </a:txBody>
                  <a:tcPr marL="144478" marR="144478" marT="47551" marB="47551"/>
                </a:tc>
                <a:tc>
                  <a:txBody>
                    <a:bodyPr/>
                    <a:lstStyle/>
                    <a:p>
                      <a:r>
                        <a:rPr lang="en-IN" sz="1700" dirty="0" smtClean="0"/>
                        <a:t>Baseline and without noun systems</a:t>
                      </a:r>
                      <a:endParaRPr lang="en-IN" sz="1700" dirty="0">
                        <a:solidFill>
                          <a:schemeClr val="tx1"/>
                        </a:solidFill>
                      </a:endParaRPr>
                    </a:p>
                  </a:txBody>
                  <a:tcPr marL="144478" marR="144478" marT="47551" marB="47551"/>
                </a:tc>
                <a:tc>
                  <a:txBody>
                    <a:bodyPr/>
                    <a:lstStyle/>
                    <a:p>
                      <a:r>
                        <a:rPr lang="en-IN" sz="1700" dirty="0" smtClean="0"/>
                        <a:t>Neutral polar classification and vector</a:t>
                      </a:r>
                      <a:endParaRPr lang="en-IN" sz="1700" dirty="0">
                        <a:solidFill>
                          <a:schemeClr val="tx1"/>
                        </a:solidFill>
                      </a:endParaRPr>
                    </a:p>
                  </a:txBody>
                  <a:tcPr marL="144478" marR="144478" marT="47551" marB="47551"/>
                </a:tc>
                <a:tc>
                  <a:txBody>
                    <a:bodyPr/>
                    <a:lstStyle/>
                    <a:p>
                      <a:r>
                        <a:rPr lang="en-IN" sz="1700" dirty="0" smtClean="0"/>
                        <a:t>Minimum cut based approach</a:t>
                      </a:r>
                      <a:endParaRPr lang="en-IN" sz="1700" dirty="0">
                        <a:solidFill>
                          <a:schemeClr val="tx1"/>
                        </a:solidFill>
                      </a:endParaRPr>
                    </a:p>
                  </a:txBody>
                  <a:tcPr marL="144478" marR="144478" marT="47551" marB="47551"/>
                </a:tc>
                <a:tc>
                  <a:txBody>
                    <a:bodyPr/>
                    <a:lstStyle/>
                    <a:p>
                      <a:r>
                        <a:rPr lang="en-IN" sz="1700" dirty="0" smtClean="0"/>
                        <a:t>Keyword extractor &amp;</a:t>
                      </a:r>
                    </a:p>
                    <a:p>
                      <a:r>
                        <a:rPr lang="en-IN" sz="1700" dirty="0" smtClean="0"/>
                        <a:t>SVM key graph</a:t>
                      </a:r>
                      <a:endParaRPr lang="en-IN" sz="1700" dirty="0">
                        <a:solidFill>
                          <a:schemeClr val="tx1"/>
                        </a:solidFill>
                      </a:endParaRPr>
                    </a:p>
                  </a:txBody>
                  <a:tcPr marL="144478" marR="144478" marT="47551" marB="47551"/>
                </a:tc>
                <a:tc>
                  <a:txBody>
                    <a:bodyPr/>
                    <a:lstStyle/>
                    <a:p>
                      <a:r>
                        <a:rPr lang="en-IN" sz="1700" dirty="0" smtClean="0"/>
                        <a:t>MFTC &amp;</a:t>
                      </a:r>
                      <a:r>
                        <a:rPr lang="en-IN" sz="1700" baseline="0" dirty="0" smtClean="0"/>
                        <a:t> dynamic time wrapping</a:t>
                      </a:r>
                      <a:endParaRPr lang="en-IN" sz="1700" dirty="0">
                        <a:solidFill>
                          <a:schemeClr val="tx1"/>
                        </a:solidFill>
                      </a:endParaRPr>
                    </a:p>
                  </a:txBody>
                  <a:tcPr marL="144478" marR="144478" marT="47551" marB="47551"/>
                </a:tc>
              </a:tr>
              <a:tr h="1295400">
                <a:tc>
                  <a:txBody>
                    <a:bodyPr/>
                    <a:lstStyle/>
                    <a:p>
                      <a:r>
                        <a:rPr lang="en-IN" sz="1400" dirty="0" smtClean="0"/>
                        <a:t>PRO’S</a:t>
                      </a:r>
                      <a:endParaRPr lang="en-IN" sz="1400" b="1" dirty="0">
                        <a:solidFill>
                          <a:schemeClr val="tx1"/>
                        </a:solidFill>
                      </a:endParaRPr>
                    </a:p>
                  </a:txBody>
                  <a:tcPr marL="144478" marR="144478" marT="47551" marB="47551"/>
                </a:tc>
                <a:tc>
                  <a:txBody>
                    <a:bodyPr/>
                    <a:lstStyle/>
                    <a:p>
                      <a:r>
                        <a:rPr lang="en-IN" sz="1700" dirty="0" smtClean="0"/>
                        <a:t>Find opinions</a:t>
                      </a:r>
                      <a:r>
                        <a:rPr lang="en-IN" sz="1700" baseline="0" dirty="0" smtClean="0"/>
                        <a:t> of users</a:t>
                      </a:r>
                    </a:p>
                    <a:p>
                      <a:endParaRPr lang="en-IN" sz="1700" dirty="0">
                        <a:solidFill>
                          <a:schemeClr val="tx1"/>
                        </a:solidFill>
                      </a:endParaRPr>
                    </a:p>
                  </a:txBody>
                  <a:tcPr marL="144478" marR="144478" marT="47551" marB="47551"/>
                </a:tc>
                <a:tc>
                  <a:txBody>
                    <a:bodyPr/>
                    <a:lstStyle/>
                    <a:p>
                      <a:r>
                        <a:rPr lang="en-IN" sz="1900" dirty="0" smtClean="0"/>
                        <a:t>For natural You tube speech</a:t>
                      </a:r>
                      <a:endParaRPr lang="en-IN" sz="1900" dirty="0"/>
                    </a:p>
                  </a:txBody>
                  <a:tcPr marL="144478" marR="144478" marT="47551" marB="47551"/>
                </a:tc>
                <a:tc>
                  <a:txBody>
                    <a:bodyPr/>
                    <a:lstStyle/>
                    <a:p>
                      <a:r>
                        <a:rPr lang="en-IN" sz="1700" dirty="0" smtClean="0"/>
                        <a:t>Gives result as polar or neutral</a:t>
                      </a:r>
                      <a:endParaRPr lang="en-IN" sz="1700" dirty="0">
                        <a:solidFill>
                          <a:schemeClr val="tx1"/>
                        </a:solidFill>
                      </a:endParaRPr>
                    </a:p>
                  </a:txBody>
                  <a:tcPr marL="144478" marR="144478" marT="47551" marB="47551"/>
                </a:tc>
                <a:tc>
                  <a:txBody>
                    <a:bodyPr/>
                    <a:lstStyle/>
                    <a:p>
                      <a:r>
                        <a:rPr lang="en-IN" sz="1700" dirty="0" smtClean="0"/>
                        <a:t>Subject oriented </a:t>
                      </a:r>
                      <a:r>
                        <a:rPr lang="en-IN" sz="1700" baseline="0" dirty="0" smtClean="0"/>
                        <a:t> output and percentage of emotions</a:t>
                      </a:r>
                      <a:endParaRPr lang="en-IN" sz="1700" dirty="0">
                        <a:solidFill>
                          <a:schemeClr val="tx1"/>
                        </a:solidFill>
                      </a:endParaRPr>
                    </a:p>
                  </a:txBody>
                  <a:tcPr marL="144478" marR="144478" marT="47551" marB="47551"/>
                </a:tc>
                <a:tc>
                  <a:txBody>
                    <a:bodyPr/>
                    <a:lstStyle/>
                    <a:p>
                      <a:r>
                        <a:rPr lang="en-IN" sz="1700" dirty="0" smtClean="0"/>
                        <a:t>Clustering is</a:t>
                      </a:r>
                      <a:r>
                        <a:rPr lang="en-IN" sz="1700" baseline="0" dirty="0" smtClean="0"/>
                        <a:t> easy</a:t>
                      </a:r>
                    </a:p>
                    <a:p>
                      <a:endParaRPr lang="en-IN" sz="1700" dirty="0">
                        <a:solidFill>
                          <a:schemeClr val="tx1"/>
                        </a:solidFill>
                      </a:endParaRPr>
                    </a:p>
                  </a:txBody>
                  <a:tcPr marL="144478" marR="144478" marT="47551" marB="47551"/>
                </a:tc>
                <a:tc>
                  <a:txBody>
                    <a:bodyPr/>
                    <a:lstStyle/>
                    <a:p>
                      <a:r>
                        <a:rPr lang="en-IN" sz="1700" dirty="0" smtClean="0"/>
                        <a:t>Quick process in mapping</a:t>
                      </a:r>
                      <a:endParaRPr lang="en-IN" sz="1700" dirty="0">
                        <a:solidFill>
                          <a:schemeClr val="tx1"/>
                        </a:solidFill>
                      </a:endParaRPr>
                    </a:p>
                  </a:txBody>
                  <a:tcPr marL="144478" marR="144478" marT="47551" marB="47551"/>
                </a:tc>
              </a:tr>
              <a:tr h="1371600">
                <a:tc>
                  <a:txBody>
                    <a:bodyPr/>
                    <a:lstStyle/>
                    <a:p>
                      <a:r>
                        <a:rPr lang="en-IN" sz="1400" dirty="0" smtClean="0"/>
                        <a:t>CON’S</a:t>
                      </a:r>
                      <a:endParaRPr lang="en-IN" sz="1400" b="1" dirty="0">
                        <a:solidFill>
                          <a:schemeClr val="tx1"/>
                        </a:solidFill>
                      </a:endParaRPr>
                    </a:p>
                  </a:txBody>
                  <a:tcPr marL="144478" marR="144478" marT="47551" marB="47551"/>
                </a:tc>
                <a:tc>
                  <a:txBody>
                    <a:bodyPr/>
                    <a:lstStyle/>
                    <a:p>
                      <a:r>
                        <a:rPr lang="en-IN" sz="1700" dirty="0" smtClean="0"/>
                        <a:t>Has problem of</a:t>
                      </a:r>
                      <a:r>
                        <a:rPr lang="en-IN" sz="1700" baseline="0" dirty="0" smtClean="0"/>
                        <a:t> different slangs</a:t>
                      </a:r>
                      <a:endParaRPr lang="en-IN" sz="1700" dirty="0">
                        <a:solidFill>
                          <a:schemeClr val="tx1"/>
                        </a:solidFill>
                      </a:endParaRPr>
                    </a:p>
                  </a:txBody>
                  <a:tcPr marL="144478" marR="144478" marT="47551" marB="47551"/>
                </a:tc>
                <a:tc>
                  <a:txBody>
                    <a:bodyPr/>
                    <a:lstStyle/>
                    <a:p>
                      <a:r>
                        <a:rPr lang="en-IN" sz="1900" dirty="0" smtClean="0"/>
                        <a:t>Words</a:t>
                      </a:r>
                      <a:r>
                        <a:rPr lang="en-IN" sz="1900" baseline="0" dirty="0" smtClean="0"/>
                        <a:t> and phrase analyse is difficult</a:t>
                      </a:r>
                      <a:endParaRPr lang="en-IN" sz="1900" dirty="0"/>
                    </a:p>
                  </a:txBody>
                  <a:tcPr marL="144478" marR="144478" marT="47551" marB="47551"/>
                </a:tc>
                <a:tc>
                  <a:txBody>
                    <a:bodyPr/>
                    <a:lstStyle/>
                    <a:p>
                      <a:r>
                        <a:rPr lang="en-IN" sz="1700" dirty="0" smtClean="0"/>
                        <a:t>Suppress subjectivity identification</a:t>
                      </a:r>
                      <a:endParaRPr lang="en-IN" sz="1700" dirty="0">
                        <a:solidFill>
                          <a:schemeClr val="tx1"/>
                        </a:solidFill>
                      </a:endParaRPr>
                    </a:p>
                  </a:txBody>
                  <a:tcPr marL="144478" marR="144478" marT="47551" marB="47551"/>
                </a:tc>
                <a:tc>
                  <a:txBody>
                    <a:bodyPr/>
                    <a:lstStyle/>
                    <a:p>
                      <a:r>
                        <a:rPr lang="en-IN" sz="1700" dirty="0" smtClean="0"/>
                        <a:t>Suppress polarity</a:t>
                      </a:r>
                      <a:r>
                        <a:rPr lang="en-IN" sz="1700" baseline="0" dirty="0" smtClean="0"/>
                        <a:t> identification</a:t>
                      </a:r>
                      <a:endParaRPr lang="en-IN" sz="1700" dirty="0">
                        <a:solidFill>
                          <a:schemeClr val="tx1"/>
                        </a:solidFill>
                      </a:endParaRPr>
                    </a:p>
                  </a:txBody>
                  <a:tcPr marL="144478" marR="144478" marT="47551" marB="47551"/>
                </a:tc>
                <a:tc>
                  <a:txBody>
                    <a:bodyPr/>
                    <a:lstStyle/>
                    <a:p>
                      <a:r>
                        <a:rPr lang="en-IN" sz="1700" dirty="0" smtClean="0"/>
                        <a:t>Loss during translation</a:t>
                      </a:r>
                      <a:endParaRPr lang="en-IN" sz="1700" dirty="0">
                        <a:solidFill>
                          <a:schemeClr val="tx1"/>
                        </a:solidFill>
                      </a:endParaRPr>
                    </a:p>
                  </a:txBody>
                  <a:tcPr marL="144478" marR="144478" marT="47551" marB="47551"/>
                </a:tc>
                <a:tc>
                  <a:txBody>
                    <a:bodyPr/>
                    <a:lstStyle/>
                    <a:p>
                      <a:r>
                        <a:rPr lang="en-IN" sz="1700" dirty="0" smtClean="0"/>
                        <a:t>Flaws in speech affect mapping</a:t>
                      </a:r>
                      <a:endParaRPr lang="en-IN" sz="1700" dirty="0">
                        <a:solidFill>
                          <a:schemeClr val="tx1"/>
                        </a:solidFill>
                      </a:endParaRPr>
                    </a:p>
                  </a:txBody>
                  <a:tcPr marL="144478" marR="144478" marT="47551" marB="47551"/>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7223920" y="1127919"/>
            <a:ext cx="7223918" cy="58674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13519" y="1127919"/>
            <a:ext cx="6553200" cy="5791200"/>
          </a:xfrm>
          <a:prstGeom prst="rect">
            <a:avLst/>
          </a:prstGeom>
          <a:noFill/>
          <a:ln w="9525">
            <a:noFill/>
            <a:miter lim="800000"/>
            <a:headEnd/>
            <a:tailEnd/>
          </a:ln>
        </p:spPr>
      </p:pic>
      <p:sp>
        <p:nvSpPr>
          <p:cNvPr id="7" name="TextBox 6"/>
          <p:cNvSpPr txBox="1"/>
          <p:nvPr/>
        </p:nvSpPr>
        <p:spPr>
          <a:xfrm>
            <a:off x="670719" y="594519"/>
            <a:ext cx="4352474" cy="369332"/>
          </a:xfrm>
          <a:prstGeom prst="rect">
            <a:avLst/>
          </a:prstGeom>
          <a:noFill/>
        </p:spPr>
        <p:txBody>
          <a:bodyPr wrap="none" rtlCol="0">
            <a:spAutoFit/>
          </a:bodyPr>
          <a:lstStyle/>
          <a:p>
            <a:r>
              <a:rPr lang="en-US" b="1" dirty="0" smtClean="0"/>
              <a:t>1. BACKGROUND NOISE REDUCTION</a:t>
            </a:r>
            <a:endParaRPr lang="en-US" b="1" dirty="0"/>
          </a:p>
        </p:txBody>
      </p:sp>
      <p:sp>
        <p:nvSpPr>
          <p:cNvPr id="8" name="TextBox 7"/>
          <p:cNvSpPr txBox="1"/>
          <p:nvPr/>
        </p:nvSpPr>
        <p:spPr>
          <a:xfrm>
            <a:off x="8214519" y="594519"/>
            <a:ext cx="5284460" cy="369332"/>
          </a:xfrm>
          <a:prstGeom prst="rect">
            <a:avLst/>
          </a:prstGeom>
          <a:noFill/>
        </p:spPr>
        <p:txBody>
          <a:bodyPr wrap="none" rtlCol="0">
            <a:spAutoFit/>
          </a:bodyPr>
          <a:lstStyle/>
          <a:p>
            <a:r>
              <a:rPr lang="en-US" b="1" dirty="0" smtClean="0"/>
              <a:t>2. SPEECH RECOGNITION (SPEECH TO TEXT)</a:t>
            </a:r>
            <a:endParaRPr lang="en-US" b="1" dirty="0"/>
          </a:p>
        </p:txBody>
      </p:sp>
      <p:sp>
        <p:nvSpPr>
          <p:cNvPr id="10" name="TextBox 9"/>
          <p:cNvSpPr txBox="1"/>
          <p:nvPr/>
        </p:nvSpPr>
        <p:spPr>
          <a:xfrm>
            <a:off x="2575719" y="0"/>
            <a:ext cx="9131859" cy="646331"/>
          </a:xfrm>
          <a:prstGeom prst="rect">
            <a:avLst/>
          </a:prstGeom>
          <a:noFill/>
        </p:spPr>
        <p:txBody>
          <a:bodyPr wrap="square" rtlCol="0">
            <a:spAutoFit/>
          </a:bodyPr>
          <a:lstStyle/>
          <a:p>
            <a:r>
              <a:rPr lang="en-US" b="1" dirty="0" smtClean="0"/>
              <a:t>SENTIMENTAL ANALYSIS OF AUDIO USING NATURAL LANGUAGE PROCESSING</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532850-1E4F-43D2-81A4-FF48EFFA95CF}" type="datetime1">
              <a:rPr lang="en-US" smtClean="0"/>
              <a:pPr>
                <a:defRPr/>
              </a:pPr>
              <a:t>3/31/2019</a:t>
            </a:fld>
            <a:endParaRPr lang="en-US"/>
          </a:p>
        </p:txBody>
      </p:sp>
      <p:sp>
        <p:nvSpPr>
          <p:cNvPr id="4" name="Slide Number Placeholder 3"/>
          <p:cNvSpPr>
            <a:spLocks noGrp="1"/>
          </p:cNvSpPr>
          <p:nvPr>
            <p:ph type="sldNum" sz="quarter" idx="12"/>
          </p:nvPr>
        </p:nvSpPr>
        <p:spPr/>
        <p:txBody>
          <a:bodyPr/>
          <a:lstStyle/>
          <a:p>
            <a:pPr>
              <a:defRPr/>
            </a:pPr>
            <a:fld id="{CAC76B78-512B-4F35-925D-D92F1DA2B174}" type="slidenum">
              <a:rPr lang="en-US" smtClean="0"/>
              <a:pPr>
                <a:defRPr/>
              </a:pPr>
              <a:t>18</a:t>
            </a:fld>
            <a:endParaRPr lang="en-US"/>
          </a:p>
        </p:txBody>
      </p:sp>
      <p:pic>
        <p:nvPicPr>
          <p:cNvPr id="6" name="Picture 5"/>
          <p:cNvPicPr/>
          <p:nvPr/>
        </p:nvPicPr>
        <p:blipFill>
          <a:blip r:embed="rId2"/>
          <a:srcRect/>
          <a:stretch>
            <a:fillRect/>
          </a:stretch>
        </p:blipFill>
        <p:spPr bwMode="auto">
          <a:xfrm>
            <a:off x="289719" y="1661319"/>
            <a:ext cx="6019800" cy="51816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6995319" y="1813719"/>
            <a:ext cx="7086600" cy="5029200"/>
          </a:xfrm>
          <a:prstGeom prst="rect">
            <a:avLst/>
          </a:prstGeom>
          <a:noFill/>
          <a:ln w="9525">
            <a:noFill/>
            <a:miter lim="800000"/>
            <a:headEnd/>
            <a:tailEnd/>
          </a:ln>
        </p:spPr>
      </p:pic>
      <p:sp>
        <p:nvSpPr>
          <p:cNvPr id="8" name="TextBox 7"/>
          <p:cNvSpPr txBox="1"/>
          <p:nvPr/>
        </p:nvSpPr>
        <p:spPr>
          <a:xfrm>
            <a:off x="975519" y="1127919"/>
            <a:ext cx="3099503"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3. NUMBERS REMOVAL</a:t>
            </a:r>
            <a:endParaRPr lang="en-US" sz="2000" b="1" dirty="0">
              <a:latin typeface="Times New Roman" pitchFamily="18" charset="0"/>
              <a:cs typeface="Times New Roman" pitchFamily="18" charset="0"/>
            </a:endParaRPr>
          </a:p>
        </p:txBody>
      </p:sp>
      <p:sp>
        <p:nvSpPr>
          <p:cNvPr id="9" name="TextBox 8"/>
          <p:cNvSpPr txBox="1"/>
          <p:nvPr/>
        </p:nvSpPr>
        <p:spPr>
          <a:xfrm>
            <a:off x="7528719" y="1280319"/>
            <a:ext cx="2488182" cy="400110"/>
          </a:xfrm>
          <a:prstGeom prst="rect">
            <a:avLst/>
          </a:prstGeom>
          <a:noFill/>
        </p:spPr>
        <p:txBody>
          <a:bodyPr wrap="none" rtlCol="0">
            <a:spAutoFit/>
          </a:bodyPr>
          <a:lstStyle/>
          <a:p>
            <a:r>
              <a:rPr lang="en-US" sz="2000" b="1" dirty="0" smtClean="0">
                <a:latin typeface="Times New Roman" pitchFamily="18" charset="0"/>
                <a:cs typeface="Times New Roman" pitchFamily="18" charset="0"/>
              </a:rPr>
              <a:t>4. LOWER CASING</a:t>
            </a:r>
            <a:endParaRPr lang="en-US" sz="2000" b="1" dirty="0">
              <a:latin typeface="Times New Roman" pitchFamily="18" charset="0"/>
              <a:cs typeface="Times New Roman" pitchFamily="18" charset="0"/>
            </a:endParaRPr>
          </a:p>
        </p:txBody>
      </p:sp>
      <p:sp>
        <p:nvSpPr>
          <p:cNvPr id="10" name="TextBox 9"/>
          <p:cNvSpPr txBox="1"/>
          <p:nvPr/>
        </p:nvSpPr>
        <p:spPr>
          <a:xfrm>
            <a:off x="5090319" y="365919"/>
            <a:ext cx="5791200" cy="523220"/>
          </a:xfrm>
          <a:prstGeom prst="rect">
            <a:avLst/>
          </a:prstGeom>
          <a:noFill/>
        </p:spPr>
        <p:txBody>
          <a:bodyPr wrap="square" rtlCol="0">
            <a:spAutoFit/>
          </a:bodyPr>
          <a:lstStyle/>
          <a:p>
            <a:r>
              <a:rPr lang="en-US" sz="2800" b="1" dirty="0" smtClean="0"/>
              <a:t>TEXT ANALYSIS</a:t>
            </a:r>
            <a:endParaRPr lang="en-US"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690519" y="1813719"/>
            <a:ext cx="7636932" cy="4724400"/>
          </a:xfrm>
          <a:prstGeom prst="rect">
            <a:avLst/>
          </a:prstGeom>
          <a:noFill/>
          <a:ln w="9525">
            <a:noFill/>
            <a:miter lim="800000"/>
            <a:headEnd/>
            <a:tailEnd/>
          </a:ln>
          <a:effectLst/>
        </p:spPr>
      </p:pic>
      <p:pic>
        <p:nvPicPr>
          <p:cNvPr id="8" name="Picture 7"/>
          <p:cNvPicPr/>
          <p:nvPr/>
        </p:nvPicPr>
        <p:blipFill>
          <a:blip r:embed="rId3"/>
          <a:srcRect/>
          <a:stretch>
            <a:fillRect/>
          </a:stretch>
        </p:blipFill>
        <p:spPr bwMode="auto">
          <a:xfrm>
            <a:off x="365919" y="1737519"/>
            <a:ext cx="6096000" cy="4724400"/>
          </a:xfrm>
          <a:prstGeom prst="rect">
            <a:avLst/>
          </a:prstGeom>
          <a:noFill/>
          <a:ln w="9525">
            <a:noFill/>
            <a:miter lim="800000"/>
            <a:headEnd/>
            <a:tailEnd/>
          </a:ln>
        </p:spPr>
      </p:pic>
      <p:sp>
        <p:nvSpPr>
          <p:cNvPr id="9" name="TextBox 8"/>
          <p:cNvSpPr txBox="1"/>
          <p:nvPr/>
        </p:nvSpPr>
        <p:spPr>
          <a:xfrm>
            <a:off x="1301503" y="823119"/>
            <a:ext cx="4192430"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7. TEXT ANALYSIS RESULT</a:t>
            </a:r>
            <a:endParaRPr lang="en-US" sz="2400" b="1" dirty="0">
              <a:latin typeface="Times New Roman" pitchFamily="18" charset="0"/>
              <a:cs typeface="Times New Roman" pitchFamily="18" charset="0"/>
            </a:endParaRPr>
          </a:p>
        </p:txBody>
      </p:sp>
      <p:sp>
        <p:nvSpPr>
          <p:cNvPr id="10" name="TextBox 9"/>
          <p:cNvSpPr txBox="1"/>
          <p:nvPr/>
        </p:nvSpPr>
        <p:spPr>
          <a:xfrm>
            <a:off x="7909719" y="899319"/>
            <a:ext cx="4191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8. TONE ANALYSIS RESULT</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title"/>
          </p:nvPr>
        </p:nvSpPr>
        <p:spPr>
          <a:xfrm>
            <a:off x="722395" y="0"/>
            <a:ext cx="13003055" cy="670719"/>
          </a:xfrm>
        </p:spPr>
        <p:txBody>
          <a:bodyPr/>
          <a:lstStyle/>
          <a:p>
            <a:r>
              <a:rPr lang="en-US" dirty="0" smtClean="0"/>
              <a:t>Contents</a:t>
            </a:r>
          </a:p>
        </p:txBody>
      </p:sp>
      <p:sp>
        <p:nvSpPr>
          <p:cNvPr id="3075" name="Content Placeholder 5"/>
          <p:cNvSpPr>
            <a:spLocks noGrp="1"/>
          </p:cNvSpPr>
          <p:nvPr>
            <p:ph idx="1"/>
          </p:nvPr>
        </p:nvSpPr>
        <p:spPr>
          <a:xfrm>
            <a:off x="722395" y="594519"/>
            <a:ext cx="13003055" cy="5776979"/>
          </a:xfrm>
        </p:spPr>
        <p:txBody>
          <a:bodyPr/>
          <a:lstStyle/>
          <a:p>
            <a:r>
              <a:rPr lang="en-US" sz="2800" dirty="0" smtClean="0"/>
              <a:t>Objective</a:t>
            </a:r>
          </a:p>
          <a:p>
            <a:r>
              <a:rPr lang="en-US" sz="2800" dirty="0" smtClean="0"/>
              <a:t>Introduction</a:t>
            </a:r>
          </a:p>
          <a:p>
            <a:r>
              <a:rPr lang="en-US" sz="2800" dirty="0" smtClean="0"/>
              <a:t>Technology and Tools</a:t>
            </a:r>
          </a:p>
          <a:p>
            <a:r>
              <a:rPr lang="en-US" sz="2800" dirty="0" smtClean="0"/>
              <a:t>Block Diagram</a:t>
            </a:r>
          </a:p>
          <a:p>
            <a:r>
              <a:rPr lang="en-US" sz="2800" dirty="0" smtClean="0"/>
              <a:t>Block Diagram Explanation</a:t>
            </a:r>
          </a:p>
          <a:p>
            <a:r>
              <a:rPr lang="en-US" sz="2800" dirty="0" smtClean="0"/>
              <a:t>modules</a:t>
            </a:r>
          </a:p>
          <a:p>
            <a:r>
              <a:rPr lang="en-US" sz="2800" dirty="0" smtClean="0"/>
              <a:t>Flow chart</a:t>
            </a:r>
          </a:p>
          <a:p>
            <a:r>
              <a:rPr lang="en-US" sz="2800" dirty="0" smtClean="0"/>
              <a:t>Literature Survey</a:t>
            </a:r>
          </a:p>
          <a:p>
            <a:r>
              <a:rPr lang="en-US" sz="2800" dirty="0" smtClean="0"/>
              <a:t>Comparison of reference papers</a:t>
            </a:r>
          </a:p>
          <a:p>
            <a:r>
              <a:rPr lang="en-US" sz="2800" dirty="0" smtClean="0"/>
              <a:t>Results</a:t>
            </a:r>
          </a:p>
          <a:p>
            <a:r>
              <a:rPr lang="en-US" sz="2800" dirty="0" smtClean="0"/>
              <a:t>Methodology comparison</a:t>
            </a:r>
          </a:p>
          <a:p>
            <a:r>
              <a:rPr lang="en-US" sz="2800" dirty="0" smtClean="0"/>
              <a:t>Project poster</a:t>
            </a:r>
          </a:p>
          <a:p>
            <a:r>
              <a:rPr lang="en-US" sz="2800" dirty="0" smtClean="0"/>
              <a:t>Journal details</a:t>
            </a:r>
          </a:p>
          <a:p>
            <a:r>
              <a:rPr lang="en-US" sz="2800" dirty="0" smtClean="0"/>
              <a:t>References</a:t>
            </a:r>
          </a:p>
          <a:p>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532850-1E4F-43D2-81A4-FF48EFFA95CF}" type="datetime1">
              <a:rPr lang="en-US" smtClean="0"/>
              <a:pPr>
                <a:defRPr/>
              </a:pPr>
              <a:t>3/31/2019</a:t>
            </a:fld>
            <a:endParaRPr lang="en-US"/>
          </a:p>
        </p:txBody>
      </p:sp>
      <p:sp>
        <p:nvSpPr>
          <p:cNvPr id="3" name="Footer Placeholder 2"/>
          <p:cNvSpPr>
            <a:spLocks noGrp="1"/>
          </p:cNvSpPr>
          <p:nvPr>
            <p:ph type="ftr" sz="quarter" idx="11"/>
          </p:nvPr>
        </p:nvSpPr>
        <p:spPr/>
        <p:txBody>
          <a:bodyPr/>
          <a:lstStyle/>
          <a:p>
            <a:pPr>
              <a:defRPr/>
            </a:pPr>
            <a:r>
              <a:rPr lang="en-US" smtClean="0"/>
              <a:t>First Review</a:t>
            </a:r>
            <a:endParaRPr lang="en-US"/>
          </a:p>
        </p:txBody>
      </p:sp>
      <p:sp>
        <p:nvSpPr>
          <p:cNvPr id="4" name="Slide Number Placeholder 3"/>
          <p:cNvSpPr>
            <a:spLocks noGrp="1"/>
          </p:cNvSpPr>
          <p:nvPr>
            <p:ph type="sldNum" sz="quarter" idx="12"/>
          </p:nvPr>
        </p:nvSpPr>
        <p:spPr/>
        <p:txBody>
          <a:bodyPr/>
          <a:lstStyle/>
          <a:p>
            <a:pPr>
              <a:defRPr/>
            </a:pPr>
            <a:fld id="{CAC76B78-512B-4F35-925D-D92F1DA2B174}" type="slidenum">
              <a:rPr lang="en-US" smtClean="0"/>
              <a:pPr>
                <a:defRPr/>
              </a:pPr>
              <a:t>20</a:t>
            </a:fld>
            <a:endParaRPr lang="en-US"/>
          </a:p>
        </p:txBody>
      </p:sp>
      <p:pic>
        <p:nvPicPr>
          <p:cNvPr id="5" name="Picture 4"/>
          <p:cNvPicPr/>
          <p:nvPr/>
        </p:nvPicPr>
        <p:blipFill>
          <a:blip r:embed="rId2"/>
          <a:srcRect/>
          <a:stretch>
            <a:fillRect/>
          </a:stretch>
        </p:blipFill>
        <p:spPr bwMode="auto">
          <a:xfrm>
            <a:off x="289719" y="1737520"/>
            <a:ext cx="6172200" cy="5029199"/>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842919" y="1661319"/>
            <a:ext cx="7315200" cy="5181600"/>
          </a:xfrm>
          <a:prstGeom prst="rect">
            <a:avLst/>
          </a:prstGeom>
          <a:noFill/>
          <a:ln w="9525">
            <a:noFill/>
            <a:miter lim="800000"/>
            <a:headEnd/>
            <a:tailEnd/>
          </a:ln>
        </p:spPr>
      </p:pic>
      <p:sp>
        <p:nvSpPr>
          <p:cNvPr id="7" name="TextBox 6"/>
          <p:cNvSpPr txBox="1"/>
          <p:nvPr/>
        </p:nvSpPr>
        <p:spPr>
          <a:xfrm>
            <a:off x="975519" y="899319"/>
            <a:ext cx="2151102" cy="369332"/>
          </a:xfrm>
          <a:prstGeom prst="rect">
            <a:avLst/>
          </a:prstGeom>
          <a:noFill/>
        </p:spPr>
        <p:txBody>
          <a:bodyPr wrap="none" rtlCol="0">
            <a:spAutoFit/>
          </a:bodyPr>
          <a:lstStyle/>
          <a:p>
            <a:r>
              <a:rPr lang="en-US" b="1" dirty="0" smtClean="0"/>
              <a:t>5. TOKENIZATION</a:t>
            </a:r>
            <a:endParaRPr lang="en-US" b="1" dirty="0"/>
          </a:p>
        </p:txBody>
      </p:sp>
      <p:sp>
        <p:nvSpPr>
          <p:cNvPr id="8" name="TextBox 7"/>
          <p:cNvSpPr txBox="1"/>
          <p:nvPr/>
        </p:nvSpPr>
        <p:spPr>
          <a:xfrm>
            <a:off x="7909719" y="975519"/>
            <a:ext cx="3151376" cy="369332"/>
          </a:xfrm>
          <a:prstGeom prst="rect">
            <a:avLst/>
          </a:prstGeom>
          <a:noFill/>
        </p:spPr>
        <p:txBody>
          <a:bodyPr wrap="none" rtlCol="0">
            <a:spAutoFit/>
          </a:bodyPr>
          <a:lstStyle/>
          <a:p>
            <a:r>
              <a:rPr lang="en-US" b="1" dirty="0" smtClean="0"/>
              <a:t>6. STOPWORDS REMOVAL</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04119" y="1432719"/>
            <a:ext cx="10515599" cy="5486400"/>
          </a:xfrm>
          <a:prstGeom prst="rect">
            <a:avLst/>
          </a:prstGeom>
          <a:noFill/>
          <a:ln w="9525">
            <a:noFill/>
            <a:miter lim="800000"/>
            <a:headEnd/>
            <a:tailEnd/>
          </a:ln>
          <a:effectLst/>
        </p:spPr>
      </p:pic>
      <p:sp>
        <p:nvSpPr>
          <p:cNvPr id="6" name="TextBox 5"/>
          <p:cNvSpPr txBox="1"/>
          <p:nvPr/>
        </p:nvSpPr>
        <p:spPr>
          <a:xfrm>
            <a:off x="3718719" y="594519"/>
            <a:ext cx="4510787"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9.FINAL  MAPPING  RESULTS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6000" b="-46000"/>
          </a:stretch>
        </a:blipFill>
        <a:effectLst/>
      </p:bgPr>
    </p:bg>
    <p:spTree>
      <p:nvGrpSpPr>
        <p:cNvPr id="1" name=""/>
        <p:cNvGrpSpPr/>
        <p:nvPr/>
      </p:nvGrpSpPr>
      <p:grpSpPr>
        <a:xfrm>
          <a:off x="0" y="0"/>
          <a:ext cx="0" cy="0"/>
          <a:chOff x="0" y="0"/>
          <a:chExt cx="0" cy="0"/>
        </a:xfrm>
      </p:grpSpPr>
      <p:sp>
        <p:nvSpPr>
          <p:cNvPr id="10" name="Rectangle 9"/>
          <p:cNvSpPr/>
          <p:nvPr/>
        </p:nvSpPr>
        <p:spPr>
          <a:xfrm>
            <a:off x="167701" y="373618"/>
            <a:ext cx="4850345" cy="6540238"/>
          </a:xfrm>
          <a:prstGeom prst="rect">
            <a:avLst/>
          </a:prstGeom>
        </p:spPr>
        <p:txBody>
          <a:bodyPr wrap="square" lIns="91427" tIns="45713" rIns="91427" bIns="45713">
            <a:spAutoFit/>
          </a:bodyPr>
          <a:lstStyle/>
          <a:p>
            <a:pPr>
              <a:buFont typeface="Wingdings" pitchFamily="2" charset="2"/>
              <a:buChar char="v"/>
            </a:pPr>
            <a:r>
              <a:rPr lang="en-IN" b="1" dirty="0" smtClean="0">
                <a:solidFill>
                  <a:srgbClr val="0000FF"/>
                </a:solidFill>
              </a:rPr>
              <a:t>INTRODUCTION</a:t>
            </a:r>
          </a:p>
          <a:p>
            <a:pPr>
              <a:buFont typeface="Wingdings" pitchFamily="2" charset="2"/>
              <a:buChar char="§"/>
            </a:pPr>
            <a:r>
              <a:rPr lang="en-IN" sz="1600" dirty="0" smtClean="0">
                <a:latin typeface="Times New Roman" pitchFamily="18" charset="0"/>
                <a:cs typeface="Times New Roman" pitchFamily="18" charset="0"/>
              </a:rPr>
              <a:t>Sentimental analysis understands human emotions.</a:t>
            </a:r>
          </a:p>
          <a:p>
            <a:pPr>
              <a:buFont typeface="Wingdings" pitchFamily="2" charset="2"/>
              <a:buChar char="§"/>
            </a:pPr>
            <a:r>
              <a:rPr lang="en-US" sz="1600" dirty="0" smtClean="0">
                <a:latin typeface="Times New Roman" pitchFamily="18" charset="0"/>
                <a:cs typeface="Times New Roman" pitchFamily="18" charset="0"/>
              </a:rPr>
              <a:t>This uses the natural language processing to process voice data.</a:t>
            </a:r>
          </a:p>
          <a:p>
            <a:pPr>
              <a:buFont typeface="Wingdings" pitchFamily="2" charset="2"/>
              <a:buChar char="§"/>
            </a:pPr>
            <a:r>
              <a:rPr lang="en-US" sz="1600" dirty="0" smtClean="0">
                <a:latin typeface="Times New Roman" pitchFamily="18" charset="0"/>
                <a:cs typeface="Times New Roman" pitchFamily="18" charset="0"/>
              </a:rPr>
              <a:t>The emotions can be determined by getting the input voice from the customers and the and determine the emotions</a:t>
            </a:r>
          </a:p>
          <a:p>
            <a:pPr marL="86451" indent="-86451" algn="just">
              <a:buFont typeface="Wingdings" pitchFamily="2" charset="2"/>
              <a:buChar char="§"/>
            </a:pPr>
            <a:r>
              <a:rPr lang="en-IN" sz="1600" dirty="0" smtClean="0">
                <a:latin typeface="Times New Roman" pitchFamily="18" charset="0"/>
                <a:cs typeface="Times New Roman" pitchFamily="18" charset="0"/>
              </a:rPr>
              <a:t>To Improve the standard in a particular Area</a:t>
            </a:r>
          </a:p>
          <a:p>
            <a:pPr marL="86451" indent="-86451" algn="just">
              <a:buFont typeface="Wingdings" pitchFamily="2" charset="2"/>
              <a:buChar char="§"/>
            </a:pPr>
            <a:r>
              <a:rPr lang="en-IN" sz="1600" dirty="0" smtClean="0">
                <a:latin typeface="Times New Roman" pitchFamily="18" charset="0"/>
                <a:cs typeface="Times New Roman" pitchFamily="18" charset="0"/>
              </a:rPr>
              <a:t>To develop product quality and sales.</a:t>
            </a:r>
          </a:p>
          <a:p>
            <a:pPr marL="86451" indent="-86451" algn="just">
              <a:buFont typeface="Wingdings" pitchFamily="2" charset="2"/>
              <a:buChar char="§"/>
            </a:pPr>
            <a:endParaRPr lang="en-IN" sz="1600" dirty="0" smtClean="0">
              <a:latin typeface="Times New Roman" pitchFamily="18" charset="0"/>
              <a:cs typeface="Times New Roman" pitchFamily="18" charset="0"/>
            </a:endParaRPr>
          </a:p>
          <a:p>
            <a:pPr>
              <a:buFont typeface="Wingdings" pitchFamily="2" charset="2"/>
              <a:buChar char="v"/>
            </a:pPr>
            <a:r>
              <a:rPr lang="en-IN" b="1" dirty="0" smtClean="0">
                <a:solidFill>
                  <a:srgbClr val="0000FF"/>
                </a:solidFill>
                <a:latin typeface="Times New Roman" pitchFamily="18" charset="0"/>
                <a:cs typeface="Times New Roman" pitchFamily="18" charset="0"/>
              </a:rPr>
              <a:t>OBJECTIVE</a:t>
            </a:r>
          </a:p>
          <a:p>
            <a:pPr>
              <a:buFont typeface="Wingdings" pitchFamily="2" charset="2"/>
              <a:buChar char="§"/>
            </a:pPr>
            <a:r>
              <a:rPr lang="en-IN" sz="1600" dirty="0" smtClean="0">
                <a:latin typeface="Times New Roman" pitchFamily="18" charset="0"/>
                <a:cs typeface="Times New Roman" pitchFamily="18" charset="0"/>
              </a:rPr>
              <a:t>To understand human feelings and to determine their emotions whether it is positive ,negative or neutral using natural language processing(NLP).</a:t>
            </a:r>
          </a:p>
          <a:p>
            <a:pPr marL="86451" indent="-86451" algn="just">
              <a:buFont typeface="Wingdings" pitchFamily="2" charset="2"/>
              <a:buChar char="§"/>
            </a:pPr>
            <a:r>
              <a:rPr lang="en-IN" sz="1600" dirty="0" smtClean="0">
                <a:latin typeface="Times New Roman" pitchFamily="18" charset="0"/>
                <a:cs typeface="Times New Roman" pitchFamily="18" charset="0"/>
              </a:rPr>
              <a:t>To determine human emotions in the audio.</a:t>
            </a:r>
          </a:p>
          <a:p>
            <a:pPr marL="86451" indent="-86451" algn="just">
              <a:buFont typeface="Wingdings" pitchFamily="2" charset="2"/>
              <a:buChar char="§"/>
            </a:pPr>
            <a:r>
              <a:rPr lang="en-IN" sz="1600" dirty="0" smtClean="0">
                <a:latin typeface="Times New Roman" pitchFamily="18" charset="0"/>
                <a:cs typeface="Times New Roman" pitchFamily="18" charset="0"/>
              </a:rPr>
              <a:t>To analyse their feedback for improving the product standard.</a:t>
            </a:r>
          </a:p>
          <a:p>
            <a:pPr marL="86451" indent="-86451" algn="just">
              <a:buFont typeface="Wingdings" pitchFamily="2" charset="2"/>
              <a:buChar char="§"/>
            </a:pPr>
            <a:r>
              <a:rPr lang="en-IN" sz="1600" dirty="0" smtClean="0">
                <a:latin typeface="Times New Roman" pitchFamily="18" charset="0"/>
                <a:cs typeface="Times New Roman" pitchFamily="18" charset="0"/>
              </a:rPr>
              <a:t>To Improve the standard in a particular Area</a:t>
            </a:r>
          </a:p>
          <a:p>
            <a:pPr marL="86451" indent="-86451" algn="just">
              <a:buFont typeface="Wingdings" pitchFamily="2" charset="2"/>
              <a:buChar char="§"/>
            </a:pPr>
            <a:r>
              <a:rPr lang="en-IN" sz="1600" dirty="0" smtClean="0">
                <a:latin typeface="Times New Roman" pitchFamily="18" charset="0"/>
                <a:cs typeface="Times New Roman" pitchFamily="18" charset="0"/>
              </a:rPr>
              <a:t>To develop product quality and sales.</a:t>
            </a:r>
          </a:p>
          <a:p>
            <a:pPr marL="86451" indent="-86451" algn="just">
              <a:buFont typeface="Wingdings" pitchFamily="2" charset="2"/>
              <a:buChar char="v"/>
            </a:pPr>
            <a:r>
              <a:rPr lang="en-IN" sz="1600" b="1" dirty="0" smtClean="0">
                <a:solidFill>
                  <a:srgbClr val="0000FF"/>
                </a:solidFill>
                <a:latin typeface="Times New Roman" pitchFamily="18" charset="0"/>
                <a:cs typeface="Times New Roman" pitchFamily="18" charset="0"/>
              </a:rPr>
              <a:t>DONE BY:</a:t>
            </a:r>
          </a:p>
          <a:p>
            <a:pPr marL="86451" indent="-86451" algn="just">
              <a:buFont typeface="Wingdings" pitchFamily="2" charset="2"/>
              <a:buChar char="§"/>
            </a:pPr>
            <a:r>
              <a:rPr lang="en-IN" sz="1600" b="1" dirty="0" smtClean="0">
                <a:solidFill>
                  <a:srgbClr val="0000FF"/>
                </a:solidFill>
                <a:latin typeface="Times New Roman" pitchFamily="18" charset="0"/>
                <a:cs typeface="Times New Roman" pitchFamily="18" charset="0"/>
              </a:rPr>
              <a:t>NAME:M.PAVITHRA</a:t>
            </a:r>
          </a:p>
          <a:p>
            <a:pPr marL="86451" indent="-86451" algn="just">
              <a:buFont typeface="Wingdings" pitchFamily="2" charset="2"/>
              <a:buChar char="§"/>
            </a:pPr>
            <a:r>
              <a:rPr lang="en-IN" sz="1600" b="1" dirty="0" smtClean="0">
                <a:solidFill>
                  <a:srgbClr val="0000FF"/>
                </a:solidFill>
                <a:latin typeface="Times New Roman" pitchFamily="18" charset="0"/>
                <a:cs typeface="Times New Roman" pitchFamily="18" charset="0"/>
              </a:rPr>
              <a:t>S.R.PRIYAVARDHINI</a:t>
            </a:r>
          </a:p>
          <a:p>
            <a:pPr marL="86451" indent="-86451" algn="just">
              <a:buFont typeface="Wingdings" pitchFamily="2" charset="2"/>
              <a:buChar char="§"/>
            </a:pPr>
            <a:r>
              <a:rPr lang="en-IN" sz="1600" b="1" dirty="0" smtClean="0">
                <a:solidFill>
                  <a:srgbClr val="0000FF"/>
                </a:solidFill>
                <a:latin typeface="Times New Roman" pitchFamily="18" charset="0"/>
                <a:cs typeface="Times New Roman" pitchFamily="18" charset="0"/>
              </a:rPr>
              <a:t>S.SHRIPRIYA</a:t>
            </a:r>
          </a:p>
          <a:p>
            <a:pPr marL="86451" indent="-86451" algn="just">
              <a:buFont typeface="Wingdings" pitchFamily="2" charset="2"/>
              <a:buChar char="§"/>
            </a:pPr>
            <a:r>
              <a:rPr lang="en-IN" sz="1600" b="1" dirty="0" smtClean="0">
                <a:solidFill>
                  <a:srgbClr val="0000FF"/>
                </a:solidFill>
                <a:latin typeface="Times New Roman" pitchFamily="18" charset="0"/>
                <a:cs typeface="Times New Roman" pitchFamily="18" charset="0"/>
              </a:rPr>
              <a:t>MENTOR:MS.AIDA JONES</a:t>
            </a:r>
          </a:p>
          <a:p>
            <a:r>
              <a:rPr lang="en-US" sz="1600" b="1" dirty="0" smtClean="0">
                <a:solidFill>
                  <a:srgbClr val="0000FF"/>
                </a:solidFill>
                <a:latin typeface="Times New Roman" pitchFamily="18" charset="0"/>
                <a:cs typeface="Times New Roman" pitchFamily="18" charset="0"/>
              </a:rPr>
              <a:t> BATCH NO:B6</a:t>
            </a:r>
          </a:p>
        </p:txBody>
      </p:sp>
      <p:sp>
        <p:nvSpPr>
          <p:cNvPr id="13" name="Rectangle 12"/>
          <p:cNvSpPr/>
          <p:nvPr/>
        </p:nvSpPr>
        <p:spPr>
          <a:xfrm>
            <a:off x="8913802" y="600049"/>
            <a:ext cx="5353440" cy="7094236"/>
          </a:xfrm>
          <a:prstGeom prst="rect">
            <a:avLst/>
          </a:prstGeom>
        </p:spPr>
        <p:txBody>
          <a:bodyPr wrap="square" lIns="91427" tIns="45713" rIns="91427" bIns="45713">
            <a:spAutoFit/>
          </a:bodyPr>
          <a:lstStyle/>
          <a:p>
            <a:pPr>
              <a:buFont typeface="Wingdings" pitchFamily="2" charset="2"/>
              <a:buChar char="v"/>
            </a:pPr>
            <a:r>
              <a:rPr lang="en-US" b="1" dirty="0" smtClean="0">
                <a:solidFill>
                  <a:srgbClr val="0000FF"/>
                </a:solidFill>
              </a:rPr>
              <a:t>METHODOLOGY</a:t>
            </a:r>
          </a:p>
          <a:p>
            <a:pPr>
              <a:buFont typeface="Wingdings" pitchFamily="2" charset="2"/>
              <a:buChar char="§"/>
            </a:pPr>
            <a:r>
              <a:rPr lang="en-US" sz="1600" dirty="0" smtClean="0">
                <a:solidFill>
                  <a:schemeClr val="tx1">
                    <a:lumMod val="95000"/>
                    <a:lumOff val="5000"/>
                  </a:schemeClr>
                </a:solidFill>
                <a:latin typeface="Times New Roman" pitchFamily="18" charset="0"/>
                <a:cs typeface="Times New Roman" pitchFamily="18" charset="0"/>
              </a:rPr>
              <a:t>Speech recognition system transcribes the audio to text</a:t>
            </a:r>
          </a:p>
          <a:p>
            <a:pPr>
              <a:buFont typeface="Wingdings" pitchFamily="2" charset="2"/>
              <a:buChar char="§"/>
            </a:pPr>
            <a:r>
              <a:rPr lang="en-US" sz="1600" dirty="0" smtClean="0">
                <a:solidFill>
                  <a:schemeClr val="tx1">
                    <a:lumMod val="95000"/>
                    <a:lumOff val="5000"/>
                  </a:schemeClr>
                </a:solidFill>
                <a:latin typeface="Times New Roman" pitchFamily="18" charset="0"/>
                <a:cs typeface="Times New Roman" pitchFamily="18" charset="0"/>
              </a:rPr>
              <a:t>Input will be telephone conversation audio.</a:t>
            </a:r>
          </a:p>
          <a:p>
            <a:pPr>
              <a:buFont typeface="Wingdings" pitchFamily="2" charset="2"/>
              <a:buChar char="§"/>
            </a:pPr>
            <a:r>
              <a:rPr lang="en-US" sz="1600" dirty="0" smtClean="0">
                <a:solidFill>
                  <a:schemeClr val="tx1">
                    <a:lumMod val="95000"/>
                    <a:lumOff val="5000"/>
                  </a:schemeClr>
                </a:solidFill>
                <a:latin typeface="Times New Roman" pitchFamily="18" charset="0"/>
                <a:cs typeface="Times New Roman" pitchFamily="18" charset="0"/>
              </a:rPr>
              <a:t>For identifying feedback of product.</a:t>
            </a:r>
            <a:endParaRPr lang="en-IN" sz="1600" dirty="0" smtClean="0">
              <a:solidFill>
                <a:schemeClr val="tx1">
                  <a:lumMod val="95000"/>
                  <a:lumOff val="5000"/>
                </a:schemeClr>
              </a:solidFill>
              <a:latin typeface="Times New Roman" pitchFamily="18" charset="0"/>
              <a:cs typeface="Times New Roman" pitchFamily="18" charset="0"/>
            </a:endParaRPr>
          </a:p>
          <a:p>
            <a:pPr>
              <a:buFont typeface="Wingdings" pitchFamily="2" charset="2"/>
              <a:buChar char="§"/>
            </a:pPr>
            <a:r>
              <a:rPr lang="en-IN" sz="1600" dirty="0" smtClean="0">
                <a:latin typeface="Times New Roman" pitchFamily="18" charset="0"/>
                <a:cs typeface="Times New Roman" pitchFamily="18" charset="0"/>
              </a:rPr>
              <a:t>Pre processing methods are Tokenization </a:t>
            </a:r>
          </a:p>
          <a:p>
            <a:r>
              <a:rPr lang="en-IN" sz="1600" dirty="0" smtClean="0">
                <a:latin typeface="Times New Roman" pitchFamily="18" charset="0"/>
                <a:cs typeface="Times New Roman" pitchFamily="18" charset="0"/>
              </a:rPr>
              <a:t> stemming ,stop words removal , </a:t>
            </a:r>
            <a:r>
              <a:rPr lang="en-IN" sz="1600" dirty="0" err="1" smtClean="0">
                <a:latin typeface="Times New Roman" pitchFamily="18" charset="0"/>
                <a:cs typeface="Times New Roman" pitchFamily="18" charset="0"/>
              </a:rPr>
              <a:t>Lemmization</a:t>
            </a:r>
            <a:r>
              <a:rPr lang="en-IN" sz="1600" dirty="0" smtClean="0">
                <a:latin typeface="Times New Roman" pitchFamily="18" charset="0"/>
                <a:cs typeface="Times New Roman" pitchFamily="18" charset="0"/>
              </a:rPr>
              <a:t> and numbers removal.</a:t>
            </a:r>
          </a:p>
          <a:p>
            <a:pPr>
              <a:buFont typeface="Wingdings" pitchFamily="2" charset="2"/>
              <a:buChar char="§"/>
            </a:pPr>
            <a:r>
              <a:rPr lang="en-IN" sz="1600" dirty="0" smtClean="0">
                <a:latin typeface="Times New Roman" pitchFamily="18" charset="0"/>
                <a:cs typeface="Times New Roman" pitchFamily="18" charset="0"/>
              </a:rPr>
              <a:t>After that text Pre-processing done followed  by Naive </a:t>
            </a:r>
            <a:r>
              <a:rPr lang="en-IN" sz="1600" dirty="0" err="1" smtClean="0">
                <a:latin typeface="Times New Roman" pitchFamily="18" charset="0"/>
                <a:cs typeface="Times New Roman" pitchFamily="18" charset="0"/>
              </a:rPr>
              <a:t>Bayes</a:t>
            </a:r>
            <a:r>
              <a:rPr lang="en-IN" sz="1600" dirty="0" smtClean="0">
                <a:latin typeface="Times New Roman" pitchFamily="18" charset="0"/>
                <a:cs typeface="Times New Roman" pitchFamily="18" charset="0"/>
              </a:rPr>
              <a:t> algorithm is used for the classification purpose.. </a:t>
            </a:r>
          </a:p>
          <a:p>
            <a:pPr>
              <a:buFont typeface="Wingdings" pitchFamily="2" charset="2"/>
              <a:buChar char="§"/>
            </a:pPr>
            <a:r>
              <a:rPr lang="en-IN" sz="1600" dirty="0" smtClean="0">
                <a:latin typeface="Times New Roman" pitchFamily="18" charset="0"/>
                <a:cs typeface="Times New Roman" pitchFamily="18" charset="0"/>
              </a:rPr>
              <a:t>The emotions can be determined as positive ,negative and neutral.</a:t>
            </a:r>
          </a:p>
          <a:p>
            <a:pPr>
              <a:buFont typeface="Wingdings" pitchFamily="2" charset="2"/>
              <a:buChar char="v"/>
            </a:pPr>
            <a:r>
              <a:rPr lang="en-IN" b="1" dirty="0" smtClean="0">
                <a:solidFill>
                  <a:srgbClr val="0000FF"/>
                </a:solidFill>
                <a:latin typeface="Times New Roman" pitchFamily="18" charset="0"/>
                <a:cs typeface="Times New Roman" pitchFamily="18" charset="0"/>
              </a:rPr>
              <a:t>RESULTS</a:t>
            </a:r>
          </a:p>
          <a:p>
            <a:pPr>
              <a:buFont typeface="Wingdings" pitchFamily="2" charset="2"/>
              <a:buChar char="§"/>
            </a:pPr>
            <a:r>
              <a:rPr lang="en-IN" sz="1600" dirty="0" smtClean="0">
                <a:latin typeface="Times New Roman" pitchFamily="18" charset="0"/>
                <a:cs typeface="Times New Roman" pitchFamily="18" charset="0"/>
              </a:rPr>
              <a:t>The output of text analysis is positive negative and neutral and the output of tone analysis is happy sad angry fear etc</a:t>
            </a:r>
          </a:p>
          <a:p>
            <a:pPr>
              <a:buFont typeface="Wingdings" pitchFamily="2" charset="2"/>
              <a:buChar char="§"/>
            </a:pPr>
            <a:r>
              <a:rPr lang="en-IN" sz="1600" dirty="0" smtClean="0">
                <a:latin typeface="Times New Roman" pitchFamily="18" charset="0"/>
                <a:cs typeface="Times New Roman" pitchFamily="18" charset="0"/>
              </a:rPr>
              <a:t>These two output combined to form the emotional output</a:t>
            </a:r>
          </a:p>
          <a:p>
            <a:pPr>
              <a:buFont typeface="Arial" pitchFamily="34" charset="0"/>
              <a:buChar char="•"/>
            </a:pPr>
            <a:endParaRPr lang="en-IN" sz="1600" dirty="0" smtClean="0">
              <a:latin typeface="Times New Roman" pitchFamily="18" charset="0"/>
              <a:cs typeface="Times New Roman" pitchFamily="18" charset="0"/>
            </a:endParaRPr>
          </a:p>
          <a:p>
            <a:pPr>
              <a:buFont typeface="Wingdings" pitchFamily="2" charset="2"/>
              <a:buChar char="v"/>
            </a:pPr>
            <a:r>
              <a:rPr lang="en-IN" b="1" dirty="0" smtClean="0">
                <a:solidFill>
                  <a:srgbClr val="0000FF"/>
                </a:solidFill>
                <a:latin typeface="Times New Roman" pitchFamily="18" charset="0"/>
                <a:cs typeface="Times New Roman" pitchFamily="18" charset="0"/>
              </a:rPr>
              <a:t>FUTURE SCOPE</a:t>
            </a:r>
          </a:p>
          <a:p>
            <a:r>
              <a:rPr lang="en-US" sz="1600" dirty="0" smtClean="0">
                <a:latin typeface="Times New Roman" pitchFamily="18" charset="0"/>
                <a:cs typeface="Times New Roman" pitchFamily="18" charset="0"/>
              </a:rPr>
              <a:t>The future scope will be analyzing it with big data set.</a:t>
            </a:r>
          </a:p>
          <a:p>
            <a:r>
              <a:rPr lang="en-US" sz="1600" dirty="0" smtClean="0">
                <a:latin typeface="Times New Roman" pitchFamily="18" charset="0"/>
                <a:cs typeface="Times New Roman" pitchFamily="18" charset="0"/>
              </a:rPr>
              <a:t> Gender of the speaker can be identified.</a:t>
            </a:r>
          </a:p>
          <a:p>
            <a:r>
              <a:rPr lang="en-US" sz="1600" dirty="0" smtClean="0">
                <a:latin typeface="Times New Roman" pitchFamily="18" charset="0"/>
                <a:cs typeface="Times New Roman" pitchFamily="18" charset="0"/>
              </a:rPr>
              <a:t>Many languages can be used</a:t>
            </a:r>
          </a:p>
          <a:p>
            <a:endParaRPr lang="en-US" sz="1600" dirty="0" smtClean="0">
              <a:solidFill>
                <a:srgbClr val="0000FF"/>
              </a:solidFill>
              <a:latin typeface="Times New Roman" pitchFamily="18" charset="0"/>
              <a:cs typeface="Times New Roman" pitchFamily="18" charset="0"/>
            </a:endParaRPr>
          </a:p>
          <a:p>
            <a:pPr marL="514057" indent="-514057"/>
            <a:r>
              <a:rPr lang="en-IN" sz="2000" b="1" dirty="0" smtClean="0">
                <a:solidFill>
                  <a:srgbClr val="0000FF"/>
                </a:solidFill>
                <a:latin typeface="Times New Roman" pitchFamily="18" charset="0"/>
                <a:cs typeface="Times New Roman" pitchFamily="18" charset="0"/>
              </a:rPr>
              <a:t>Software</a:t>
            </a:r>
            <a:r>
              <a:rPr lang="en-IN" sz="2000" dirty="0" smtClean="0">
                <a:solidFill>
                  <a:srgbClr val="0000FF"/>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Pycharm</a:t>
            </a:r>
            <a:r>
              <a:rPr lang="en-IN" sz="2000" dirty="0" smtClean="0">
                <a:latin typeface="Times New Roman" pitchFamily="18" charset="0"/>
                <a:cs typeface="Times New Roman" pitchFamily="18" charset="0"/>
              </a:rPr>
              <a:t>  2018.1.3 ,</a:t>
            </a:r>
            <a:r>
              <a:rPr lang="en-IN" sz="2000" dirty="0" err="1" smtClean="0">
                <a:latin typeface="Times New Roman" pitchFamily="18" charset="0"/>
                <a:cs typeface="Times New Roman" pitchFamily="18" charset="0"/>
              </a:rPr>
              <a:t>Spyder</a:t>
            </a:r>
            <a:endParaRPr lang="en-IN" sz="2000" dirty="0" smtClean="0">
              <a:latin typeface="Times New Roman" pitchFamily="18" charset="0"/>
              <a:cs typeface="Times New Roman" pitchFamily="18" charset="0"/>
            </a:endParaRPr>
          </a:p>
          <a:p>
            <a:pPr marL="514057" indent="-514057"/>
            <a:r>
              <a:rPr lang="en-IN" sz="2000" b="1" dirty="0" smtClean="0">
                <a:solidFill>
                  <a:srgbClr val="0000FF"/>
                </a:solidFill>
                <a:latin typeface="Times New Roman" pitchFamily="18" charset="0"/>
                <a:cs typeface="Times New Roman" pitchFamily="18" charset="0"/>
              </a:rPr>
              <a:t>Algorithm</a:t>
            </a:r>
            <a:r>
              <a:rPr lang="en-IN" sz="2000" dirty="0" smtClean="0">
                <a:solidFill>
                  <a:srgbClr val="0000FF"/>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Naive  </a:t>
            </a:r>
            <a:r>
              <a:rPr lang="en-IN" sz="2000" dirty="0" err="1" smtClean="0">
                <a:latin typeface="Times New Roman" pitchFamily="18" charset="0"/>
                <a:cs typeface="Times New Roman" pitchFamily="18" charset="0"/>
              </a:rPr>
              <a:t>Bayes</a:t>
            </a:r>
            <a:endParaRPr lang="en-IN" sz="2000" dirty="0" smtClean="0">
              <a:latin typeface="Times New Roman" pitchFamily="18" charset="0"/>
              <a:cs typeface="Times New Roman" pitchFamily="18" charset="0"/>
            </a:endParaRPr>
          </a:p>
          <a:p>
            <a:pPr marL="514057" indent="-514057"/>
            <a:r>
              <a:rPr lang="en-IN" sz="2000" b="1" dirty="0" smtClean="0">
                <a:solidFill>
                  <a:srgbClr val="0000FF"/>
                </a:solidFill>
                <a:latin typeface="Times New Roman" pitchFamily="18" charset="0"/>
                <a:cs typeface="Times New Roman" pitchFamily="18" charset="0"/>
              </a:rPr>
              <a:t>Language</a:t>
            </a:r>
            <a:r>
              <a:rPr lang="en-IN" sz="2000" dirty="0" smtClean="0">
                <a:solidFill>
                  <a:srgbClr val="0000FF"/>
                </a:solidFill>
                <a:latin typeface="Times New Roman" pitchFamily="18" charset="0"/>
                <a:cs typeface="Times New Roman" pitchFamily="18" charset="0"/>
              </a:rPr>
              <a:t>: </a:t>
            </a:r>
            <a:r>
              <a:rPr lang="en-IN" sz="2000"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Font typeface="Arial" pitchFamily="34" charset="0"/>
              <a:buChar char="•"/>
            </a:pPr>
            <a:endParaRPr lang="en-US" dirty="0"/>
          </a:p>
        </p:txBody>
      </p:sp>
      <p:pic>
        <p:nvPicPr>
          <p:cNvPr id="16" name="Picture 15" descr="performing-twitter-sentiment-analysis1.jpg"/>
          <p:cNvPicPr>
            <a:picLocks noChangeAspect="1"/>
          </p:cNvPicPr>
          <p:nvPr/>
        </p:nvPicPr>
        <p:blipFill>
          <a:blip r:embed="rId3" cstate="print"/>
          <a:stretch>
            <a:fillRect/>
          </a:stretch>
        </p:blipFill>
        <p:spPr>
          <a:xfrm>
            <a:off x="4876148" y="625170"/>
            <a:ext cx="3766759" cy="2239210"/>
          </a:xfrm>
          <a:prstGeom prst="rect">
            <a:avLst/>
          </a:prstGeom>
        </p:spPr>
      </p:pic>
      <p:pic>
        <p:nvPicPr>
          <p:cNvPr id="17" name="Picture 16" descr="pyspeech-feature-Image.png"/>
          <p:cNvPicPr>
            <a:picLocks noChangeAspect="1"/>
          </p:cNvPicPr>
          <p:nvPr/>
        </p:nvPicPr>
        <p:blipFill>
          <a:blip r:embed="rId4"/>
          <a:stretch>
            <a:fillRect/>
          </a:stretch>
        </p:blipFill>
        <p:spPr>
          <a:xfrm>
            <a:off x="5223668" y="4007868"/>
            <a:ext cx="2851773" cy="1460491"/>
          </a:xfrm>
          <a:prstGeom prst="rect">
            <a:avLst/>
          </a:prstGeom>
          <a:solidFill>
            <a:schemeClr val="bg2"/>
          </a:solidFill>
        </p:spPr>
      </p:pic>
      <p:pic>
        <p:nvPicPr>
          <p:cNvPr id="1026" name="Picture 2"/>
          <p:cNvPicPr>
            <a:picLocks noChangeAspect="1" noChangeArrowheads="1"/>
          </p:cNvPicPr>
          <p:nvPr/>
        </p:nvPicPr>
        <p:blipFill>
          <a:blip r:embed="rId5" cstate="print"/>
          <a:srcRect/>
          <a:stretch>
            <a:fillRect/>
          </a:stretch>
        </p:blipFill>
        <p:spPr bwMode="auto">
          <a:xfrm>
            <a:off x="6614320" y="2956720"/>
            <a:ext cx="1999633" cy="986211"/>
          </a:xfrm>
          <a:prstGeom prst="rect">
            <a:avLst/>
          </a:prstGeom>
          <a:noFill/>
          <a:ln w="9525">
            <a:noFill/>
            <a:miter lim="800000"/>
            <a:headEnd/>
            <a:tailEnd/>
          </a:ln>
          <a:effectLst/>
        </p:spPr>
      </p:pic>
      <p:pic>
        <p:nvPicPr>
          <p:cNvPr id="18" name="Picture 17" descr="Screen-Shot-2016-11-14-at-10.13.55-AM.png"/>
          <p:cNvPicPr>
            <a:picLocks noChangeAspect="1"/>
          </p:cNvPicPr>
          <p:nvPr/>
        </p:nvPicPr>
        <p:blipFill>
          <a:blip r:embed="rId6" cstate="print"/>
          <a:stretch>
            <a:fillRect/>
          </a:stretch>
        </p:blipFill>
        <p:spPr>
          <a:xfrm>
            <a:off x="4937919" y="2956720"/>
            <a:ext cx="1710241" cy="1043750"/>
          </a:xfrm>
          <a:prstGeom prst="rect">
            <a:avLst/>
          </a:prstGeom>
        </p:spPr>
      </p:pic>
      <p:pic>
        <p:nvPicPr>
          <p:cNvPr id="1027" name="Picture 3"/>
          <p:cNvPicPr>
            <a:picLocks noChangeAspect="1" noChangeArrowheads="1"/>
          </p:cNvPicPr>
          <p:nvPr/>
        </p:nvPicPr>
        <p:blipFill>
          <a:blip r:embed="rId7" cstate="print"/>
          <a:srcRect/>
          <a:stretch>
            <a:fillRect/>
          </a:stretch>
        </p:blipFill>
        <p:spPr bwMode="auto">
          <a:xfrm>
            <a:off x="6969968" y="5557279"/>
            <a:ext cx="1827738" cy="13942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8" cstate="print"/>
          <a:srcRect/>
          <a:stretch>
            <a:fillRect/>
          </a:stretch>
        </p:blipFill>
        <p:spPr bwMode="auto">
          <a:xfrm>
            <a:off x="4085683" y="5582261"/>
            <a:ext cx="2786327" cy="1369237"/>
          </a:xfrm>
          <a:prstGeom prst="rect">
            <a:avLst/>
          </a:prstGeom>
          <a:noFill/>
          <a:ln w="9525">
            <a:noFill/>
            <a:miter lim="800000"/>
            <a:headEnd/>
            <a:tailEnd/>
          </a:ln>
          <a:effectLst/>
        </p:spPr>
      </p:pic>
      <p:sp>
        <p:nvSpPr>
          <p:cNvPr id="11" name="TextBox 10"/>
          <p:cNvSpPr txBox="1"/>
          <p:nvPr/>
        </p:nvSpPr>
        <p:spPr>
          <a:xfrm>
            <a:off x="2600031" y="1"/>
            <a:ext cx="10334324" cy="523206"/>
          </a:xfrm>
          <a:prstGeom prst="rect">
            <a:avLst/>
          </a:prstGeom>
          <a:noFill/>
        </p:spPr>
        <p:txBody>
          <a:bodyPr wrap="square" lIns="91427" tIns="45713" rIns="91427" bIns="45713" rtlCol="0">
            <a:spAutoFit/>
          </a:bodyPr>
          <a:lstStyle/>
          <a:p>
            <a:r>
              <a:rPr lang="en-US" sz="2800" b="1" dirty="0" smtClean="0">
                <a:solidFill>
                  <a:srgbClr val="0000FF"/>
                </a:solidFill>
                <a:latin typeface="Times New Roman" pitchFamily="18" charset="0"/>
                <a:cs typeface="Times New Roman" pitchFamily="18" charset="0"/>
              </a:rPr>
              <a:t>SENTIMENTAL ANALYSIS USING AUDIO (NLP)</a:t>
            </a:r>
            <a:endParaRPr lang="en-US" sz="28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031989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719" y="1051719"/>
            <a:ext cx="12280661" cy="1528894"/>
          </a:xfrm>
        </p:spPr>
        <p:txBody>
          <a:bodyPr/>
          <a:lstStyle/>
          <a:p>
            <a:r>
              <a:rPr lang="en-US" dirty="0" smtClean="0"/>
              <a:t>JOURNAL DETAILS</a:t>
            </a:r>
            <a:endParaRPr lang="en-US" dirty="0"/>
          </a:p>
        </p:txBody>
      </p:sp>
      <p:sp>
        <p:nvSpPr>
          <p:cNvPr id="3" name="Subtitle 2"/>
          <p:cNvSpPr>
            <a:spLocks noGrp="1"/>
          </p:cNvSpPr>
          <p:nvPr>
            <p:ph type="subTitle" idx="1"/>
          </p:nvPr>
        </p:nvSpPr>
        <p:spPr>
          <a:xfrm>
            <a:off x="1889919" y="2728119"/>
            <a:ext cx="10113487" cy="1822785"/>
          </a:xfrm>
        </p:spPr>
        <p:txBody>
          <a:bodyPr/>
          <a:lstStyle/>
          <a:p>
            <a:r>
              <a:rPr lang="en-US" dirty="0" err="1" smtClean="0">
                <a:solidFill>
                  <a:schemeClr val="tx1">
                    <a:lumMod val="95000"/>
                    <a:lumOff val="5000"/>
                  </a:schemeClr>
                </a:solidFill>
              </a:rPr>
              <a:t>Pavithra</a:t>
            </a:r>
            <a:r>
              <a:rPr lang="en-US" dirty="0" smtClean="0">
                <a:solidFill>
                  <a:schemeClr val="tx1">
                    <a:lumMod val="95000"/>
                    <a:lumOff val="5000"/>
                  </a:schemeClr>
                </a:solidFill>
              </a:rPr>
              <a:t> </a:t>
            </a:r>
            <a:r>
              <a:rPr lang="en-US" dirty="0" err="1" smtClean="0">
                <a:solidFill>
                  <a:schemeClr val="tx1">
                    <a:lumMod val="95000"/>
                    <a:lumOff val="5000"/>
                  </a:schemeClr>
                </a:solidFill>
              </a:rPr>
              <a:t>M,Priyavardhini</a:t>
            </a:r>
            <a:r>
              <a:rPr lang="en-US" dirty="0" smtClean="0">
                <a:solidFill>
                  <a:schemeClr val="tx1">
                    <a:lumMod val="95000"/>
                    <a:lumOff val="5000"/>
                  </a:schemeClr>
                </a:solidFill>
              </a:rPr>
              <a:t> S </a:t>
            </a:r>
            <a:r>
              <a:rPr lang="en-US" dirty="0" err="1" smtClean="0">
                <a:solidFill>
                  <a:schemeClr val="tx1">
                    <a:lumMod val="95000"/>
                    <a:lumOff val="5000"/>
                  </a:schemeClr>
                </a:solidFill>
              </a:rPr>
              <a:t>R,Shripriya</a:t>
            </a:r>
            <a:r>
              <a:rPr lang="en-US" dirty="0" smtClean="0">
                <a:solidFill>
                  <a:schemeClr val="tx1">
                    <a:lumMod val="95000"/>
                    <a:lumOff val="5000"/>
                  </a:schemeClr>
                </a:solidFill>
              </a:rPr>
              <a:t> S.”INTERNATIONAL JOURNAL OF ENGINEERING AND TEVHNIQUES(IJET),ISSN 2395-1303.MARCH 2019(APPROVED)</a:t>
            </a:r>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22396" y="285638"/>
            <a:ext cx="13207124" cy="80281"/>
          </a:xfrm>
        </p:spPr>
        <p:txBody>
          <a:bodyPr/>
          <a:lstStyle/>
          <a:p>
            <a:r>
              <a:rPr lang="en-US" dirty="0" smtClean="0"/>
              <a:t>References</a:t>
            </a:r>
          </a:p>
        </p:txBody>
      </p:sp>
      <p:sp>
        <p:nvSpPr>
          <p:cNvPr id="15363" name="Content Placeholder 2"/>
          <p:cNvSpPr>
            <a:spLocks noGrp="1"/>
          </p:cNvSpPr>
          <p:nvPr>
            <p:ph idx="1"/>
          </p:nvPr>
        </p:nvSpPr>
        <p:spPr>
          <a:xfrm>
            <a:off x="361199" y="594519"/>
            <a:ext cx="13364251" cy="6538118"/>
          </a:xfrm>
        </p:spPr>
        <p:txBody>
          <a:bodyPr/>
          <a:lstStyle/>
          <a:p>
            <a:pPr algn="just">
              <a:lnSpc>
                <a:spcPct val="150000"/>
              </a:lnSpc>
              <a:buNone/>
            </a:pPr>
            <a:r>
              <a:rPr lang="en-IN" sz="2000" dirty="0" smtClean="0">
                <a:latin typeface="Times New Roman" pitchFamily="18" charset="0"/>
                <a:cs typeface="Times New Roman" pitchFamily="18" charset="0"/>
              </a:rPr>
              <a:t>1.Lakshmish </a:t>
            </a:r>
            <a:r>
              <a:rPr lang="en-IN" sz="2000" dirty="0" err="1" smtClean="0">
                <a:latin typeface="Times New Roman" pitchFamily="18" charset="0"/>
                <a:cs typeface="Times New Roman" pitchFamily="18" charset="0"/>
              </a:rPr>
              <a:t>Kaushik</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Abhijeet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Sangwan</a:t>
            </a:r>
            <a:r>
              <a:rPr lang="en-IN" sz="2000" dirty="0" smtClean="0">
                <a:latin typeface="Times New Roman" pitchFamily="18" charset="0"/>
                <a:cs typeface="Times New Roman" pitchFamily="18" charset="0"/>
              </a:rPr>
              <a:t>, John </a:t>
            </a:r>
            <a:r>
              <a:rPr lang="en-IN" sz="2000" dirty="0" err="1" smtClean="0">
                <a:latin typeface="Times New Roman" pitchFamily="18" charset="0"/>
                <a:cs typeface="Times New Roman" pitchFamily="18" charset="0"/>
              </a:rPr>
              <a:t>H.L.Hansen</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“sentiment extraction from natural audio streams”, </a:t>
            </a:r>
            <a:r>
              <a:rPr lang="en-IN" sz="2000" dirty="0" smtClean="0">
                <a:latin typeface="Times New Roman" pitchFamily="18" charset="0"/>
                <a:cs typeface="Times New Roman" pitchFamily="18" charset="0"/>
              </a:rPr>
              <a:t>International Conference on Science and Technology 2014.</a:t>
            </a:r>
          </a:p>
          <a:p>
            <a:pPr>
              <a:lnSpc>
                <a:spcPct val="150000"/>
              </a:lnSpc>
              <a:buNone/>
            </a:pPr>
            <a:r>
              <a:rPr lang="en-IN" sz="2000" dirty="0" smtClean="0">
                <a:latin typeface="Times New Roman" pitchFamily="18" charset="0"/>
                <a:cs typeface="Times New Roman" pitchFamily="18" charset="0"/>
              </a:rPr>
              <a:t> 2.PreedawonKadmateekarun, </a:t>
            </a:r>
            <a:r>
              <a:rPr lang="en-IN" sz="2000" dirty="0" err="1" smtClean="0">
                <a:latin typeface="Times New Roman" pitchFamily="18" charset="0"/>
                <a:cs typeface="Times New Roman" pitchFamily="18" charset="0"/>
              </a:rPr>
              <a:t>Sumitra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Nuanmeesri</a:t>
            </a:r>
            <a:r>
              <a:rPr lang="en-IN" sz="2000" b="1" dirty="0" smtClean="0">
                <a:latin typeface="Times New Roman" pitchFamily="18" charset="0"/>
                <a:cs typeface="Times New Roman" pitchFamily="18" charset="0"/>
              </a:rPr>
              <a:t> “Emotion Recognition on The Basis of Audio Signal Using Naive </a:t>
            </a:r>
            <a:r>
              <a:rPr lang="en-IN" sz="2000" b="1" dirty="0" err="1" smtClean="0">
                <a:latin typeface="Times New Roman" pitchFamily="18" charset="0"/>
                <a:cs typeface="Times New Roman" pitchFamily="18" charset="0"/>
              </a:rPr>
              <a:t>Bayes</a:t>
            </a:r>
            <a:r>
              <a:rPr lang="en-IN" sz="2000" b="1" dirty="0" smtClean="0">
                <a:latin typeface="Times New Roman" pitchFamily="18" charset="0"/>
                <a:cs typeface="Times New Roman" pitchFamily="18" charset="0"/>
              </a:rPr>
              <a:t> Classifier” ,</a:t>
            </a:r>
            <a:r>
              <a:rPr lang="en-IN" sz="2000" dirty="0" smtClean="0">
                <a:latin typeface="Times New Roman" pitchFamily="18" charset="0"/>
                <a:cs typeface="Times New Roman" pitchFamily="18" charset="0"/>
              </a:rPr>
              <a:t>International Conference on Science and Technology 2015, RMUTT</a:t>
            </a:r>
          </a:p>
          <a:p>
            <a:pPr>
              <a:lnSpc>
                <a:spcPct val="150000"/>
              </a:lnSpc>
              <a:buNone/>
            </a:pPr>
            <a:r>
              <a:rPr lang="en-IN" sz="2000" dirty="0" smtClean="0">
                <a:latin typeface="Times New Roman" pitchFamily="18" charset="0"/>
                <a:cs typeface="Times New Roman" pitchFamily="18" charset="0"/>
              </a:rPr>
              <a:t>3. ]Min Zhao, </a:t>
            </a:r>
            <a:r>
              <a:rPr lang="en-IN" sz="2000" dirty="0" err="1" smtClean="0">
                <a:latin typeface="Times New Roman" pitchFamily="18" charset="0"/>
                <a:cs typeface="Times New Roman" pitchFamily="18" charset="0"/>
              </a:rPr>
              <a:t>TaoZhenZhang</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Jianping</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Chai</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”Based on SO-PMI Algorithm to Discriminate Sentimental Words’ Polarity in TV Programs’ Subjective </a:t>
            </a:r>
            <a:r>
              <a:rPr lang="en-IN" sz="2000" b="1" dirty="0" err="1" smtClean="0">
                <a:latin typeface="Times New Roman" pitchFamily="18" charset="0"/>
                <a:cs typeface="Times New Roman" pitchFamily="18" charset="0"/>
              </a:rPr>
              <a:t>Evaluation”,</a:t>
            </a:r>
            <a:r>
              <a:rPr lang="en-IN" sz="2000" dirty="0" err="1" smtClean="0">
                <a:latin typeface="Times New Roman" pitchFamily="18" charset="0"/>
                <a:cs typeface="Times New Roman" pitchFamily="18" charset="0"/>
              </a:rPr>
              <a:t>International</a:t>
            </a:r>
            <a:r>
              <a:rPr lang="en-IN" sz="2000" dirty="0" smtClean="0">
                <a:latin typeface="Times New Roman" pitchFamily="18" charset="0"/>
                <a:cs typeface="Times New Roman" pitchFamily="18" charset="0"/>
              </a:rPr>
              <a:t> Symposium on Computational Intelligence and Design 2015</a:t>
            </a:r>
          </a:p>
          <a:p>
            <a:pPr>
              <a:lnSpc>
                <a:spcPct val="150000"/>
              </a:lnSpc>
              <a:buNone/>
            </a:pPr>
            <a:r>
              <a:rPr lang="en-IN" sz="2000" dirty="0" smtClean="0">
                <a:latin typeface="Times New Roman" pitchFamily="18" charset="0"/>
                <a:cs typeface="Times New Roman" pitchFamily="18" charset="0"/>
              </a:rPr>
              <a:t>4. </a:t>
            </a:r>
            <a:r>
              <a:rPr lang="en-IN" sz="2000" dirty="0" err="1" smtClean="0">
                <a:latin typeface="Times New Roman" pitchFamily="18" charset="0"/>
                <a:cs typeface="Times New Roman" pitchFamily="18" charset="0"/>
              </a:rPr>
              <a:t>Maghilnan</a:t>
            </a:r>
            <a:r>
              <a:rPr lang="en-IN" sz="2000" dirty="0" smtClean="0">
                <a:latin typeface="Times New Roman" pitchFamily="18" charset="0"/>
                <a:cs typeface="Times New Roman" pitchFamily="18" charset="0"/>
              </a:rPr>
              <a:t> ,Rajesh Kumar </a:t>
            </a:r>
            <a:r>
              <a:rPr lang="en-IN" sz="2000" b="1" dirty="0" smtClean="0">
                <a:latin typeface="Times New Roman" pitchFamily="18" charset="0"/>
                <a:cs typeface="Times New Roman" pitchFamily="18" charset="0"/>
              </a:rPr>
              <a:t>”Sentiment Analysis on Speaker Specific </a:t>
            </a:r>
            <a:r>
              <a:rPr lang="en-IN" sz="2000" b="1" dirty="0" err="1" smtClean="0">
                <a:latin typeface="Times New Roman" pitchFamily="18" charset="0"/>
                <a:cs typeface="Times New Roman" pitchFamily="18" charset="0"/>
              </a:rPr>
              <a:t>Specific</a:t>
            </a:r>
            <a:r>
              <a:rPr lang="en-IN" sz="2000" b="1" dirty="0" smtClean="0">
                <a:latin typeface="Times New Roman" pitchFamily="18" charset="0"/>
                <a:cs typeface="Times New Roman" pitchFamily="18" charset="0"/>
              </a:rPr>
              <a:t> data”, </a:t>
            </a:r>
            <a:r>
              <a:rPr lang="en-IN" sz="2000" dirty="0" smtClean="0">
                <a:latin typeface="Times New Roman" pitchFamily="18" charset="0"/>
                <a:cs typeface="Times New Roman" pitchFamily="18" charset="0"/>
              </a:rPr>
              <a:t>2017 International Conference on Intelligent Computing and Control (I2C2)</a:t>
            </a:r>
          </a:p>
          <a:p>
            <a:pPr>
              <a:lnSpc>
                <a:spcPct val="150000"/>
              </a:lnSpc>
              <a:buNone/>
            </a:pPr>
            <a:r>
              <a:rPr lang="en-IN" sz="2000" dirty="0" smtClean="0">
                <a:latin typeface="Times New Roman" pitchFamily="18" charset="0"/>
                <a:cs typeface="Times New Roman" pitchFamily="18" charset="0"/>
              </a:rPr>
              <a:t>5.</a:t>
            </a:r>
            <a:r>
              <a:rPr lang="en-IN" sz="2000" b="1" dirty="0" smtClean="0">
                <a:latin typeface="Times New Roman" pitchFamily="18" charset="0"/>
                <a:cs typeface="Times New Roman" pitchFamily="18" charset="0"/>
              </a:rPr>
              <a:t> [2.6</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Sagar</a:t>
            </a:r>
            <a:r>
              <a:rPr lang="en-IN" sz="2000" dirty="0" smtClean="0">
                <a:latin typeface="Times New Roman" pitchFamily="18" charset="0"/>
                <a:cs typeface="Times New Roman" pitchFamily="18" charset="0"/>
              </a:rPr>
              <a:t> K. </a:t>
            </a:r>
            <a:r>
              <a:rPr lang="en-IN" sz="2000" dirty="0" err="1" smtClean="0">
                <a:latin typeface="Times New Roman" pitchFamily="18" charset="0"/>
                <a:cs typeface="Times New Roman" pitchFamily="18" charset="0"/>
              </a:rPr>
              <a:t>Bhakre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Prof.Arti</a:t>
            </a:r>
            <a:r>
              <a:rPr lang="en-IN" sz="2000" dirty="0" smtClean="0">
                <a:latin typeface="Times New Roman" pitchFamily="18" charset="0"/>
                <a:cs typeface="Times New Roman" pitchFamily="18" charset="0"/>
              </a:rPr>
              <a:t> Bang</a:t>
            </a:r>
            <a:r>
              <a:rPr lang="en-IN" sz="2000" b="1" dirty="0" smtClean="0">
                <a:latin typeface="Times New Roman" pitchFamily="18" charset="0"/>
                <a:cs typeface="Times New Roman" pitchFamily="18" charset="0"/>
              </a:rPr>
              <a:t>  ”Emotion Recognition on The Basis of Audio Signal Using Naive </a:t>
            </a:r>
            <a:r>
              <a:rPr lang="en-IN" sz="2000" b="1" dirty="0" err="1" smtClean="0">
                <a:latin typeface="Times New Roman" pitchFamily="18" charset="0"/>
                <a:cs typeface="Times New Roman" pitchFamily="18" charset="0"/>
              </a:rPr>
              <a:t>Bayes</a:t>
            </a:r>
            <a:r>
              <a:rPr lang="en-IN" sz="2000" b="1" dirty="0" smtClean="0">
                <a:latin typeface="Times New Roman" pitchFamily="18" charset="0"/>
                <a:cs typeface="Times New Roman" pitchFamily="18" charset="0"/>
              </a:rPr>
              <a:t> Classifier</a:t>
            </a:r>
            <a:r>
              <a:rPr lang="en-IN" sz="2000" dirty="0" smtClean="0">
                <a:latin typeface="Times New Roman" pitchFamily="18" charset="0"/>
                <a:cs typeface="Times New Roman" pitchFamily="18" charset="0"/>
              </a:rPr>
              <a:t>”, 2016 International Conference on Advances in Computing, Communications and Informatics (ICACCI)2016</a:t>
            </a:r>
          </a:p>
          <a:p>
            <a:pPr>
              <a:lnSpc>
                <a:spcPct val="150000"/>
              </a:lnSpc>
              <a:buNone/>
            </a:pPr>
            <a:r>
              <a:rPr lang="en-IN" sz="2000" dirty="0" smtClean="0"/>
              <a:t>6. </a:t>
            </a:r>
            <a:r>
              <a:rPr lang="en-IN" sz="2000" dirty="0" err="1" smtClean="0"/>
              <a:t>Souraya</a:t>
            </a:r>
            <a:r>
              <a:rPr lang="en-IN" sz="2000" dirty="0" smtClean="0"/>
              <a:t> </a:t>
            </a:r>
            <a:r>
              <a:rPr lang="en-IN" sz="2000" dirty="0" err="1" smtClean="0"/>
              <a:t>Ezzat</a:t>
            </a:r>
            <a:r>
              <a:rPr lang="en-IN" sz="2000" dirty="0" smtClean="0"/>
              <a:t>, </a:t>
            </a:r>
            <a:r>
              <a:rPr lang="en-IN" sz="2000" dirty="0" err="1" smtClean="0"/>
              <a:t>Neamat</a:t>
            </a:r>
            <a:r>
              <a:rPr lang="en-IN" sz="2000" dirty="0" smtClean="0"/>
              <a:t> El </a:t>
            </a:r>
            <a:r>
              <a:rPr lang="en-IN" sz="2000" dirty="0" err="1" smtClean="0"/>
              <a:t>Gayar</a:t>
            </a:r>
            <a:r>
              <a:rPr lang="en-IN" sz="2000" dirty="0" smtClean="0"/>
              <a:t>, and </a:t>
            </a:r>
            <a:r>
              <a:rPr lang="en-IN" sz="2000" dirty="0" err="1" smtClean="0"/>
              <a:t>Moustafa</a:t>
            </a:r>
            <a:r>
              <a:rPr lang="en-IN" sz="2000" dirty="0" smtClean="0"/>
              <a:t> M. </a:t>
            </a:r>
            <a:r>
              <a:rPr lang="en-IN" sz="2000" dirty="0" err="1" smtClean="0"/>
              <a:t>Ghanem</a:t>
            </a:r>
            <a:r>
              <a:rPr lang="en-IN" sz="2000" dirty="0" smtClean="0"/>
              <a:t> “</a:t>
            </a:r>
            <a:r>
              <a:rPr lang="en-IN" sz="2000" b="1" dirty="0" smtClean="0"/>
              <a:t>Sentiment Analysis of Call Centre Audio Conversations using Text Classification</a:t>
            </a:r>
            <a:r>
              <a:rPr lang="en-IN" sz="2000" dirty="0" smtClean="0"/>
              <a:t>”</a:t>
            </a:r>
            <a:endParaRPr lang="en-US" sz="2000" dirty="0" smtClean="0"/>
          </a:p>
          <a:p>
            <a:pPr>
              <a:lnSpc>
                <a:spcPct val="150000"/>
              </a:lnSpc>
              <a:buNone/>
            </a:pPr>
            <a:r>
              <a:rPr lang="en-IN" sz="2000" dirty="0" smtClean="0"/>
              <a:t> </a:t>
            </a:r>
            <a:endParaRPr lang="en-US" sz="2000" dirty="0" smtClean="0"/>
          </a:p>
          <a:p>
            <a:r>
              <a:rPr lang="en-IN" sz="2000" dirty="0" smtClean="0"/>
              <a:t> </a:t>
            </a: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p>
          <a:p>
            <a:pPr algn="just">
              <a:buNone/>
            </a:pPr>
            <a:endParaRPr lang="en-IN" dirty="0" smtClean="0">
              <a:latin typeface="Times New Roman" pitchFamily="18" charset="0"/>
              <a:cs typeface="Times New Roman" pitchFamily="18" charset="0"/>
            </a:endParaRPr>
          </a:p>
          <a:p>
            <a:pPr algn="just">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395" y="289719"/>
            <a:ext cx="13003055" cy="6477000"/>
          </a:xfrm>
        </p:spPr>
        <p:txBody>
          <a:bodyPr/>
          <a:lstStyle/>
          <a:p>
            <a:pPr>
              <a:lnSpc>
                <a:spcPct val="150000"/>
              </a:lnSpc>
              <a:buNone/>
            </a:pPr>
            <a:r>
              <a:rPr lang="en-IN" sz="2000" dirty="0" smtClean="0"/>
              <a:t>7. </a:t>
            </a:r>
            <a:r>
              <a:rPr lang="en-IN" sz="2000" dirty="0" err="1" smtClean="0"/>
              <a:t>Lakshmish</a:t>
            </a:r>
            <a:r>
              <a:rPr lang="en-IN" sz="2000" dirty="0" smtClean="0"/>
              <a:t> </a:t>
            </a:r>
            <a:r>
              <a:rPr lang="en-IN" sz="2000" dirty="0" err="1" smtClean="0"/>
              <a:t>Kaushik</a:t>
            </a:r>
            <a:r>
              <a:rPr lang="en-IN" sz="2000" dirty="0" smtClean="0"/>
              <a:t>, </a:t>
            </a:r>
            <a:r>
              <a:rPr lang="en-IN" sz="2000" dirty="0" err="1" smtClean="0"/>
              <a:t>Abhijeet</a:t>
            </a:r>
            <a:r>
              <a:rPr lang="en-IN" sz="2000" dirty="0" smtClean="0"/>
              <a:t> </a:t>
            </a:r>
            <a:r>
              <a:rPr lang="en-IN" sz="2000" dirty="0" err="1" smtClean="0"/>
              <a:t>Sangwan</a:t>
            </a:r>
            <a:r>
              <a:rPr lang="en-IN" sz="2000" dirty="0" smtClean="0"/>
              <a:t> and John H. L. Hansen “</a:t>
            </a:r>
            <a:r>
              <a:rPr lang="en-IN" sz="2000" b="1" dirty="0" smtClean="0"/>
              <a:t>Automatic Sentiment Detection in Naturalistic Audio</a:t>
            </a:r>
            <a:r>
              <a:rPr lang="en-IN" sz="2000" dirty="0" smtClean="0"/>
              <a:t>”, </a:t>
            </a:r>
            <a:r>
              <a:rPr lang="en-IN" sz="2000" dirty="0" err="1" smtClean="0"/>
              <a:t>Center</a:t>
            </a:r>
            <a:r>
              <a:rPr lang="en-IN" sz="2000" dirty="0" smtClean="0"/>
              <a:t> for Robust Speech Systems (CRSS), Eric </a:t>
            </a:r>
            <a:r>
              <a:rPr lang="en-IN" sz="2000" dirty="0" err="1" smtClean="0"/>
              <a:t>Jonsson</a:t>
            </a:r>
            <a:r>
              <a:rPr lang="en-IN" sz="2000" dirty="0" smtClean="0"/>
              <a:t> School of Engineering and Computer Science, The University of Texas at Dallas, Richardson, Texas, U.S.A.</a:t>
            </a:r>
            <a:endParaRPr lang="en-US" sz="2000" dirty="0" smtClean="0"/>
          </a:p>
          <a:p>
            <a:pPr>
              <a:lnSpc>
                <a:spcPct val="150000"/>
              </a:lnSpc>
              <a:buNone/>
            </a:pPr>
            <a:r>
              <a:rPr lang="en-IN" sz="2000" dirty="0" smtClean="0"/>
              <a:t>8. </a:t>
            </a:r>
            <a:r>
              <a:rPr lang="en-IN" sz="2000" dirty="0" err="1" smtClean="0"/>
              <a:t>Souraya</a:t>
            </a:r>
            <a:r>
              <a:rPr lang="en-IN" sz="2000" dirty="0" smtClean="0"/>
              <a:t> </a:t>
            </a:r>
            <a:r>
              <a:rPr lang="en-IN" sz="2000" dirty="0" err="1" smtClean="0"/>
              <a:t>Ezzat</a:t>
            </a:r>
            <a:r>
              <a:rPr lang="en-IN" sz="2000" dirty="0" smtClean="0"/>
              <a:t>, </a:t>
            </a:r>
            <a:r>
              <a:rPr lang="en-IN" sz="2000" dirty="0" err="1" smtClean="0"/>
              <a:t>Neamat</a:t>
            </a:r>
            <a:r>
              <a:rPr lang="en-IN" sz="2000" dirty="0" smtClean="0"/>
              <a:t> El </a:t>
            </a:r>
            <a:r>
              <a:rPr lang="en-IN" sz="2000" dirty="0" err="1" smtClean="0"/>
              <a:t>Gayar</a:t>
            </a:r>
            <a:r>
              <a:rPr lang="en-IN" sz="2000" dirty="0" smtClean="0"/>
              <a:t>, </a:t>
            </a:r>
            <a:r>
              <a:rPr lang="en-IN" sz="2000" dirty="0" err="1" smtClean="0"/>
              <a:t>Moustafa</a:t>
            </a:r>
            <a:r>
              <a:rPr lang="en-IN" sz="2000" dirty="0" smtClean="0"/>
              <a:t> M. </a:t>
            </a:r>
            <a:r>
              <a:rPr lang="en-IN" sz="2000" dirty="0" err="1" smtClean="0"/>
              <a:t>Ghanem</a:t>
            </a:r>
            <a:r>
              <a:rPr lang="en-IN" sz="2000" dirty="0" smtClean="0"/>
              <a:t>, </a:t>
            </a:r>
            <a:r>
              <a:rPr lang="en-IN" sz="2000" b="1" dirty="0" smtClean="0"/>
              <a:t>“Sentiment Analysis of Call Centre Audio Conversations using Text Classification”  </a:t>
            </a:r>
            <a:endParaRPr lang="en-US" sz="2000" b="1" dirty="0" smtClean="0"/>
          </a:p>
          <a:p>
            <a:pPr>
              <a:lnSpc>
                <a:spcPct val="150000"/>
              </a:lnSpc>
              <a:buNone/>
            </a:pPr>
            <a:r>
              <a:rPr lang="en-IN" sz="2000" dirty="0" smtClean="0"/>
              <a:t>9. Erik Cambria, Catherine </a:t>
            </a:r>
            <a:r>
              <a:rPr lang="en-IN" sz="2000" dirty="0" err="1" smtClean="0"/>
              <a:t>Havasi</a:t>
            </a:r>
            <a:r>
              <a:rPr lang="en-IN" sz="2000" dirty="0" smtClean="0"/>
              <a:t>, Amir </a:t>
            </a:r>
            <a:r>
              <a:rPr lang="en-IN" sz="2000" dirty="0" err="1" smtClean="0"/>
              <a:t>Hussain</a:t>
            </a:r>
            <a:r>
              <a:rPr lang="en-IN" sz="2000" dirty="0" smtClean="0"/>
              <a:t>, “</a:t>
            </a:r>
            <a:r>
              <a:rPr lang="en-IN" sz="2000" b="1" dirty="0" err="1" smtClean="0"/>
              <a:t>SenticNet</a:t>
            </a:r>
            <a:r>
              <a:rPr lang="en-IN" sz="2000" b="1" dirty="0" smtClean="0"/>
              <a:t> to a Semantic and Affective Resource for Opinion Mining and Sentiment Analysis”      </a:t>
            </a:r>
            <a:endParaRPr lang="en-US" sz="2000" b="1" dirty="0" smtClean="0"/>
          </a:p>
          <a:p>
            <a:pPr>
              <a:lnSpc>
                <a:spcPct val="150000"/>
              </a:lnSpc>
              <a:buNone/>
            </a:pPr>
            <a:r>
              <a:rPr lang="en-IN" sz="2000" dirty="0" smtClean="0"/>
              <a:t> 10.TheresaWilson, </a:t>
            </a:r>
            <a:r>
              <a:rPr lang="en-IN" sz="2000" dirty="0" err="1" smtClean="0"/>
              <a:t>JanyceWiebe</a:t>
            </a:r>
            <a:r>
              <a:rPr lang="en-IN" sz="2000" dirty="0" smtClean="0"/>
              <a:t>, Paul Hoffmann, </a:t>
            </a:r>
            <a:r>
              <a:rPr lang="en-IN" sz="2000" b="1" dirty="0" smtClean="0"/>
              <a:t>“Recognizing Contextual Polarity in Phrase-Level Sentiment Analysis”</a:t>
            </a:r>
            <a:endParaRPr lang="en-US" sz="2000" b="1" dirty="0" smtClean="0"/>
          </a:p>
          <a:p>
            <a:pPr>
              <a:lnSpc>
                <a:spcPct val="150000"/>
              </a:lnSpc>
              <a:buNone/>
            </a:pPr>
            <a:r>
              <a:rPr lang="en-IN" sz="2000" dirty="0" smtClean="0"/>
              <a:t> </a:t>
            </a:r>
            <a:r>
              <a:rPr lang="en-US" sz="2000" dirty="0" smtClean="0"/>
              <a:t>11.</a:t>
            </a:r>
            <a:r>
              <a:rPr lang="en-IN" sz="2000" b="1" dirty="0" smtClean="0"/>
              <a:t> </a:t>
            </a:r>
            <a:r>
              <a:rPr lang="en-IN" sz="2000" dirty="0" smtClean="0"/>
              <a:t>Bo Pang, Lillian Lee, “</a:t>
            </a:r>
            <a:r>
              <a:rPr lang="en-IN" sz="2000" b="1" dirty="0" smtClean="0"/>
              <a:t>A Sentimental Education: Sentiment Analysis Using Subjectivity Summarization Based on Minimum Cuts”</a:t>
            </a:r>
          </a:p>
          <a:p>
            <a:pPr>
              <a:lnSpc>
                <a:spcPct val="150000"/>
              </a:lnSpc>
              <a:buNone/>
            </a:pPr>
            <a:r>
              <a:rPr lang="en-IN" sz="2000" dirty="0" smtClean="0"/>
              <a:t>12. </a:t>
            </a:r>
            <a:r>
              <a:rPr lang="en-IN" sz="2000" dirty="0" err="1" smtClean="0"/>
              <a:t>Subramaniam.G</a:t>
            </a:r>
            <a:r>
              <a:rPr lang="en-IN" sz="2000" dirty="0" smtClean="0"/>
              <a:t>, </a:t>
            </a:r>
            <a:r>
              <a:rPr lang="en-IN" sz="2000" dirty="0" err="1" smtClean="0"/>
              <a:t>Aswini.R</a:t>
            </a:r>
            <a:r>
              <a:rPr lang="en-IN" sz="2000" dirty="0" smtClean="0"/>
              <a:t>, </a:t>
            </a:r>
            <a:r>
              <a:rPr lang="en-IN" sz="2000" dirty="0" err="1" smtClean="0"/>
              <a:t>Ranjitha.M</a:t>
            </a:r>
            <a:r>
              <a:rPr lang="en-IN" sz="2000" dirty="0" smtClean="0"/>
              <a:t>, .</a:t>
            </a:r>
            <a:r>
              <a:rPr lang="en-IN" sz="2000" dirty="0" err="1" smtClean="0"/>
              <a:t>Ruchi</a:t>
            </a:r>
            <a:r>
              <a:rPr lang="en-IN" sz="2000" dirty="0" smtClean="0"/>
              <a:t> </a:t>
            </a:r>
            <a:r>
              <a:rPr lang="en-IN" sz="2000" dirty="0" err="1" smtClean="0"/>
              <a:t>Mehra</a:t>
            </a:r>
            <a:r>
              <a:rPr lang="en-IN" sz="2000" dirty="0" smtClean="0"/>
              <a:t>,  </a:t>
            </a:r>
            <a:r>
              <a:rPr lang="en-IN" sz="2000" dirty="0" err="1" smtClean="0"/>
              <a:t>Mandeep</a:t>
            </a:r>
            <a:r>
              <a:rPr lang="en-IN" sz="2000" dirty="0" smtClean="0"/>
              <a:t> </a:t>
            </a:r>
            <a:r>
              <a:rPr lang="en-IN" sz="2000" dirty="0" err="1" smtClean="0"/>
              <a:t>Kaur</a:t>
            </a:r>
            <a:r>
              <a:rPr lang="en-IN" sz="2000" dirty="0" smtClean="0"/>
              <a:t> </a:t>
            </a:r>
            <a:r>
              <a:rPr lang="en-IN" sz="2000" dirty="0" err="1" smtClean="0"/>
              <a:t>Bedi</a:t>
            </a:r>
            <a:r>
              <a:rPr lang="en-IN" sz="2000" dirty="0" smtClean="0"/>
              <a:t>, Praveen Kumar </a:t>
            </a:r>
            <a:r>
              <a:rPr lang="en-IN" sz="2000" dirty="0" err="1" smtClean="0"/>
              <a:t>rajendran</a:t>
            </a:r>
            <a:r>
              <a:rPr lang="en-IN" sz="2000" dirty="0" smtClean="0"/>
              <a:t> “</a:t>
            </a:r>
            <a:r>
              <a:rPr lang="en-IN" sz="2000" b="1" dirty="0" smtClean="0"/>
              <a:t>Survey   on User Emotion Analysis using Twitter Data</a:t>
            </a:r>
            <a:r>
              <a:rPr lang="en-IN" sz="2000" dirty="0" smtClean="0"/>
              <a:t>”</a:t>
            </a:r>
            <a:endParaRPr lang="en-US" sz="2000" dirty="0" smtClean="0"/>
          </a:p>
          <a:p>
            <a:pPr>
              <a:lnSpc>
                <a:spcPct val="150000"/>
              </a:lnSpc>
              <a:buNone/>
            </a:pPr>
            <a:endParaRPr lang="en-IN" sz="2000" dirty="0" smtClean="0"/>
          </a:p>
          <a:p>
            <a:endParaRPr lang="en-US" sz="2000" dirty="0" smtClean="0"/>
          </a:p>
          <a:p>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09319" y="2118519"/>
            <a:ext cx="4880182" cy="1015663"/>
          </a:xfrm>
          <a:prstGeom prst="rect">
            <a:avLst/>
          </a:prstGeom>
          <a:noFill/>
        </p:spPr>
        <p:txBody>
          <a:bodyPr wrap="none" rtlCol="0">
            <a:spAutoFit/>
          </a:bodyPr>
          <a:lstStyle/>
          <a:p>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01999" y="285641"/>
            <a:ext cx="13123453" cy="903137"/>
          </a:xfrm>
        </p:spPr>
        <p:txBody>
          <a:bodyPr/>
          <a:lstStyle/>
          <a:p>
            <a:r>
              <a:rPr lang="en-US" sz="4000" b="1" dirty="0" smtClean="0"/>
              <a:t>OBJECTIVE</a:t>
            </a:r>
          </a:p>
        </p:txBody>
      </p:sp>
      <p:sp>
        <p:nvSpPr>
          <p:cNvPr id="4099" name="Content Placeholder 2"/>
          <p:cNvSpPr>
            <a:spLocks noGrp="1"/>
          </p:cNvSpPr>
          <p:nvPr>
            <p:ph idx="1"/>
          </p:nvPr>
        </p:nvSpPr>
        <p:spPr>
          <a:xfrm>
            <a:off x="481596" y="1585119"/>
            <a:ext cx="13484648" cy="5309767"/>
          </a:xfrm>
        </p:spPr>
        <p:txBody>
          <a:bodyPr/>
          <a:lstStyle/>
          <a:p>
            <a:pPr marL="457200">
              <a:buFont typeface="Wingdings" pitchFamily="2" charset="2"/>
              <a:buChar char="§"/>
            </a:pPr>
            <a:r>
              <a:rPr lang="en-IN" sz="2400" dirty="0" smtClean="0">
                <a:latin typeface="Times New Roman" pitchFamily="18" charset="0"/>
                <a:cs typeface="Times New Roman" pitchFamily="18" charset="0"/>
              </a:rPr>
              <a:t>The main scope of this project is to understand human feelings and to determine their emotions whether it is positive ,negative or neutral using natural language processing(NLP).</a:t>
            </a:r>
          </a:p>
          <a:p>
            <a:pPr marL="457200" indent="-514057" algn="just">
              <a:buFont typeface="Wingdings" pitchFamily="2" charset="2"/>
              <a:buChar char="§"/>
            </a:pPr>
            <a:r>
              <a:rPr lang="en-IN" sz="2400" dirty="0" smtClean="0">
                <a:latin typeface="Times New Roman" pitchFamily="18" charset="0"/>
                <a:cs typeface="Times New Roman" pitchFamily="18" charset="0"/>
              </a:rPr>
              <a:t>To determine emotions in the audio and performs the Text and Tone analysis through the machine learning </a:t>
            </a:r>
            <a:r>
              <a:rPr lang="en-IN" sz="2400" dirty="0" smtClean="0">
                <a:latin typeface="Times New Roman" pitchFamily="18" charset="0"/>
                <a:cs typeface="Times New Roman" pitchFamily="18" charset="0"/>
              </a:rPr>
              <a:t>algorithm.</a:t>
            </a:r>
          </a:p>
          <a:p>
            <a:pPr marL="457200" indent="-514057" algn="just">
              <a:buFont typeface="Wingdings" pitchFamily="2" charset="2"/>
              <a:buChar char="§"/>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is helpful in the organisation to analyse customer’s feedback for improving the product standard and </a:t>
            </a:r>
            <a:r>
              <a:rPr lang="en-IN" sz="2400" dirty="0" smtClean="0">
                <a:latin typeface="Times New Roman" pitchFamily="18" charset="0"/>
                <a:cs typeface="Times New Roman" pitchFamily="18" charset="0"/>
              </a:rPr>
              <a:t>quality.</a:t>
            </a:r>
          </a:p>
          <a:p>
            <a:pPr marL="457200" indent="-514057" algn="just">
              <a:buFont typeface="Wingdings" pitchFamily="2" charset="2"/>
              <a:buChar char="§"/>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can also be used to analyze the movie reviews, social media reviews and the customer </a:t>
            </a:r>
            <a:r>
              <a:rPr lang="en-IN" sz="2400" dirty="0" smtClean="0">
                <a:latin typeface="Times New Roman" pitchFamily="18" charset="0"/>
                <a:cs typeface="Times New Roman" pitchFamily="18" charset="0"/>
              </a:rPr>
              <a:t>feedback.</a:t>
            </a:r>
            <a:endParaRPr lang="en-US" sz="2400" dirty="0" smtClean="0">
              <a:latin typeface="Times New Roman" pitchFamily="18" charset="0"/>
              <a:cs typeface="Times New Roman" pitchFamily="18" charset="0"/>
            </a:endParaRPr>
          </a:p>
          <a:p>
            <a:pPr marL="457200" indent="-514057" algn="just">
              <a:buFont typeface="Wingdings" pitchFamily="2" charset="2"/>
              <a:buChar char="§"/>
            </a:pPr>
            <a:r>
              <a:rPr lang="en-IN" sz="2400" dirty="0" smtClean="0">
                <a:latin typeface="Times New Roman" pitchFamily="18" charset="0"/>
                <a:cs typeface="Times New Roman" pitchFamily="18" charset="0"/>
              </a:rPr>
              <a:t>To </a:t>
            </a:r>
            <a:r>
              <a:rPr lang="en-IN" sz="2400" dirty="0" smtClean="0">
                <a:latin typeface="Times New Roman" pitchFamily="18" charset="0"/>
                <a:cs typeface="Times New Roman" pitchFamily="18" charset="0"/>
              </a:rPr>
              <a:t>Improve the standard in a particular Area rather than checking overall process. </a:t>
            </a:r>
            <a:endParaRPr lang="en-IN" sz="2400" dirty="0" smtClean="0">
              <a:latin typeface="Times New Roman" pitchFamily="18" charset="0"/>
              <a:cs typeface="Times New Roman" pitchFamily="18" charset="0"/>
            </a:endParaRPr>
          </a:p>
          <a:p>
            <a:pPr marL="457200" indent="-514057" algn="just">
              <a:buFont typeface="Wingdings" pitchFamily="2" charset="2"/>
              <a:buChar char="§"/>
            </a:pPr>
            <a:r>
              <a:rPr lang="en-IN" sz="2400" dirty="0" smtClean="0">
                <a:latin typeface="Times New Roman" pitchFamily="18" charset="0"/>
                <a:cs typeface="Times New Roman" pitchFamily="18" charset="0"/>
              </a:rPr>
              <a:t>To </a:t>
            </a:r>
            <a:r>
              <a:rPr lang="en-IN" sz="2400" dirty="0" smtClean="0">
                <a:latin typeface="Times New Roman" pitchFamily="18" charset="0"/>
                <a:cs typeface="Times New Roman" pitchFamily="18" charset="0"/>
              </a:rPr>
              <a:t>develop product quality and </a:t>
            </a:r>
            <a:r>
              <a:rPr lang="en-IN" sz="2400" dirty="0" smtClean="0">
                <a:latin typeface="Times New Roman" pitchFamily="18" charset="0"/>
                <a:cs typeface="Times New Roman" pitchFamily="18" charset="0"/>
              </a:rPr>
              <a:t>Marketing.</a:t>
            </a:r>
          </a:p>
          <a:p>
            <a:pPr marL="457200" indent="-514057" algn="just">
              <a:buFont typeface="Wingdings" pitchFamily="2" charset="2"/>
              <a:buChar char="§"/>
            </a:pPr>
            <a:r>
              <a:rPr lang="en-IN" sz="2400" dirty="0" smtClean="0">
                <a:latin typeface="Times New Roman" pitchFamily="18" charset="0"/>
                <a:cs typeface="Times New Roman" pitchFamily="18" charset="0"/>
              </a:rPr>
              <a:t>This </a:t>
            </a:r>
            <a:r>
              <a:rPr lang="en-IN" sz="2400" dirty="0" smtClean="0">
                <a:latin typeface="Times New Roman" pitchFamily="18" charset="0"/>
                <a:cs typeface="Times New Roman" pitchFamily="18" charset="0"/>
              </a:rPr>
              <a:t>can be effectively used in Online commerce and advertising</a:t>
            </a:r>
            <a:r>
              <a:rPr lang="en-US"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Call centre</a:t>
            </a:r>
            <a:r>
              <a:rPr lang="en-US" sz="2400"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Market </a:t>
            </a:r>
            <a:r>
              <a:rPr lang="en-IN" sz="2400" dirty="0" smtClean="0">
                <a:latin typeface="Times New Roman" pitchFamily="18" charset="0"/>
                <a:cs typeface="Times New Roman" pitchFamily="18" charset="0"/>
              </a:rPr>
              <a:t>intelligence</a:t>
            </a:r>
            <a:r>
              <a:rPr lang="en-US" sz="2400" dirty="0" smtClean="0">
                <a:latin typeface="Times New Roman" pitchFamily="18" charset="0"/>
                <a:cs typeface="Times New Roman" pitchFamily="18" charset="0"/>
              </a:rPr>
              <a:t> and the employee opinion</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514057" indent="-514057" algn="just">
              <a:buFont typeface="Wingdings" pitchFamily="2" charset="2"/>
              <a:buChar char="§"/>
            </a:pPr>
            <a:endParaRPr lang="en-IN" sz="2400" dirty="0" smtClean="0">
              <a:latin typeface="Times New Roman" pitchFamily="18" charset="0"/>
              <a:cs typeface="Times New Roman" pitchFamily="18" charset="0"/>
            </a:endParaRPr>
          </a:p>
          <a:p>
            <a:pPr>
              <a:buFont typeface="Wingdings" pitchFamily="2" charset="2"/>
              <a:buChar char="§"/>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22395" y="-167481"/>
            <a:ext cx="13003055" cy="1039253"/>
          </a:xfrm>
        </p:spPr>
        <p:txBody>
          <a:bodyPr/>
          <a:lstStyle/>
          <a:p>
            <a:r>
              <a:rPr lang="en-US" sz="3200" b="1" dirty="0" smtClean="0">
                <a:latin typeface="Times New Roman" pitchFamily="18" charset="0"/>
                <a:cs typeface="Times New Roman" pitchFamily="18" charset="0"/>
              </a:rPr>
              <a:t>INTRODUCTION</a:t>
            </a:r>
          </a:p>
        </p:txBody>
      </p:sp>
      <p:sp>
        <p:nvSpPr>
          <p:cNvPr id="5123" name="Content Placeholder 2"/>
          <p:cNvSpPr>
            <a:spLocks noGrp="1"/>
          </p:cNvSpPr>
          <p:nvPr>
            <p:ph idx="1"/>
          </p:nvPr>
        </p:nvSpPr>
        <p:spPr>
          <a:xfrm>
            <a:off x="213519" y="670718"/>
            <a:ext cx="13868399" cy="6461919"/>
          </a:xfrm>
        </p:spPr>
        <p:txBody>
          <a:bodyPr/>
          <a:lstStyle/>
          <a:p>
            <a:pPr>
              <a:buFont typeface="Wingdings" pitchFamily="2" charset="2"/>
              <a:buChar char="§"/>
            </a:pPr>
            <a:r>
              <a:rPr lang="en-IN" sz="2400" dirty="0" smtClean="0">
                <a:latin typeface="Times New Roman" pitchFamily="18" charset="0"/>
                <a:cs typeface="Times New Roman" pitchFamily="18" charset="0"/>
              </a:rPr>
              <a:t>Sentimental analysis enables the computer to comprehend human emotions and make decisions based on those emotions.</a:t>
            </a:r>
          </a:p>
          <a:p>
            <a:pPr>
              <a:buFont typeface="Wingdings" pitchFamily="2" charset="2"/>
              <a:buChar char="§"/>
            </a:pPr>
            <a:r>
              <a:rPr lang="en-US" sz="2400" dirty="0" smtClean="0">
                <a:latin typeface="Times New Roman" pitchFamily="18" charset="0"/>
                <a:cs typeface="Times New Roman" pitchFamily="18" charset="0"/>
              </a:rPr>
              <a:t>The main scope of this project is understanding human feelings and determining the emotions using the natural language processing.</a:t>
            </a:r>
          </a:p>
          <a:p>
            <a:pPr>
              <a:buFont typeface="Wingdings" pitchFamily="2" charset="2"/>
              <a:buChar char="§"/>
            </a:pPr>
            <a:r>
              <a:rPr lang="en-US" sz="2400" dirty="0" smtClean="0">
                <a:latin typeface="Times New Roman" pitchFamily="18" charset="0"/>
                <a:cs typeface="Times New Roman" pitchFamily="18" charset="0"/>
              </a:rPr>
              <a:t>The emotions can be determined by getting the input voice from the customers and the and determine the emotions .</a:t>
            </a:r>
          </a:p>
          <a:p>
            <a:pPr>
              <a:buFont typeface="Wingdings" pitchFamily="2" charset="2"/>
              <a:buChar char="§"/>
            </a:pPr>
            <a:r>
              <a:rPr lang="en-US" sz="2400" dirty="0" smtClean="0">
                <a:latin typeface="Times New Roman" pitchFamily="18" charset="0"/>
                <a:cs typeface="Times New Roman" pitchFamily="18" charset="0"/>
              </a:rPr>
              <a:t>Background noise will be removed from the audio. The audio data will be transcribed into text using speech recognition system.</a:t>
            </a:r>
            <a:endParaRPr lang="en-US" sz="2400" b="1" dirty="0" smtClean="0">
              <a:latin typeface="Times New Roman" pitchFamily="18" charset="0"/>
              <a:cs typeface="Times New Roman" pitchFamily="18" charset="0"/>
            </a:endParaRPr>
          </a:p>
          <a:p>
            <a:pPr>
              <a:buFont typeface="Wingdings" pitchFamily="2" charset="2"/>
              <a:buChar char="§"/>
            </a:pPr>
            <a:r>
              <a:rPr lang="en-US" sz="2400" b="1" dirty="0" smtClean="0">
                <a:latin typeface="Times New Roman" pitchFamily="18" charset="0"/>
                <a:cs typeface="Times New Roman" pitchFamily="18" charset="0"/>
              </a:rPr>
              <a:t>CATEGORY:</a:t>
            </a:r>
          </a:p>
          <a:p>
            <a:pPr>
              <a:buFont typeface="Wingdings" pitchFamily="2" charset="2"/>
              <a:buChar char="§"/>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Text analysis: </a:t>
            </a:r>
            <a:r>
              <a:rPr lang="en-IN" sz="2400" dirty="0" smtClean="0">
                <a:latin typeface="Times New Roman" pitchFamily="18" charset="0"/>
                <a:cs typeface="Times New Roman" pitchFamily="18" charset="0"/>
              </a:rPr>
              <a:t>text pre-processing - Tokenization, Stemming, Stop words removal, Numbers removal and    Lemmatization and Naïve </a:t>
            </a:r>
            <a:r>
              <a:rPr lang="en-IN" sz="2400" dirty="0" err="1" smtClean="0">
                <a:latin typeface="Times New Roman" pitchFamily="18" charset="0"/>
                <a:cs typeface="Times New Roman" pitchFamily="18" charset="0"/>
              </a:rPr>
              <a:t>Bayes</a:t>
            </a:r>
            <a:r>
              <a:rPr lang="en-IN" sz="2400" dirty="0" smtClean="0">
                <a:latin typeface="Times New Roman" pitchFamily="18" charset="0"/>
                <a:cs typeface="Times New Roman" pitchFamily="18" charset="0"/>
              </a:rPr>
              <a:t> algorithm for classification</a:t>
            </a:r>
          </a:p>
          <a:p>
            <a:pPr>
              <a:buFont typeface="Wingdings" pitchFamily="2" charset="2"/>
              <a:buChar char="§"/>
            </a:pPr>
            <a:r>
              <a:rPr lang="en-IN" sz="2400" b="1" dirty="0" smtClean="0">
                <a:latin typeface="Times New Roman" pitchFamily="18" charset="0"/>
                <a:cs typeface="Times New Roman" pitchFamily="18" charset="0"/>
              </a:rPr>
              <a:t>Tone analysis: </a:t>
            </a:r>
            <a:r>
              <a:rPr lang="en-IN" sz="2400" dirty="0" smtClean="0">
                <a:latin typeface="Times New Roman" pitchFamily="18" charset="0"/>
                <a:cs typeface="Times New Roman" pitchFamily="18" charset="0"/>
              </a:rPr>
              <a:t>SVM (Support vector machine)</a:t>
            </a:r>
            <a:endParaRPr lang="en-US" sz="2400" dirty="0" smtClean="0">
              <a:latin typeface="Times New Roman" pitchFamily="18" charset="0"/>
              <a:cs typeface="Times New Roman" pitchFamily="18" charset="0"/>
            </a:endParaRPr>
          </a:p>
          <a:p>
            <a:pPr>
              <a:buFont typeface="Wingdings" pitchFamily="2" charset="2"/>
              <a:buChar char="§"/>
            </a:pPr>
            <a:r>
              <a:rPr lang="en-US" sz="2400" b="1" dirty="0" smtClean="0">
                <a:latin typeface="Times New Roman" pitchFamily="18" charset="0"/>
                <a:cs typeface="Times New Roman" pitchFamily="18" charset="0"/>
              </a:rPr>
              <a:t>Emotion classification:</a:t>
            </a:r>
            <a:r>
              <a:rPr lang="en-US" sz="2400" dirty="0" smtClean="0">
                <a:latin typeface="Times New Roman" pitchFamily="18" charset="0"/>
                <a:cs typeface="Times New Roman" pitchFamily="18" charset="0"/>
              </a:rPr>
              <a:t>1.Text analysis 2.Tone Analysis</a:t>
            </a:r>
          </a:p>
          <a:p>
            <a:pPr>
              <a:buNone/>
            </a:pPr>
            <a:r>
              <a:rPr lang="en-US" sz="2400" dirty="0" smtClean="0">
                <a:latin typeface="Times New Roman" pitchFamily="18" charset="0"/>
                <a:cs typeface="Times New Roman" pitchFamily="18" charset="0"/>
              </a:rPr>
              <a:t>            Text Analysis : Positive , Negative , Neutral.</a:t>
            </a:r>
          </a:p>
          <a:p>
            <a:pPr>
              <a:buNone/>
            </a:pPr>
            <a:r>
              <a:rPr lang="en-US" sz="2400" dirty="0" smtClean="0">
                <a:latin typeface="Times New Roman" pitchFamily="18" charset="0"/>
                <a:cs typeface="Times New Roman" pitchFamily="18" charset="0"/>
              </a:rPr>
              <a:t>            Tone Analysis : Happy, Sad, Fear, excitement.</a:t>
            </a:r>
          </a:p>
          <a:p>
            <a:pPr>
              <a:buNone/>
            </a:pP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p>
          <a:p>
            <a:pPr>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94519" y="137320"/>
            <a:ext cx="12420600" cy="6955750"/>
          </a:xfrm>
          <a:prstGeom prst="rect">
            <a:avLst/>
          </a:prstGeom>
        </p:spPr>
        <p:txBody>
          <a:bodyPr wrap="square">
            <a:spAutoFit/>
          </a:bodyPr>
          <a:lstStyle/>
          <a:p>
            <a:r>
              <a:rPr lang="en-IN" sz="2400"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TECHNOLOGY &amp;TOOLS</a:t>
            </a:r>
          </a:p>
          <a:p>
            <a:pPr>
              <a:buFont typeface="Wingdings" pitchFamily="2" charset="2"/>
              <a:buChar char="§"/>
            </a:pPr>
            <a:r>
              <a:rPr lang="en-IN" sz="2400" b="1" dirty="0" smtClean="0">
                <a:latin typeface="Times New Roman" pitchFamily="18" charset="0"/>
                <a:cs typeface="Times New Roman" pitchFamily="18" charset="0"/>
              </a:rPr>
              <a:t>Technology:</a:t>
            </a:r>
          </a:p>
          <a:p>
            <a:pPr>
              <a:buNone/>
            </a:pPr>
            <a:r>
              <a:rPr lang="en-IN" sz="2400" dirty="0" smtClean="0">
                <a:latin typeface="Times New Roman" pitchFamily="18" charset="0"/>
                <a:cs typeface="Times New Roman" pitchFamily="18" charset="0"/>
              </a:rPr>
              <a:t>          1.  Natural language processing techniques</a:t>
            </a:r>
          </a:p>
          <a:p>
            <a:pPr>
              <a:buNone/>
            </a:pPr>
            <a:r>
              <a:rPr lang="en-IN" sz="2400" dirty="0" smtClean="0">
                <a:latin typeface="Times New Roman" pitchFamily="18" charset="0"/>
                <a:cs typeface="Times New Roman" pitchFamily="18" charset="0"/>
              </a:rPr>
              <a:t>          2. Speech Recognition System(speech to text)</a:t>
            </a:r>
          </a:p>
          <a:p>
            <a:pPr>
              <a:buNone/>
            </a:pPr>
            <a:r>
              <a:rPr lang="en-IN" sz="2400" dirty="0" smtClean="0">
                <a:latin typeface="Times New Roman" pitchFamily="18" charset="0"/>
                <a:cs typeface="Times New Roman" pitchFamily="18" charset="0"/>
              </a:rPr>
              <a:t>          3. Tone Analyser</a:t>
            </a:r>
          </a:p>
          <a:p>
            <a:pPr>
              <a:buNone/>
            </a:pPr>
            <a:r>
              <a:rPr lang="en-IN" sz="2400" dirty="0" smtClean="0">
                <a:latin typeface="Times New Roman" pitchFamily="18" charset="0"/>
                <a:cs typeface="Times New Roman" pitchFamily="18" charset="0"/>
              </a:rPr>
              <a:t>          </a:t>
            </a:r>
          </a:p>
          <a:p>
            <a:pPr>
              <a:buFont typeface="Wingdings" pitchFamily="2" charset="2"/>
              <a:buChar char="§"/>
            </a:pPr>
            <a:r>
              <a:rPr lang="en-IN" sz="2400" b="1" dirty="0" smtClean="0">
                <a:latin typeface="Times New Roman" pitchFamily="18" charset="0"/>
                <a:cs typeface="Times New Roman" pitchFamily="18" charset="0"/>
              </a:rPr>
              <a:t>Algorithm</a:t>
            </a:r>
            <a:r>
              <a:rPr lang="en-IN" sz="2400" dirty="0" smtClean="0">
                <a:latin typeface="Times New Roman" pitchFamily="18" charset="0"/>
                <a:cs typeface="Times New Roman" pitchFamily="18" charset="0"/>
              </a:rPr>
              <a:t>: </a:t>
            </a:r>
          </a:p>
          <a:p>
            <a:pPr marL="514057" lvl="2" indent="-514057"/>
            <a:r>
              <a:rPr lang="en-IN" sz="2400" dirty="0" smtClean="0">
                <a:latin typeface="Times New Roman" pitchFamily="18" charset="0"/>
                <a:cs typeface="Times New Roman" pitchFamily="18" charset="0"/>
              </a:rPr>
              <a:t>          1. Naive  </a:t>
            </a:r>
            <a:r>
              <a:rPr lang="en-IN" sz="2400" dirty="0" err="1" smtClean="0">
                <a:latin typeface="Times New Roman" pitchFamily="18" charset="0"/>
                <a:cs typeface="Times New Roman" pitchFamily="18" charset="0"/>
              </a:rPr>
              <a:t>Bayes</a:t>
            </a:r>
            <a:r>
              <a:rPr lang="en-IN" sz="2400" dirty="0" smtClean="0">
                <a:latin typeface="Times New Roman" pitchFamily="18" charset="0"/>
                <a:cs typeface="Times New Roman" pitchFamily="18" charset="0"/>
              </a:rPr>
              <a:t>  for text classification</a:t>
            </a:r>
          </a:p>
          <a:p>
            <a:pPr marL="514057" lvl="2" indent="-514057"/>
            <a:r>
              <a:rPr lang="en-IN" sz="2400" dirty="0" smtClean="0">
                <a:latin typeface="Times New Roman" pitchFamily="18" charset="0"/>
                <a:cs typeface="Times New Roman" pitchFamily="18" charset="0"/>
              </a:rPr>
              <a:t>          2. </a:t>
            </a:r>
            <a:r>
              <a:rPr lang="en-IN" sz="2400" dirty="0" err="1" smtClean="0">
                <a:latin typeface="Times New Roman" pitchFamily="18" charset="0"/>
                <a:cs typeface="Times New Roman" pitchFamily="18" charset="0"/>
              </a:rPr>
              <a:t>vader</a:t>
            </a:r>
            <a:r>
              <a:rPr lang="en-IN" sz="2400" dirty="0" smtClean="0">
                <a:latin typeface="Times New Roman" pitchFamily="18" charset="0"/>
                <a:cs typeface="Times New Roman" pitchFamily="18" charset="0"/>
              </a:rPr>
              <a:t> sentiment intensity analyser</a:t>
            </a:r>
          </a:p>
          <a:p>
            <a:pPr marL="514057" lvl="2" indent="-514057"/>
            <a:r>
              <a:rPr lang="en-IN" sz="2400" dirty="0" smtClean="0">
                <a:latin typeface="Times New Roman" pitchFamily="18" charset="0"/>
                <a:cs typeface="Times New Roman" pitchFamily="18" charset="0"/>
              </a:rPr>
              <a:t>          3. support vector machine(</a:t>
            </a:r>
            <a:r>
              <a:rPr lang="en-IN" sz="2400" dirty="0" err="1" smtClean="0">
                <a:latin typeface="Times New Roman" pitchFamily="18" charset="0"/>
                <a:cs typeface="Times New Roman" pitchFamily="18" charset="0"/>
              </a:rPr>
              <a:t>svm</a:t>
            </a:r>
            <a:r>
              <a:rPr lang="en-IN" sz="2400" dirty="0" smtClean="0">
                <a:latin typeface="Times New Roman" pitchFamily="18" charset="0"/>
                <a:cs typeface="Times New Roman" pitchFamily="18" charset="0"/>
              </a:rPr>
              <a:t>) for the tone analysis</a:t>
            </a:r>
          </a:p>
          <a:p>
            <a:pPr>
              <a:buFont typeface="Wingdings" pitchFamily="2" charset="2"/>
              <a:buChar char="§"/>
            </a:pPr>
            <a:r>
              <a:rPr lang="en-US" sz="2600" b="1" dirty="0" smtClean="0">
                <a:latin typeface="Times New Roman" pitchFamily="18" charset="0"/>
                <a:cs typeface="Times New Roman" pitchFamily="18" charset="0"/>
              </a:rPr>
              <a:t>   Domain:</a:t>
            </a:r>
          </a:p>
          <a:p>
            <a:pPr>
              <a:buNone/>
            </a:pPr>
            <a:r>
              <a:rPr lang="en-US" sz="2600" dirty="0" smtClean="0">
                <a:latin typeface="Times New Roman" pitchFamily="18" charset="0"/>
                <a:cs typeface="Times New Roman" pitchFamily="18" charset="0"/>
              </a:rPr>
              <a:t>         1.Natural language processing</a:t>
            </a:r>
          </a:p>
          <a:p>
            <a:pPr>
              <a:buNone/>
            </a:pPr>
            <a:r>
              <a:rPr lang="en-US" sz="2600" dirty="0" smtClean="0">
                <a:latin typeface="Times New Roman" pitchFamily="18" charset="0"/>
                <a:cs typeface="Times New Roman" pitchFamily="18" charset="0"/>
              </a:rPr>
              <a:t>         2.Machine learning </a:t>
            </a:r>
          </a:p>
          <a:p>
            <a:pPr marL="514057" indent="-514057">
              <a:buFont typeface="Wingdings" pitchFamily="2" charset="2"/>
              <a:buChar char="§"/>
            </a:pPr>
            <a:r>
              <a:rPr lang="en-IN" sz="2400" b="1" dirty="0" smtClean="0">
                <a:latin typeface="Times New Roman" pitchFamily="18" charset="0"/>
                <a:cs typeface="Times New Roman" pitchFamily="18" charset="0"/>
              </a:rPr>
              <a:t>Software</a:t>
            </a:r>
            <a:endParaRPr lang="en-IN" sz="2400" dirty="0" smtClean="0">
              <a:latin typeface="Times New Roman" pitchFamily="18" charset="0"/>
              <a:cs typeface="Times New Roman" pitchFamily="18" charset="0"/>
            </a:endParaRPr>
          </a:p>
          <a:p>
            <a:pPr marL="514057" indent="-514057"/>
            <a:r>
              <a:rPr lang="en-IN" sz="2400" dirty="0" smtClean="0">
                <a:latin typeface="Times New Roman" pitchFamily="18" charset="0"/>
                <a:cs typeface="Times New Roman" pitchFamily="18" charset="0"/>
              </a:rPr>
              <a:t>          1.Pycharm  2018.1.3 ,</a:t>
            </a:r>
          </a:p>
          <a:p>
            <a:pPr marL="514057" indent="-514057"/>
            <a:r>
              <a:rPr lang="en-IN" sz="2400" dirty="0" smtClean="0">
                <a:latin typeface="Times New Roman" pitchFamily="18" charset="0"/>
                <a:cs typeface="Times New Roman" pitchFamily="18" charset="0"/>
              </a:rPr>
              <a:t>          2. </a:t>
            </a:r>
            <a:r>
              <a:rPr lang="en-IN" sz="2400" dirty="0" err="1" smtClean="0">
                <a:latin typeface="Times New Roman" pitchFamily="18" charset="0"/>
                <a:cs typeface="Times New Roman" pitchFamily="18" charset="0"/>
              </a:rPr>
              <a:t>Spyder</a:t>
            </a:r>
            <a:r>
              <a:rPr lang="en-IN" sz="2400" dirty="0" smtClean="0">
                <a:latin typeface="Times New Roman" pitchFamily="18" charset="0"/>
                <a:cs typeface="Times New Roman" pitchFamily="18" charset="0"/>
              </a:rPr>
              <a:t> 3.1 .</a:t>
            </a:r>
          </a:p>
          <a:p>
            <a:pPr marL="514057" lvl="2" indent="-514057"/>
            <a:endParaRPr lang="en-IN" sz="2400" dirty="0" smtClean="0">
              <a:latin typeface="Times New Roman" pitchFamily="18" charset="0"/>
              <a:cs typeface="Times New Roman" pitchFamily="18" charset="0"/>
            </a:endParaRPr>
          </a:p>
          <a:p>
            <a:pPr marL="514057" indent="-514057">
              <a:buFont typeface="Wingdings" pitchFamily="2" charset="2"/>
              <a:buChar char="§"/>
            </a:pPr>
            <a:r>
              <a:rPr lang="en-IN" sz="2400" b="1" dirty="0" smtClean="0">
                <a:latin typeface="Times New Roman" pitchFamily="18" charset="0"/>
                <a:cs typeface="Times New Roman" pitchFamily="18" charset="0"/>
              </a:rPr>
              <a:t>Language</a:t>
            </a:r>
            <a:r>
              <a:rPr lang="en-IN" sz="2400" dirty="0" smtClean="0">
                <a:latin typeface="Times New Roman" pitchFamily="18" charset="0"/>
                <a:cs typeface="Times New Roman" pitchFamily="18" charset="0"/>
              </a:rPr>
              <a:t>: Python</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3" y="396258"/>
            <a:ext cx="1324385" cy="554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Audio input</a:t>
            </a:r>
            <a:endParaRPr lang="en-US" dirty="0"/>
          </a:p>
        </p:txBody>
      </p:sp>
      <p:sp>
        <p:nvSpPr>
          <p:cNvPr id="72" name="Rounded Rectangle 71"/>
          <p:cNvSpPr/>
          <p:nvPr/>
        </p:nvSpPr>
        <p:spPr>
          <a:xfrm>
            <a:off x="3371165" y="317007"/>
            <a:ext cx="2407973" cy="792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speech to text convert</a:t>
            </a:r>
            <a:endParaRPr lang="en-US" dirty="0"/>
          </a:p>
        </p:txBody>
      </p:sp>
      <p:sp>
        <p:nvSpPr>
          <p:cNvPr id="73" name="Rectangle 72"/>
          <p:cNvSpPr/>
          <p:nvPr/>
        </p:nvSpPr>
        <p:spPr>
          <a:xfrm>
            <a:off x="6260732" y="396262"/>
            <a:ext cx="2528372" cy="39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Tokenization</a:t>
            </a:r>
            <a:endParaRPr lang="en-US" dirty="0"/>
          </a:p>
        </p:txBody>
      </p:sp>
      <p:sp>
        <p:nvSpPr>
          <p:cNvPr id="74" name="Rectangle 73"/>
          <p:cNvSpPr/>
          <p:nvPr/>
        </p:nvSpPr>
        <p:spPr>
          <a:xfrm>
            <a:off x="6260732" y="871772"/>
            <a:ext cx="2528372" cy="39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Lowercasing</a:t>
            </a:r>
            <a:endParaRPr lang="en-US" dirty="0"/>
          </a:p>
        </p:txBody>
      </p:sp>
      <p:sp>
        <p:nvSpPr>
          <p:cNvPr id="75" name="Rectangle 74"/>
          <p:cNvSpPr/>
          <p:nvPr/>
        </p:nvSpPr>
        <p:spPr>
          <a:xfrm>
            <a:off x="6260732" y="1347276"/>
            <a:ext cx="2528372" cy="31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a:t>N</a:t>
            </a:r>
            <a:r>
              <a:rPr lang="en-US" dirty="0" smtClean="0"/>
              <a:t>ormalization</a:t>
            </a:r>
            <a:endParaRPr lang="en-US" dirty="0"/>
          </a:p>
        </p:txBody>
      </p:sp>
      <p:sp>
        <p:nvSpPr>
          <p:cNvPr id="76" name="Rectangle 75"/>
          <p:cNvSpPr/>
          <p:nvPr/>
        </p:nvSpPr>
        <p:spPr>
          <a:xfrm>
            <a:off x="9029902" y="713268"/>
            <a:ext cx="2167177" cy="475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Lemmatization</a:t>
            </a:r>
            <a:endParaRPr lang="en-US" dirty="0"/>
          </a:p>
        </p:txBody>
      </p:sp>
      <p:sp>
        <p:nvSpPr>
          <p:cNvPr id="77" name="Rectangle 76"/>
          <p:cNvSpPr/>
          <p:nvPr/>
        </p:nvSpPr>
        <p:spPr>
          <a:xfrm>
            <a:off x="9029902" y="1268026"/>
            <a:ext cx="2167177" cy="554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Stemming</a:t>
            </a:r>
            <a:endParaRPr lang="en-US" dirty="0"/>
          </a:p>
        </p:txBody>
      </p:sp>
      <p:sp>
        <p:nvSpPr>
          <p:cNvPr id="78" name="Rectangle 77"/>
          <p:cNvSpPr/>
          <p:nvPr/>
        </p:nvSpPr>
        <p:spPr>
          <a:xfrm>
            <a:off x="6260732" y="1822786"/>
            <a:ext cx="2528372" cy="475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Stop words removal</a:t>
            </a:r>
            <a:endParaRPr lang="en-US" dirty="0"/>
          </a:p>
        </p:txBody>
      </p:sp>
      <p:sp>
        <p:nvSpPr>
          <p:cNvPr id="79" name="Rectangle 78"/>
          <p:cNvSpPr/>
          <p:nvPr/>
        </p:nvSpPr>
        <p:spPr>
          <a:xfrm>
            <a:off x="6260734" y="2456802"/>
            <a:ext cx="2648771" cy="951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Special </a:t>
            </a:r>
            <a:r>
              <a:rPr lang="en-US" dirty="0" err="1" smtClean="0"/>
              <a:t>characters,Numbers</a:t>
            </a:r>
            <a:r>
              <a:rPr lang="en-US" dirty="0" smtClean="0"/>
              <a:t> removal</a:t>
            </a:r>
            <a:endParaRPr lang="en-US" dirty="0"/>
          </a:p>
        </p:txBody>
      </p:sp>
      <p:sp>
        <p:nvSpPr>
          <p:cNvPr id="80" name="Rounded Rectangle 79"/>
          <p:cNvSpPr/>
          <p:nvPr/>
        </p:nvSpPr>
        <p:spPr>
          <a:xfrm>
            <a:off x="11643519" y="554765"/>
            <a:ext cx="1676401" cy="1268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Naive </a:t>
            </a:r>
            <a:r>
              <a:rPr lang="en-US" dirty="0" err="1" smtClean="0"/>
              <a:t>bayes</a:t>
            </a:r>
            <a:r>
              <a:rPr lang="en-US" dirty="0" smtClean="0"/>
              <a:t> </a:t>
            </a:r>
            <a:r>
              <a:rPr lang="en-US" dirty="0" err="1" smtClean="0"/>
              <a:t>classisfier</a:t>
            </a:r>
            <a:endParaRPr lang="en-US" dirty="0"/>
          </a:p>
        </p:txBody>
      </p:sp>
      <p:sp>
        <p:nvSpPr>
          <p:cNvPr id="81" name="Rectangle 80"/>
          <p:cNvSpPr/>
          <p:nvPr/>
        </p:nvSpPr>
        <p:spPr>
          <a:xfrm>
            <a:off x="12039868" y="2377551"/>
            <a:ext cx="2407973" cy="39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POSITIVE</a:t>
            </a:r>
            <a:endParaRPr lang="en-US" dirty="0"/>
          </a:p>
        </p:txBody>
      </p:sp>
      <p:sp>
        <p:nvSpPr>
          <p:cNvPr id="82" name="Rectangle 81"/>
          <p:cNvSpPr/>
          <p:nvPr/>
        </p:nvSpPr>
        <p:spPr>
          <a:xfrm>
            <a:off x="12039868" y="3011561"/>
            <a:ext cx="2407973" cy="475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NEGATIVE</a:t>
            </a:r>
            <a:endParaRPr lang="en-US" dirty="0"/>
          </a:p>
        </p:txBody>
      </p:sp>
      <p:sp>
        <p:nvSpPr>
          <p:cNvPr id="83" name="Rectangle 82"/>
          <p:cNvSpPr/>
          <p:nvPr/>
        </p:nvSpPr>
        <p:spPr>
          <a:xfrm>
            <a:off x="12039868" y="3724827"/>
            <a:ext cx="2407973" cy="39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NEUTRAL</a:t>
            </a:r>
            <a:endParaRPr lang="en-US" dirty="0"/>
          </a:p>
        </p:txBody>
      </p:sp>
      <p:sp>
        <p:nvSpPr>
          <p:cNvPr id="84" name="TextBox 83"/>
          <p:cNvSpPr txBox="1"/>
          <p:nvPr/>
        </p:nvSpPr>
        <p:spPr>
          <a:xfrm>
            <a:off x="12762260" y="1981288"/>
            <a:ext cx="1685581" cy="369279"/>
          </a:xfrm>
          <a:prstGeom prst="rect">
            <a:avLst/>
          </a:prstGeom>
          <a:noFill/>
        </p:spPr>
        <p:txBody>
          <a:bodyPr wrap="square" lIns="91389" tIns="45694" rIns="91389" bIns="45694" rtlCol="0">
            <a:spAutoFit/>
          </a:bodyPr>
          <a:lstStyle/>
          <a:p>
            <a:r>
              <a:rPr lang="en-US" dirty="0" smtClean="0"/>
              <a:t>Results</a:t>
            </a:r>
            <a:endParaRPr lang="en-US" dirty="0"/>
          </a:p>
        </p:txBody>
      </p:sp>
      <p:cxnSp>
        <p:nvCxnSpPr>
          <p:cNvPr id="85" name="Straight Connector 84"/>
          <p:cNvCxnSpPr/>
          <p:nvPr/>
        </p:nvCxnSpPr>
        <p:spPr>
          <a:xfrm>
            <a:off x="5899535" y="0"/>
            <a:ext cx="601994" cy="1652"/>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140333" y="1"/>
            <a:ext cx="2889568" cy="369279"/>
          </a:xfrm>
          <a:prstGeom prst="rect">
            <a:avLst/>
          </a:prstGeom>
          <a:noFill/>
        </p:spPr>
        <p:txBody>
          <a:bodyPr wrap="square" lIns="91389" tIns="45694" rIns="91389" bIns="45694" rtlCol="0">
            <a:spAutoFit/>
          </a:bodyPr>
          <a:lstStyle/>
          <a:p>
            <a:r>
              <a:rPr lang="en-US" dirty="0" smtClean="0"/>
              <a:t>preprocessing</a:t>
            </a:r>
            <a:endParaRPr lang="en-US" dirty="0"/>
          </a:p>
        </p:txBody>
      </p:sp>
      <p:sp>
        <p:nvSpPr>
          <p:cNvPr id="87" name="TextBox 86"/>
          <p:cNvSpPr txBox="1"/>
          <p:nvPr/>
        </p:nvSpPr>
        <p:spPr>
          <a:xfrm>
            <a:off x="601994" y="3011560"/>
            <a:ext cx="2838882" cy="369279"/>
          </a:xfrm>
          <a:prstGeom prst="rect">
            <a:avLst/>
          </a:prstGeom>
          <a:noFill/>
        </p:spPr>
        <p:txBody>
          <a:bodyPr wrap="square" lIns="91389" tIns="45694" rIns="91389" bIns="45694" rtlCol="0">
            <a:spAutoFit/>
          </a:bodyPr>
          <a:lstStyle/>
          <a:p>
            <a:r>
              <a:rPr lang="en-US" b="1" dirty="0" smtClean="0"/>
              <a:t>TEXT ANALYSIS</a:t>
            </a:r>
            <a:endParaRPr lang="en-US" b="1" dirty="0"/>
          </a:p>
        </p:txBody>
      </p:sp>
      <p:cxnSp>
        <p:nvCxnSpPr>
          <p:cNvPr id="88" name="Straight Connector 87"/>
          <p:cNvCxnSpPr/>
          <p:nvPr/>
        </p:nvCxnSpPr>
        <p:spPr>
          <a:xfrm rot="5400000">
            <a:off x="-1225354" y="2416746"/>
            <a:ext cx="2932307"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93212" y="4437660"/>
            <a:ext cx="1268025"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40798" y="5072098"/>
            <a:ext cx="963190"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0474686" y="1"/>
            <a:ext cx="3973155" cy="369279"/>
          </a:xfrm>
          <a:prstGeom prst="rect">
            <a:avLst/>
          </a:prstGeom>
          <a:noFill/>
        </p:spPr>
        <p:txBody>
          <a:bodyPr wrap="square" lIns="91389" tIns="45694" rIns="91389" bIns="45694" rtlCol="0">
            <a:spAutoFit/>
          </a:bodyPr>
          <a:lstStyle/>
          <a:p>
            <a:r>
              <a:rPr lang="en-US" dirty="0" smtClean="0"/>
              <a:t>Sentiment extraction</a:t>
            </a:r>
            <a:endParaRPr lang="en-US" dirty="0"/>
          </a:p>
        </p:txBody>
      </p:sp>
      <p:sp>
        <p:nvSpPr>
          <p:cNvPr id="92" name="Rounded Rectangle 91"/>
          <p:cNvSpPr/>
          <p:nvPr/>
        </p:nvSpPr>
        <p:spPr>
          <a:xfrm>
            <a:off x="1444786" y="1822788"/>
            <a:ext cx="2167177" cy="1188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389" tIns="45694" rIns="91389" bIns="45694" rtlCol="0" anchor="ctr"/>
          <a:lstStyle/>
          <a:p>
            <a:pPr algn="ctr"/>
            <a:r>
              <a:rPr lang="en-US" dirty="0" smtClean="0"/>
              <a:t>Noise reduction</a:t>
            </a:r>
            <a:endParaRPr lang="en-US" dirty="0"/>
          </a:p>
        </p:txBody>
      </p:sp>
      <p:cxnSp>
        <p:nvCxnSpPr>
          <p:cNvPr id="93" name="Straight Arrow Connector 92"/>
          <p:cNvCxnSpPr/>
          <p:nvPr/>
        </p:nvCxnSpPr>
        <p:spPr>
          <a:xfrm rot="5400000" flipH="1" flipV="1">
            <a:off x="3739969" y="1782732"/>
            <a:ext cx="1188773" cy="2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491563" y="1268029"/>
            <a:ext cx="461562" cy="1505779"/>
          </a:xfrm>
          <a:prstGeom prst="rect">
            <a:avLst/>
          </a:prstGeom>
          <a:noFill/>
        </p:spPr>
        <p:txBody>
          <a:bodyPr vert="vert270" wrap="square" lIns="91389" tIns="45694" rIns="91389" bIns="45694" rtlCol="0">
            <a:spAutoFit/>
          </a:bodyPr>
          <a:lstStyle/>
          <a:p>
            <a:r>
              <a:rPr lang="en-US" dirty="0" smtClean="0"/>
              <a:t>Transcribing</a:t>
            </a:r>
            <a:endParaRPr lang="en-US" dirty="0"/>
          </a:p>
        </p:txBody>
      </p:sp>
      <p:cxnSp>
        <p:nvCxnSpPr>
          <p:cNvPr id="95" name="Straight Connector 94"/>
          <p:cNvCxnSpPr/>
          <p:nvPr/>
        </p:nvCxnSpPr>
        <p:spPr>
          <a:xfrm>
            <a:off x="2769174" y="2773804"/>
            <a:ext cx="1565183"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4056974" y="2495999"/>
            <a:ext cx="554760"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71" idx="2"/>
          </p:cNvCxnSpPr>
          <p:nvPr/>
        </p:nvCxnSpPr>
        <p:spPr>
          <a:xfrm rot="5400000">
            <a:off x="-160418" y="1713436"/>
            <a:ext cx="1585031" cy="60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1999" y="2536049"/>
            <a:ext cx="842791"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5460612" y="1307226"/>
            <a:ext cx="396257"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75" idx="1"/>
          </p:cNvCxnSpPr>
          <p:nvPr/>
        </p:nvCxnSpPr>
        <p:spPr>
          <a:xfrm>
            <a:off x="5658737" y="1505779"/>
            <a:ext cx="601994"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5023204" y="1624231"/>
            <a:ext cx="1030270"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5538343" y="2139791"/>
            <a:ext cx="722391"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4184982" y="1980864"/>
            <a:ext cx="1743533"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5056749" y="2853055"/>
            <a:ext cx="1083587"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601994" y="3883327"/>
            <a:ext cx="3732358" cy="646278"/>
          </a:xfrm>
          <a:prstGeom prst="rect">
            <a:avLst/>
          </a:prstGeom>
          <a:noFill/>
        </p:spPr>
        <p:txBody>
          <a:bodyPr wrap="square" lIns="91389" tIns="45694" rIns="91389" bIns="45694" rtlCol="0">
            <a:spAutoFit/>
          </a:bodyPr>
          <a:lstStyle/>
          <a:p>
            <a:r>
              <a:rPr lang="en-US" b="1" dirty="0" smtClean="0"/>
              <a:t>TONE</a:t>
            </a:r>
          </a:p>
          <a:p>
            <a:r>
              <a:rPr lang="en-US" b="1" dirty="0" smtClean="0"/>
              <a:t> ANALYSIS</a:t>
            </a:r>
          </a:p>
        </p:txBody>
      </p:sp>
      <p:sp>
        <p:nvSpPr>
          <p:cNvPr id="106" name="TextBox 105"/>
          <p:cNvSpPr txBox="1"/>
          <p:nvPr/>
        </p:nvSpPr>
        <p:spPr>
          <a:xfrm>
            <a:off x="481601" y="951019"/>
            <a:ext cx="738561" cy="1522626"/>
          </a:xfrm>
          <a:prstGeom prst="rect">
            <a:avLst/>
          </a:prstGeom>
          <a:noFill/>
        </p:spPr>
        <p:txBody>
          <a:bodyPr vert="vert270" wrap="square" lIns="91389" tIns="45694" rIns="91389" bIns="45694" rtlCol="0">
            <a:spAutoFit/>
          </a:bodyPr>
          <a:lstStyle/>
          <a:p>
            <a:r>
              <a:rPr lang="en-US" dirty="0" smtClean="0"/>
              <a:t>Telephone conversation</a:t>
            </a:r>
            <a:endParaRPr lang="en-US" dirty="0"/>
          </a:p>
        </p:txBody>
      </p:sp>
      <p:cxnSp>
        <p:nvCxnSpPr>
          <p:cNvPr id="111" name="Straight Arrow Connector 110"/>
          <p:cNvCxnSpPr/>
          <p:nvPr/>
        </p:nvCxnSpPr>
        <p:spPr>
          <a:xfrm>
            <a:off x="3611960" y="5072098"/>
            <a:ext cx="601994"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391095" y="5072098"/>
            <a:ext cx="601994" cy="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575719" y="6102371"/>
            <a:ext cx="8621355" cy="830944"/>
          </a:xfrm>
          <a:prstGeom prst="rect">
            <a:avLst/>
          </a:prstGeom>
          <a:noFill/>
        </p:spPr>
        <p:txBody>
          <a:bodyPr wrap="square" lIns="91389" tIns="45694" rIns="91389" bIns="45694" rtlCol="0">
            <a:spAutoFit/>
          </a:bodyPr>
          <a:lstStyle/>
          <a:p>
            <a:r>
              <a:rPr lang="en-NZ" sz="2400" b="1" dirty="0" smtClean="0"/>
              <a:t>BLOCK DIAGRAM OF SENTIMENTAL ANALYSIS OF AUDIO USING NATURAL LANGUAGE PROCESSING</a:t>
            </a:r>
            <a:endParaRPr lang="en-NZ" sz="2400" b="1" dirty="0"/>
          </a:p>
        </p:txBody>
      </p:sp>
      <p:cxnSp>
        <p:nvCxnSpPr>
          <p:cNvPr id="116" name="Straight Connector 115"/>
          <p:cNvCxnSpPr>
            <a:stCxn id="72" idx="3"/>
          </p:cNvCxnSpPr>
          <p:nvPr/>
        </p:nvCxnSpPr>
        <p:spPr>
          <a:xfrm>
            <a:off x="5779138" y="713263"/>
            <a:ext cx="48159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1678669" y="1743534"/>
            <a:ext cx="361196"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1437874" y="1347276"/>
            <a:ext cx="48159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10925783" y="2495999"/>
            <a:ext cx="1505779"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82" idx="1"/>
          </p:cNvCxnSpPr>
          <p:nvPr/>
        </p:nvCxnSpPr>
        <p:spPr>
          <a:xfrm>
            <a:off x="11678669" y="3249313"/>
            <a:ext cx="361196"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10209474" y="2575250"/>
            <a:ext cx="2456798"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1437873" y="3804073"/>
            <a:ext cx="601994"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12003284" y="2099740"/>
            <a:ext cx="554760" cy="2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1437877" y="5072098"/>
            <a:ext cx="1565183" cy="1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flipH="1" flipV="1">
            <a:off x="12527550" y="4596164"/>
            <a:ext cx="951019" cy="2509"/>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204119" y="4785519"/>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Frequency &amp;pitch of audio</a:t>
            </a:r>
            <a:endParaRPr lang="en-US" dirty="0"/>
          </a:p>
        </p:txBody>
      </p:sp>
      <p:sp>
        <p:nvSpPr>
          <p:cNvPr id="60" name="Rectangle 59"/>
          <p:cNvSpPr/>
          <p:nvPr/>
        </p:nvSpPr>
        <p:spPr>
          <a:xfrm>
            <a:off x="4404519" y="4709319"/>
            <a:ext cx="495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Support Vector Machine(SVM)</a:t>
            </a:r>
            <a:endParaRPr lang="en-US" dirty="0"/>
          </a:p>
        </p:txBody>
      </p:sp>
      <p:sp>
        <p:nvSpPr>
          <p:cNvPr id="61" name="Rounded Rectangle 60"/>
          <p:cNvSpPr/>
          <p:nvPr/>
        </p:nvSpPr>
        <p:spPr>
          <a:xfrm>
            <a:off x="9967119" y="4709319"/>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Thersold</a:t>
            </a:r>
            <a:r>
              <a:rPr lang="en-US" dirty="0" smtClean="0"/>
              <a:t> values</a:t>
            </a:r>
            <a:endParaRPr lang="en-US" dirty="0"/>
          </a:p>
        </p:txBody>
      </p:sp>
      <p:sp>
        <p:nvSpPr>
          <p:cNvPr id="62" name="TextBox 61"/>
          <p:cNvSpPr txBox="1"/>
          <p:nvPr/>
        </p:nvSpPr>
        <p:spPr>
          <a:xfrm>
            <a:off x="12253119" y="5166519"/>
            <a:ext cx="1828800" cy="923330"/>
          </a:xfrm>
          <a:prstGeom prst="rect">
            <a:avLst/>
          </a:prstGeom>
          <a:noFill/>
        </p:spPr>
        <p:txBody>
          <a:bodyPr wrap="square" rtlCol="0">
            <a:spAutoFit/>
          </a:bodyPr>
          <a:lstStyle/>
          <a:p>
            <a:r>
              <a:rPr lang="en-US" dirty="0" err="1" smtClean="0"/>
              <a:t>Happy,sad,fear,excited,bored</a:t>
            </a:r>
            <a:r>
              <a:rPr lang="en-US" dirty="0" smtClean="0"/>
              <a:t>,</a:t>
            </a:r>
          </a:p>
          <a:p>
            <a:r>
              <a:rPr lang="en-US" dirty="0" smtClean="0"/>
              <a:t>Angry</a:t>
            </a:r>
            <a:endParaRPr lang="en-US" dirty="0"/>
          </a:p>
        </p:txBody>
      </p:sp>
      <p:cxnSp>
        <p:nvCxnSpPr>
          <p:cNvPr id="66" name="Straight Connector 65"/>
          <p:cNvCxnSpPr>
            <a:stCxn id="76" idx="3"/>
          </p:cNvCxnSpPr>
          <p:nvPr/>
        </p:nvCxnSpPr>
        <p:spPr>
          <a:xfrm>
            <a:off x="11197079" y="951023"/>
            <a:ext cx="446440" cy="244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3319919" y="0"/>
            <a:ext cx="1127919" cy="923330"/>
          </a:xfrm>
          <a:prstGeom prst="rect">
            <a:avLst/>
          </a:prstGeom>
          <a:noFill/>
        </p:spPr>
        <p:txBody>
          <a:bodyPr wrap="square" rtlCol="0">
            <a:spAutoFit/>
          </a:bodyPr>
          <a:lstStyle/>
          <a:p>
            <a:r>
              <a:rPr lang="en-US" dirty="0" err="1" smtClean="0"/>
              <a:t>Positive,Negative,Neutral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42119" y="137319"/>
            <a:ext cx="13792200" cy="7294305"/>
          </a:xfrm>
          <a:prstGeom prst="rect">
            <a:avLst/>
          </a:prstGeom>
        </p:spPr>
        <p:txBody>
          <a:bodyPr wrap="square">
            <a:spAutoFit/>
          </a:bodyPr>
          <a:lstStyle/>
          <a:p>
            <a:pPr>
              <a:buNone/>
            </a:pPr>
            <a:r>
              <a:rPr lang="en-IN" sz="2000" b="1"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BLOCK DIAGRAM EXPLANATON</a:t>
            </a:r>
            <a:endParaRPr lang="en-IN" sz="36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endParaRPr lang="en-IN" sz="2000" b="1"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TEXT ANALYSIS</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The input will be the Audio data from the Telephone conversations. </a:t>
            </a:r>
          </a:p>
          <a:p>
            <a:r>
              <a:rPr lang="en-IN" sz="2000" dirty="0" smtClean="0">
                <a:latin typeface="Times New Roman" pitchFamily="18" charset="0"/>
                <a:cs typeface="Times New Roman" pitchFamily="18" charset="0"/>
              </a:rPr>
              <a:t> Background Noise will be reduced from the input audio.</a:t>
            </a:r>
          </a:p>
          <a:p>
            <a:r>
              <a:rPr lang="en-IN" sz="2000" dirty="0" smtClean="0">
                <a:latin typeface="Times New Roman" pitchFamily="18" charset="0"/>
                <a:cs typeface="Times New Roman" pitchFamily="18" charset="0"/>
              </a:rPr>
              <a:t>The audio will be converted into text and it will be stored .</a:t>
            </a:r>
          </a:p>
          <a:p>
            <a:r>
              <a:rPr lang="en-IN" sz="2000" dirty="0" smtClean="0">
                <a:latin typeface="Times New Roman" pitchFamily="18" charset="0"/>
                <a:cs typeface="Times New Roman" pitchFamily="18" charset="0"/>
              </a:rPr>
              <a:t> After that text Pre-processing will be done followed by Tokenization ,stemming , </a:t>
            </a:r>
            <a:r>
              <a:rPr lang="en-IN" sz="2000" dirty="0" err="1" smtClean="0">
                <a:latin typeface="Times New Roman" pitchFamily="18" charset="0"/>
                <a:cs typeface="Times New Roman" pitchFamily="18" charset="0"/>
              </a:rPr>
              <a:t>Stopwords</a:t>
            </a:r>
            <a:r>
              <a:rPr lang="en-IN" sz="2000" dirty="0" smtClean="0">
                <a:latin typeface="Times New Roman" pitchFamily="18" charset="0"/>
                <a:cs typeface="Times New Roman" pitchFamily="18" charset="0"/>
              </a:rPr>
              <a:t> removal , </a:t>
            </a:r>
            <a:r>
              <a:rPr lang="en-IN" sz="2000" dirty="0" err="1" smtClean="0">
                <a:latin typeface="Times New Roman" pitchFamily="18" charset="0"/>
                <a:cs typeface="Times New Roman" pitchFamily="18" charset="0"/>
              </a:rPr>
              <a:t>Lemmization</a:t>
            </a:r>
            <a:r>
              <a:rPr lang="en-IN" sz="2000" dirty="0" smtClean="0">
                <a:latin typeface="Times New Roman" pitchFamily="18" charset="0"/>
                <a:cs typeface="Times New Roman" pitchFamily="18" charset="0"/>
              </a:rPr>
              <a:t> and numbers removal.</a:t>
            </a:r>
          </a:p>
          <a:p>
            <a:r>
              <a:rPr lang="en-IN" sz="2000" dirty="0" smtClean="0">
                <a:latin typeface="Times New Roman" pitchFamily="18" charset="0"/>
                <a:cs typeface="Times New Roman" pitchFamily="18" charset="0"/>
              </a:rPr>
              <a:t>Naive </a:t>
            </a:r>
            <a:r>
              <a:rPr lang="en-IN" sz="2000" dirty="0" err="1" smtClean="0">
                <a:latin typeface="Times New Roman" pitchFamily="18" charset="0"/>
                <a:cs typeface="Times New Roman" pitchFamily="18" charset="0"/>
              </a:rPr>
              <a:t>Bayes</a:t>
            </a:r>
            <a:r>
              <a:rPr lang="en-IN" sz="2000" dirty="0" smtClean="0">
                <a:latin typeface="Times New Roman" pitchFamily="18" charset="0"/>
                <a:cs typeface="Times New Roman" pitchFamily="18" charset="0"/>
              </a:rPr>
              <a:t> algorithm is used for the classification purpose.</a:t>
            </a:r>
          </a:p>
          <a:p>
            <a:r>
              <a:rPr lang="en-IN" sz="2000" dirty="0" smtClean="0">
                <a:latin typeface="Times New Roman" pitchFamily="18" charset="0"/>
                <a:cs typeface="Times New Roman" pitchFamily="18" charset="0"/>
              </a:rPr>
              <a:t>Support Vector Machine is used for the Tone Analysis of the Audio</a:t>
            </a:r>
          </a:p>
          <a:p>
            <a:endParaRPr lang="en-IN" sz="2000"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TONE ANALYSIS</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After recorded the audio ,The Amplitude of audio crosses the particular frequency through the pitch the  Tone is Analysed.</a:t>
            </a:r>
          </a:p>
          <a:p>
            <a:r>
              <a:rPr lang="en-IN" sz="2000" dirty="0" smtClean="0">
                <a:latin typeface="Times New Roman" pitchFamily="18" charset="0"/>
                <a:cs typeface="Times New Roman" pitchFamily="18" charset="0"/>
              </a:rPr>
              <a:t>Mapping:</a:t>
            </a:r>
          </a:p>
          <a:p>
            <a:r>
              <a:rPr lang="en-IN" sz="2000" dirty="0" smtClean="0">
                <a:latin typeface="Times New Roman" pitchFamily="18" charset="0"/>
                <a:cs typeface="Times New Roman" pitchFamily="18" charset="0"/>
              </a:rPr>
              <a:t>The output of the text and tone are analysed and mapped together to give the output of positive ,negative and neutral.</a:t>
            </a:r>
          </a:p>
          <a:p>
            <a:pPr>
              <a:buNone/>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MAPPING:</a:t>
            </a:r>
          </a:p>
          <a:p>
            <a:pPr algn="just"/>
            <a:r>
              <a:rPr lang="en-IN" sz="2000" dirty="0" smtClean="0">
                <a:latin typeface="Times New Roman" pitchFamily="18" charset="0"/>
                <a:cs typeface="Times New Roman" pitchFamily="18" charset="0"/>
              </a:rPr>
              <a:t>The output of the text and tone are analysed and mapped together to give the output of positive ,negative and neutral.</a:t>
            </a: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a:buNone/>
            </a:pP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1999" y="285640"/>
            <a:ext cx="13123453" cy="506879"/>
          </a:xfrm>
        </p:spPr>
        <p:txBody>
          <a:bodyPr/>
          <a:lstStyle/>
          <a:p>
            <a:r>
              <a:rPr lang="en-US" sz="3600" b="1" dirty="0" smtClean="0">
                <a:latin typeface="Times New Roman" pitchFamily="18" charset="0"/>
                <a:cs typeface="Times New Roman" pitchFamily="18" charset="0"/>
              </a:rPr>
              <a:t>MODULES</a:t>
            </a:r>
          </a:p>
        </p:txBody>
      </p:sp>
      <p:sp>
        <p:nvSpPr>
          <p:cNvPr id="8" name="Rectangle 7"/>
          <p:cNvSpPr/>
          <p:nvPr/>
        </p:nvSpPr>
        <p:spPr>
          <a:xfrm>
            <a:off x="481596" y="823119"/>
            <a:ext cx="13484648" cy="6247812"/>
          </a:xfrm>
          <a:prstGeom prst="rect">
            <a:avLst/>
          </a:prstGeom>
        </p:spPr>
        <p:txBody>
          <a:bodyPr wrap="square" lIns="91389" tIns="45694" rIns="91389" bIns="45694">
            <a:spAutoFit/>
          </a:bodyPr>
          <a:lstStyle/>
          <a:p>
            <a:pPr>
              <a:buNone/>
            </a:pPr>
            <a:r>
              <a:rPr lang="en-US" sz="2000" b="1" dirty="0" smtClean="0">
                <a:latin typeface="Times New Roman" pitchFamily="18" charset="0"/>
                <a:cs typeface="Times New Roman" pitchFamily="18" charset="0"/>
              </a:rPr>
              <a:t>Module 1- SPEECH ANALYSIS AND TRANSCRIBING</a:t>
            </a:r>
          </a:p>
          <a:p>
            <a:r>
              <a:rPr lang="en-US" sz="2000" dirty="0" smtClean="0">
                <a:latin typeface="Times New Roman" pitchFamily="18" charset="0"/>
                <a:cs typeface="Times New Roman" pitchFamily="18" charset="0"/>
              </a:rPr>
              <a:t>The input will be telephone conversation audio . It will converted into text through speech recognition module.</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Module 2- </a:t>
            </a:r>
            <a:r>
              <a:rPr lang="en-US" sz="2000" b="1" dirty="0" smtClean="0">
                <a:latin typeface="Times New Roman" pitchFamily="18" charset="0"/>
                <a:cs typeface="Times New Roman" pitchFamily="18" charset="0"/>
              </a:rPr>
              <a:t>NOISE REDUCTION</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filters applied</a:t>
            </a:r>
          </a:p>
          <a:p>
            <a:r>
              <a:rPr lang="en-US" sz="2000" dirty="0" smtClean="0">
                <a:latin typeface="Times New Roman" pitchFamily="18" charset="0"/>
                <a:cs typeface="Times New Roman" pitchFamily="18" charset="0"/>
              </a:rPr>
              <a:t>Cutoff frequency</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Module 3-TEXT ANALYSIS</a:t>
            </a:r>
          </a:p>
          <a:p>
            <a:pPr algn="just"/>
            <a:r>
              <a:rPr lang="en-US" sz="2000" dirty="0" smtClean="0">
                <a:latin typeface="Times New Roman" pitchFamily="18" charset="0"/>
                <a:cs typeface="Times New Roman" pitchFamily="18" charset="0"/>
              </a:rPr>
              <a:t>Preprocessing</a:t>
            </a:r>
          </a:p>
          <a:p>
            <a:pPr algn="just"/>
            <a:r>
              <a:rPr lang="en-US" sz="2000" dirty="0" smtClean="0">
                <a:latin typeface="Times New Roman" pitchFamily="18" charset="0"/>
                <a:cs typeface="Times New Roman" pitchFamily="18" charset="0"/>
              </a:rPr>
              <a:t>Lowercasing</a:t>
            </a:r>
          </a:p>
          <a:p>
            <a:pPr algn="just"/>
            <a:r>
              <a:rPr lang="en-US" sz="2000" dirty="0" smtClean="0">
                <a:latin typeface="Times New Roman" pitchFamily="18" charset="0"/>
                <a:cs typeface="Times New Roman" pitchFamily="18" charset="0"/>
              </a:rPr>
              <a:t>Normalization</a:t>
            </a:r>
          </a:p>
          <a:p>
            <a:pPr algn="just"/>
            <a:r>
              <a:rPr lang="en-US" sz="2000" dirty="0" smtClean="0">
                <a:latin typeface="Times New Roman" pitchFamily="18" charset="0"/>
                <a:cs typeface="Times New Roman" pitchFamily="18" charset="0"/>
              </a:rPr>
              <a:t>Stop words Removal</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Module 4-TONE ANALYSIS</a:t>
            </a:r>
          </a:p>
          <a:p>
            <a:pPr>
              <a:buNone/>
            </a:pPr>
            <a:r>
              <a:rPr lang="en-US" sz="2000" dirty="0" smtClean="0">
                <a:latin typeface="Times New Roman" pitchFamily="18" charset="0"/>
                <a:cs typeface="Times New Roman" pitchFamily="18" charset="0"/>
              </a:rPr>
              <a:t>Data sets of emotions</a:t>
            </a:r>
          </a:p>
          <a:p>
            <a:pPr>
              <a:buNone/>
            </a:pPr>
            <a:r>
              <a:rPr lang="en-US" sz="2000" dirty="0" smtClean="0">
                <a:latin typeface="Times New Roman" pitchFamily="18" charset="0"/>
                <a:cs typeface="Times New Roman" pitchFamily="18" charset="0"/>
              </a:rPr>
              <a:t>Support vector machine</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Module5-MAPPING AND RESULTS</a:t>
            </a:r>
          </a:p>
          <a:p>
            <a:r>
              <a:rPr lang="en-US" sz="2000" dirty="0" smtClean="0">
                <a:latin typeface="Times New Roman" pitchFamily="18" charset="0"/>
                <a:cs typeface="Times New Roman" pitchFamily="18" charset="0"/>
              </a:rPr>
              <a:t>Mapping the text and tone analysis output</a:t>
            </a:r>
          </a:p>
          <a:p>
            <a:r>
              <a:rPr lang="en-US" sz="2000" dirty="0" smtClean="0">
                <a:latin typeface="Times New Roman" pitchFamily="18" charset="0"/>
                <a:cs typeface="Times New Roman" pitchFamily="18" charset="0"/>
              </a:rPr>
              <a:t>Positive ,Negative, Neutral.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95" y="285640"/>
            <a:ext cx="13003055" cy="385079"/>
          </a:xfrm>
        </p:spPr>
        <p:txBody>
          <a:bodyPr/>
          <a:lstStyle/>
          <a:p>
            <a:r>
              <a:rPr lang="en-US" sz="2800" b="1" dirty="0" smtClean="0">
                <a:latin typeface="Times New Roman" pitchFamily="18" charset="0"/>
                <a:cs typeface="Times New Roman" pitchFamily="18" charset="0"/>
              </a:rPr>
              <a:t>TEXT ANALYSIS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18319" y="746918"/>
            <a:ext cx="13207131" cy="6385719"/>
          </a:xfrm>
        </p:spPr>
        <p:txBody>
          <a:bodyPr/>
          <a:lstStyle/>
          <a:p>
            <a:pPr>
              <a:buFont typeface="Wingdings" pitchFamily="2" charset="2"/>
              <a:buChar char="§"/>
            </a:pPr>
            <a:r>
              <a:rPr lang="en-IN" sz="2000" b="1" dirty="0" smtClean="0">
                <a:latin typeface="Times New Roman" pitchFamily="18" charset="0"/>
                <a:cs typeface="Times New Roman" pitchFamily="18" charset="0"/>
              </a:rPr>
              <a:t>SPEECH RECOGNITION</a:t>
            </a:r>
          </a:p>
          <a:p>
            <a:pPr>
              <a:buFont typeface="Wingdings" pitchFamily="2" charset="2"/>
              <a:buChar char="§"/>
            </a:pPr>
            <a:r>
              <a:rPr lang="en-IN" sz="2000" dirty="0" smtClean="0">
                <a:latin typeface="Times New Roman" pitchFamily="18" charset="0"/>
                <a:cs typeface="Times New Roman" pitchFamily="18" charset="0"/>
              </a:rPr>
              <a:t>Speech Recognition is a process in which a computer or device record the speech of humans and convert it into text format. It is also known as</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Automatic Speech Recognition (ASR)</a:t>
            </a:r>
          </a:p>
          <a:p>
            <a:pPr>
              <a:buFont typeface="Wingdings" pitchFamily="2" charset="2"/>
              <a:buChar char="§"/>
            </a:pPr>
            <a:r>
              <a:rPr lang="en-IN" sz="2000" dirty="0" smtClean="0">
                <a:latin typeface="Times New Roman" pitchFamily="18" charset="0"/>
                <a:cs typeface="Times New Roman" pitchFamily="18" charset="0"/>
              </a:rPr>
              <a:t>Implementing Speech Recognition in Python is very easy and simple. Speech recognition.</a:t>
            </a:r>
            <a:endParaRPr lang="en-US" sz="2000" dirty="0" smtClean="0">
              <a:latin typeface="Times New Roman" pitchFamily="18" charset="0"/>
              <a:cs typeface="Times New Roman" pitchFamily="18" charset="0"/>
            </a:endParaRPr>
          </a:p>
          <a:p>
            <a:pPr lvl="0">
              <a:buFont typeface="Wingdings" pitchFamily="2" charset="2"/>
              <a:buChar char="§"/>
            </a:pPr>
            <a:r>
              <a:rPr lang="en-IN" sz="2000" b="1" dirty="0" smtClean="0">
                <a:latin typeface="Times New Roman" pitchFamily="18" charset="0"/>
                <a:cs typeface="Times New Roman" pitchFamily="18" charset="0"/>
              </a:rPr>
              <a:t>PYTHON LIBRARY</a:t>
            </a:r>
            <a:endParaRPr lang="en-US" sz="2000" b="1" dirty="0" smtClean="0">
              <a:latin typeface="Times New Roman" pitchFamily="18" charset="0"/>
              <a:cs typeface="Times New Roman" pitchFamily="18" charset="0"/>
            </a:endParaRPr>
          </a:p>
          <a:p>
            <a:pPr lvl="0">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1.Speech Recognition</a:t>
            </a:r>
          </a:p>
          <a:p>
            <a:pPr lvl="0">
              <a:buNone/>
            </a:pPr>
            <a:r>
              <a:rPr lang="en-US" sz="2000" dirty="0" smtClean="0">
                <a:latin typeface="Times New Roman" pitchFamily="18" charset="0"/>
                <a:cs typeface="Times New Roman" pitchFamily="18" charset="0"/>
              </a:rPr>
              <a:t>          2.pyaudio</a:t>
            </a:r>
          </a:p>
          <a:p>
            <a:pPr>
              <a:buFont typeface="Wingdings" pitchFamily="2" charset="2"/>
              <a:buChar char="§"/>
            </a:pPr>
            <a:r>
              <a:rPr lang="en-IN" sz="2000" dirty="0" smtClean="0">
                <a:latin typeface="Times New Roman" pitchFamily="18" charset="0"/>
                <a:cs typeface="Times New Roman" pitchFamily="18" charset="0"/>
              </a:rPr>
              <a:t>These Speech Recognition and </a:t>
            </a:r>
            <a:r>
              <a:rPr lang="en-IN" sz="2000" dirty="0" err="1" smtClean="0">
                <a:latin typeface="Times New Roman" pitchFamily="18" charset="0"/>
                <a:cs typeface="Times New Roman" pitchFamily="18" charset="0"/>
              </a:rPr>
              <a:t>Pyaudio</a:t>
            </a:r>
            <a:r>
              <a:rPr lang="en-IN" sz="2000" dirty="0" smtClean="0">
                <a:latin typeface="Times New Roman" pitchFamily="18" charset="0"/>
                <a:cs typeface="Times New Roman" pitchFamily="18" charset="0"/>
              </a:rPr>
              <a:t> are the library in the python to perform the operations like speech recognition, speech to text and also it helps to recognize the human voice and performs speech to text etc. The </a:t>
            </a:r>
            <a:r>
              <a:rPr lang="en-IN" sz="2000" dirty="0" err="1" smtClean="0">
                <a:latin typeface="Times New Roman" pitchFamily="18" charset="0"/>
                <a:cs typeface="Times New Roman" pitchFamily="18" charset="0"/>
              </a:rPr>
              <a:t>Pyaudio</a:t>
            </a:r>
            <a:r>
              <a:rPr lang="en-IN" sz="2000" dirty="0" smtClean="0">
                <a:latin typeface="Times New Roman" pitchFamily="18" charset="0"/>
                <a:cs typeface="Times New Roman" pitchFamily="18" charset="0"/>
              </a:rPr>
              <a:t> is the one of the library used to access the audio file.</a:t>
            </a:r>
          </a:p>
          <a:p>
            <a:pPr>
              <a:buFont typeface="Wingdings" pitchFamily="2" charset="2"/>
              <a:buChar char="§"/>
            </a:pPr>
            <a:r>
              <a:rPr lang="en-IN" sz="2000" b="1" dirty="0" smtClean="0">
                <a:latin typeface="Times New Roman" pitchFamily="18" charset="0"/>
                <a:cs typeface="Times New Roman" pitchFamily="18" charset="0"/>
              </a:rPr>
              <a:t>PREPROCESSING</a:t>
            </a:r>
          </a:p>
          <a:p>
            <a:pPr>
              <a:buFont typeface="Wingdings" pitchFamily="2" charset="2"/>
              <a:buChar char="§"/>
            </a:pPr>
            <a:r>
              <a:rPr lang="en-US" sz="2000" dirty="0" smtClean="0">
                <a:latin typeface="Times New Roman" pitchFamily="18" charset="0"/>
                <a:cs typeface="Times New Roman" pitchFamily="18" charset="0"/>
              </a:rPr>
              <a:t>Data preprocessing is an important step in the data mining process. The phrase "garbage in garbage out” is particularly applicable to data mining and machine learning projects</a:t>
            </a:r>
          </a:p>
          <a:p>
            <a:pPr>
              <a:buNone/>
            </a:pPr>
            <a:r>
              <a:rPr lang="en-US" sz="2000" dirty="0" smtClean="0"/>
              <a:t>       1.Tokenization</a:t>
            </a:r>
          </a:p>
          <a:p>
            <a:pPr>
              <a:buNone/>
            </a:pPr>
            <a:r>
              <a:rPr lang="en-US" sz="2000" dirty="0" smtClean="0"/>
              <a:t>       2.  Lowercasing</a:t>
            </a:r>
          </a:p>
          <a:p>
            <a:pPr>
              <a:buNone/>
            </a:pPr>
            <a:r>
              <a:rPr lang="en-US" sz="2000" dirty="0" smtClean="0"/>
              <a:t>       3. Normalization</a:t>
            </a:r>
          </a:p>
          <a:p>
            <a:pPr>
              <a:buNone/>
            </a:pPr>
            <a:r>
              <a:rPr lang="en-US" sz="2000" dirty="0" smtClean="0"/>
              <a:t>       4. Stop words removal</a:t>
            </a:r>
          </a:p>
          <a:p>
            <a:pPr>
              <a:buNone/>
            </a:pPr>
            <a:r>
              <a:rPr lang="en-US" sz="2000" dirty="0" smtClean="0"/>
              <a:t>       5. Special characters removal</a:t>
            </a:r>
          </a:p>
          <a:p>
            <a:pPr>
              <a:buFont typeface="Wingdings" pitchFamily="2" charset="2"/>
              <a:buChar char="§"/>
            </a:pPr>
            <a:endParaRPr lang="en-IN" sz="2000" b="1" dirty="0" smtClean="0">
              <a:latin typeface="Times New Roman" pitchFamily="18" charset="0"/>
              <a:cs typeface="Times New Roman" pitchFamily="18" charset="0"/>
            </a:endParaRPr>
          </a:p>
          <a:p>
            <a:pPr>
              <a:buFont typeface="Wingdings" pitchFamily="2" charset="2"/>
              <a:buChar char="§"/>
            </a:pPr>
            <a:endParaRPr lang="en-US" sz="2800" b="1" dirty="0" smtClean="0">
              <a:latin typeface="Times New Roman" pitchFamily="18" charset="0"/>
              <a:cs typeface="Times New Roman" pitchFamily="18" charset="0"/>
            </a:endParaRPr>
          </a:p>
          <a:p>
            <a:pPr>
              <a:buFont typeface="Wingdings" pitchFamily="2" charset="2"/>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2361</Words>
  <Application>Microsoft Office PowerPoint</Application>
  <PresentationFormat>Custom</PresentationFormat>
  <Paragraphs>391</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SENTIMENTAL ANALYSIS OF AUDIO USING  NATURAL LANGUAGE PROCESSING</vt:lpstr>
      <vt:lpstr>Contents</vt:lpstr>
      <vt:lpstr>OBJECTIVE</vt:lpstr>
      <vt:lpstr>INTRODUCTION</vt:lpstr>
      <vt:lpstr>Slide 5</vt:lpstr>
      <vt:lpstr>Slide 6</vt:lpstr>
      <vt:lpstr>Slide 7</vt:lpstr>
      <vt:lpstr>MODULES</vt:lpstr>
      <vt:lpstr>TEXT ANALYSIS</vt:lpstr>
      <vt:lpstr>TONE ANALYSIS</vt:lpstr>
      <vt:lpstr>Slide 11</vt:lpstr>
      <vt:lpstr>Slide 12</vt:lpstr>
      <vt:lpstr>LITERATURE SURVEY BASE PAPER</vt:lpstr>
      <vt:lpstr>REFERENCE PAPERS</vt:lpstr>
      <vt:lpstr>Slide 15</vt:lpstr>
      <vt:lpstr>Slide 16</vt:lpstr>
      <vt:lpstr>Slide 17</vt:lpstr>
      <vt:lpstr>Slide 18</vt:lpstr>
      <vt:lpstr>Slide 19</vt:lpstr>
      <vt:lpstr>Slide 20</vt:lpstr>
      <vt:lpstr>Slide 21</vt:lpstr>
      <vt:lpstr>Slide 22</vt:lpstr>
      <vt:lpstr>JOURNAL DETAILS</vt:lpstr>
      <vt:lpstr>References</vt:lpstr>
      <vt:lpstr>Slide 25</vt:lpstr>
      <vt:lpstr>Slide 26</vt:lpstr>
    </vt:vector>
  </TitlesOfParts>
  <Company>KCG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DIRECTOR</dc:creator>
  <cp:lastModifiedBy>Microsoft</cp:lastModifiedBy>
  <cp:revision>85</cp:revision>
  <dcterms:created xsi:type="dcterms:W3CDTF">2016-01-30T04:58:55Z</dcterms:created>
  <dcterms:modified xsi:type="dcterms:W3CDTF">2019-03-31T06:05:16Z</dcterms:modified>
</cp:coreProperties>
</file>