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E1600-FEA3-4740-8C8E-43EED6183366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A52C-7BE3-4803-9544-29FF10402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A52C-7BE3-4803-9544-29FF104022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30D2-2BF4-49A6-A57F-06AA72BDF5B6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9D3D-19E6-44F3-B6FC-EE2FC1A133F7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EE90-33D4-44E9-980E-F2A62B98591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D2E-8589-4E07-82F1-189F4B5C1DD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6D7B-DE77-4EF2-AFE4-A6405DCD3520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DD6-87F4-4475-B0EC-05A08FD69CC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41C-E087-4BF7-85B9-AFA7EBECA064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7439-41D9-40E1-AD21-74C75880333A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7F56-0FDB-4545-A614-B7BCDAF8562B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F31E-D048-4683-9C37-7B00581CD221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68A1-F14A-4DD4-B1D8-DA3C3CACA893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49C8-F8D3-432E-9D82-EBE953A477E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SENTIMENT ANALYSIS ON AUDIO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2133601"/>
            <a:ext cx="4191000" cy="144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dirty="0" smtClean="0"/>
              <a:t>Supervisor : </a:t>
            </a:r>
            <a:r>
              <a:rPr lang="en-US" sz="3600" b="1" dirty="0" err="1" smtClean="0"/>
              <a:t>Ms.Aida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jones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	        (Assistant professor)</a:t>
            </a:r>
          </a:p>
          <a:p>
            <a:pPr>
              <a:buNone/>
            </a:pPr>
            <a:endParaRPr lang="en-US" sz="3600" b="1" dirty="0" smtClean="0"/>
          </a:p>
          <a:p>
            <a:pPr>
              <a:lnSpc>
                <a:spcPct val="110000"/>
              </a:lnSpc>
              <a:buNone/>
            </a:pPr>
            <a:endParaRPr lang="en-US" sz="3600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3733800"/>
            <a:ext cx="4343400" cy="2392363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800" b="1" dirty="0" smtClean="0"/>
              <a:t>Students Name:</a:t>
            </a:r>
          </a:p>
          <a:p>
            <a:pPr algn="just">
              <a:buNone/>
            </a:pPr>
            <a:r>
              <a:rPr lang="en-US" sz="3800" b="1" dirty="0" smtClean="0"/>
              <a:t>  </a:t>
            </a:r>
            <a:r>
              <a:rPr lang="en-US" sz="3100" b="1" dirty="0" smtClean="0"/>
              <a:t> S.SHRIPRIYA (3110151060)</a:t>
            </a:r>
          </a:p>
          <a:p>
            <a:pPr algn="just">
              <a:buNone/>
            </a:pPr>
            <a:r>
              <a:rPr lang="en-US" sz="3100" b="1" dirty="0" smtClean="0"/>
              <a:t>   M.PAVITHRA (311015106057)</a:t>
            </a:r>
          </a:p>
          <a:p>
            <a:pPr algn="just">
              <a:buNone/>
            </a:pPr>
            <a:r>
              <a:rPr lang="en-US" sz="3100" b="1" dirty="0" smtClean="0"/>
              <a:t>   S.R.PRIYAVARDHINI (311015106071)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Batch No: </a:t>
            </a:r>
            <a:r>
              <a:rPr lang="en-US" sz="2200" b="1" dirty="0"/>
              <a:t> </a:t>
            </a:r>
            <a:r>
              <a:rPr lang="en-US" sz="3100" b="1" dirty="0" smtClean="0"/>
              <a:t>B6</a:t>
            </a:r>
            <a:endParaRPr lang="en-US" sz="31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3103-1199-4C7A-9729-B731E15FA725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Modules to be Completed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B4F6-AD65-4A9C-AFBC-9BC91D5E2E2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Objective &amp;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IN" b="1" dirty="0" smtClean="0"/>
              <a:t>Objective: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understand human feelings and to determine their emotions using natural language processing(NLP).</a:t>
            </a:r>
          </a:p>
          <a:p>
            <a:pPr algn="just"/>
            <a:r>
              <a:rPr lang="en-IN" b="1" dirty="0" smtClean="0"/>
              <a:t>Outcomes: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determine human emotions in the audio.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analyse their feedback in improving the product standard.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develop product quality and sales.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2725-913A-4BB0-8698-DAEFB295892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Sentimental analysis enables the computer to comprehend human emotions and make decisions based on those emotions.</a:t>
            </a:r>
          </a:p>
          <a:p>
            <a:r>
              <a:rPr lang="en-IN" b="1" dirty="0" smtClean="0"/>
              <a:t>Technology</a:t>
            </a:r>
            <a:r>
              <a:rPr lang="en-IN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dirty="0" smtClean="0"/>
              <a:t>Speech Recognition System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dirty="0" smtClean="0"/>
              <a:t>Tone Analyser</a:t>
            </a:r>
          </a:p>
          <a:p>
            <a:pPr marL="514350" indent="-514350"/>
            <a:r>
              <a:rPr lang="en-IN" b="1" dirty="0" smtClean="0"/>
              <a:t>Software</a:t>
            </a:r>
            <a:r>
              <a:rPr lang="en-IN" dirty="0" smtClean="0"/>
              <a:t>: </a:t>
            </a:r>
            <a:r>
              <a:rPr lang="en-IN" dirty="0" err="1" smtClean="0"/>
              <a:t>Pycharm</a:t>
            </a:r>
            <a:r>
              <a:rPr lang="en-IN" dirty="0" smtClean="0"/>
              <a:t> 2018.1.3 , </a:t>
            </a:r>
            <a:r>
              <a:rPr lang="en-IN" dirty="0" err="1" smtClean="0"/>
              <a:t>Spyder</a:t>
            </a:r>
            <a:r>
              <a:rPr lang="en-IN" dirty="0" smtClean="0"/>
              <a:t>.</a:t>
            </a:r>
          </a:p>
          <a:p>
            <a:pPr marL="514350" indent="-514350"/>
            <a:r>
              <a:rPr lang="en-IN" b="1" dirty="0" smtClean="0"/>
              <a:t>Language</a:t>
            </a:r>
            <a:r>
              <a:rPr lang="en-IN" dirty="0" smtClean="0"/>
              <a:t>: Python.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2FB-1888-4033-92F8-C62EC174E911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9CCA-F478-4A04-967A-4644458EA157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A37CF-A4E6-41B6-8A73-CE52B58A54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71"/>
          <p:cNvSpPr>
            <a:spLocks noChangeArrowheads="1"/>
          </p:cNvSpPr>
          <p:nvPr/>
        </p:nvSpPr>
        <p:spPr bwMode="auto">
          <a:xfrm>
            <a:off x="3962400" y="533400"/>
            <a:ext cx="1447800" cy="561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11" name="AutoShape 72"/>
          <p:cNvSpPr>
            <a:spLocks noChangeArrowheads="1"/>
          </p:cNvSpPr>
          <p:nvPr/>
        </p:nvSpPr>
        <p:spPr bwMode="auto">
          <a:xfrm>
            <a:off x="3200400" y="1219200"/>
            <a:ext cx="3048000" cy="411162"/>
          </a:xfrm>
          <a:prstGeom prst="parallelogram">
            <a:avLst>
              <a:gd name="adj" fmla="val 11781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GET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THE AUDIO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4"/>
          <p:cNvSpPr>
            <a:spLocks noChangeArrowheads="1"/>
          </p:cNvSpPr>
          <p:nvPr/>
        </p:nvSpPr>
        <p:spPr bwMode="auto">
          <a:xfrm>
            <a:off x="1828800" y="2590800"/>
            <a:ext cx="1222375" cy="593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SPEECH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TEXT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5"/>
          <p:cNvSpPr>
            <a:spLocks noChangeArrowheads="1"/>
          </p:cNvSpPr>
          <p:nvPr/>
        </p:nvSpPr>
        <p:spPr bwMode="auto">
          <a:xfrm>
            <a:off x="5715000" y="2590800"/>
            <a:ext cx="1676400" cy="6095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TONE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ANALYSIS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6"/>
          <p:cNvSpPr>
            <a:spLocks noChangeArrowheads="1"/>
          </p:cNvSpPr>
          <p:nvPr/>
        </p:nvSpPr>
        <p:spPr bwMode="auto">
          <a:xfrm>
            <a:off x="1524000" y="3429000"/>
            <a:ext cx="1828801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TEXT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ANALYSIS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8"/>
          <p:cNvSpPr>
            <a:spLocks noChangeArrowheads="1"/>
          </p:cNvSpPr>
          <p:nvPr/>
        </p:nvSpPr>
        <p:spPr bwMode="auto">
          <a:xfrm>
            <a:off x="5105400" y="4495800"/>
            <a:ext cx="1981200" cy="368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SUBJECTIVITY</a:t>
            </a:r>
          </a:p>
        </p:txBody>
      </p:sp>
      <p:sp>
        <p:nvSpPr>
          <p:cNvPr id="17" name="Rectangle 79"/>
          <p:cNvSpPr>
            <a:spLocks noChangeArrowheads="1"/>
          </p:cNvSpPr>
          <p:nvPr/>
        </p:nvSpPr>
        <p:spPr bwMode="auto">
          <a:xfrm>
            <a:off x="2743200" y="4495800"/>
            <a:ext cx="1371600" cy="368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POLARITY</a:t>
            </a:r>
          </a:p>
        </p:txBody>
      </p:sp>
      <p:sp>
        <p:nvSpPr>
          <p:cNvPr id="18" name="Oval 80"/>
          <p:cNvSpPr>
            <a:spLocks noChangeArrowheads="1"/>
          </p:cNvSpPr>
          <p:nvPr/>
        </p:nvSpPr>
        <p:spPr bwMode="auto">
          <a:xfrm>
            <a:off x="3581400" y="6096000"/>
            <a:ext cx="1265238" cy="5191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81"/>
          <p:cNvSpPr>
            <a:spLocks noChangeArrowheads="1"/>
          </p:cNvSpPr>
          <p:nvPr/>
        </p:nvSpPr>
        <p:spPr bwMode="auto">
          <a:xfrm>
            <a:off x="3886200" y="3505200"/>
            <a:ext cx="1687512" cy="401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FREQUENCY</a:t>
            </a:r>
          </a:p>
        </p:txBody>
      </p:sp>
      <p:sp>
        <p:nvSpPr>
          <p:cNvPr id="20" name="Rectangle 82"/>
          <p:cNvSpPr>
            <a:spLocks noChangeArrowheads="1"/>
          </p:cNvSpPr>
          <p:nvPr/>
        </p:nvSpPr>
        <p:spPr bwMode="auto">
          <a:xfrm>
            <a:off x="5943600" y="3505200"/>
            <a:ext cx="942975" cy="401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PITCH</a:t>
            </a: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1828800" y="5257800"/>
            <a:ext cx="1373188" cy="484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POSITIVE</a:t>
            </a:r>
          </a:p>
        </p:txBody>
      </p:sp>
      <p:sp>
        <p:nvSpPr>
          <p:cNvPr id="22" name="Rectangle 84"/>
          <p:cNvSpPr>
            <a:spLocks noChangeArrowheads="1"/>
          </p:cNvSpPr>
          <p:nvPr/>
        </p:nvSpPr>
        <p:spPr bwMode="auto">
          <a:xfrm>
            <a:off x="3810000" y="5257800"/>
            <a:ext cx="1371600" cy="42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NEUTRAL</a:t>
            </a:r>
          </a:p>
        </p:txBody>
      </p:sp>
      <p:sp>
        <p:nvSpPr>
          <p:cNvPr id="23" name="Rectangle 85"/>
          <p:cNvSpPr>
            <a:spLocks noChangeArrowheads="1"/>
          </p:cNvSpPr>
          <p:nvPr/>
        </p:nvSpPr>
        <p:spPr bwMode="auto">
          <a:xfrm>
            <a:off x="5562600" y="5257800"/>
            <a:ext cx="1524000" cy="509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NEGATIVE</a:t>
            </a:r>
          </a:p>
        </p:txBody>
      </p:sp>
      <p:sp>
        <p:nvSpPr>
          <p:cNvPr id="24" name="Rectangle 86"/>
          <p:cNvSpPr>
            <a:spLocks noChangeArrowheads="1"/>
          </p:cNvSpPr>
          <p:nvPr/>
        </p:nvSpPr>
        <p:spPr bwMode="auto">
          <a:xfrm>
            <a:off x="2590800" y="1828800"/>
            <a:ext cx="419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REDUCE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NOICE &amp; TEXT ALINING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15200" y="3505200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INTENSITY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6172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END</a:t>
            </a:r>
            <a:endParaRPr lang="en-IN" dirty="0"/>
          </a:p>
        </p:txBody>
      </p:sp>
      <p:cxnSp>
        <p:nvCxnSpPr>
          <p:cNvPr id="85" name="Straight Connector 84"/>
          <p:cNvCxnSpPr>
            <a:stCxn id="10" idx="4"/>
            <a:endCxn id="10" idx="4"/>
          </p:cNvCxnSpPr>
          <p:nvPr/>
        </p:nvCxnSpPr>
        <p:spPr>
          <a:xfrm rot="5400000">
            <a:off x="4686300" y="1095375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" idx="4"/>
            <a:endCxn id="11" idx="0"/>
          </p:cNvCxnSpPr>
          <p:nvPr/>
        </p:nvCxnSpPr>
        <p:spPr>
          <a:xfrm rot="16200000" flipH="1">
            <a:off x="4643438" y="1138237"/>
            <a:ext cx="12382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1" idx="4"/>
            <a:endCxn id="24" idx="0"/>
          </p:cNvCxnSpPr>
          <p:nvPr/>
        </p:nvCxnSpPr>
        <p:spPr>
          <a:xfrm rot="5400000">
            <a:off x="4606131" y="1710531"/>
            <a:ext cx="19843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724400" y="3352800"/>
            <a:ext cx="3200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9" idx="0"/>
          </p:cNvCxnSpPr>
          <p:nvPr/>
        </p:nvCxnSpPr>
        <p:spPr>
          <a:xfrm rot="16200000" flipH="1">
            <a:off x="4650978" y="3426222"/>
            <a:ext cx="152400" cy="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0" idx="0"/>
          </p:cNvCxnSpPr>
          <p:nvPr/>
        </p:nvCxnSpPr>
        <p:spPr>
          <a:xfrm rot="16200000" flipH="1">
            <a:off x="6331744" y="3421856"/>
            <a:ext cx="15240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3" idx="2"/>
          </p:cNvCxnSpPr>
          <p:nvPr/>
        </p:nvCxnSpPr>
        <p:spPr>
          <a:xfrm rot="5400000">
            <a:off x="6477000" y="3276599"/>
            <a:ext cx="15240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438400" y="4191000"/>
            <a:ext cx="5562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4" idx="2"/>
          </p:cNvCxnSpPr>
          <p:nvPr/>
        </p:nvCxnSpPr>
        <p:spPr>
          <a:xfrm rot="5400000">
            <a:off x="2286001" y="4038600"/>
            <a:ext cx="304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0" idx="2"/>
          </p:cNvCxnSpPr>
          <p:nvPr/>
        </p:nvCxnSpPr>
        <p:spPr>
          <a:xfrm rot="5400000">
            <a:off x="6265863" y="4041775"/>
            <a:ext cx="284162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9" idx="2"/>
          </p:cNvCxnSpPr>
          <p:nvPr/>
        </p:nvCxnSpPr>
        <p:spPr>
          <a:xfrm rot="5400000">
            <a:off x="4585097" y="4046141"/>
            <a:ext cx="284162" cy="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7" idx="0"/>
          </p:cNvCxnSpPr>
          <p:nvPr/>
        </p:nvCxnSpPr>
        <p:spPr>
          <a:xfrm rot="5400000">
            <a:off x="32766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6" idx="0"/>
          </p:cNvCxnSpPr>
          <p:nvPr/>
        </p:nvCxnSpPr>
        <p:spPr>
          <a:xfrm rot="5400000">
            <a:off x="59436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514600" y="50292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7" idx="2"/>
          </p:cNvCxnSpPr>
          <p:nvPr/>
        </p:nvCxnSpPr>
        <p:spPr>
          <a:xfrm rot="5400000">
            <a:off x="3346450" y="4946650"/>
            <a:ext cx="1651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 flipH="1" flipV="1">
            <a:off x="6324600" y="49530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21" idx="0"/>
          </p:cNvCxnSpPr>
          <p:nvPr/>
        </p:nvCxnSpPr>
        <p:spPr>
          <a:xfrm rot="16200000" flipH="1">
            <a:off x="2400697" y="5143103"/>
            <a:ext cx="2286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22" idx="0"/>
          </p:cNvCxnSpPr>
          <p:nvPr/>
        </p:nvCxnSpPr>
        <p:spPr>
          <a:xfrm rot="5400000">
            <a:off x="4381500" y="514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23" idx="0"/>
          </p:cNvCxnSpPr>
          <p:nvPr/>
        </p:nvCxnSpPr>
        <p:spPr>
          <a:xfrm rot="5400000">
            <a:off x="6210300" y="514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514600" y="5943600"/>
            <a:ext cx="381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21" idx="2"/>
          </p:cNvCxnSpPr>
          <p:nvPr/>
        </p:nvCxnSpPr>
        <p:spPr>
          <a:xfrm rot="5400000">
            <a:off x="2414191" y="5842397"/>
            <a:ext cx="201612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2" idx="2"/>
          </p:cNvCxnSpPr>
          <p:nvPr/>
        </p:nvCxnSpPr>
        <p:spPr>
          <a:xfrm rot="5400000">
            <a:off x="4363244" y="5811044"/>
            <a:ext cx="2651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23" idx="2"/>
          </p:cNvCxnSpPr>
          <p:nvPr/>
        </p:nvCxnSpPr>
        <p:spPr>
          <a:xfrm rot="5400000">
            <a:off x="6236494" y="5855494"/>
            <a:ext cx="1762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" idx="2"/>
            <a:endCxn id="14" idx="0"/>
          </p:cNvCxnSpPr>
          <p:nvPr/>
        </p:nvCxnSpPr>
        <p:spPr>
          <a:xfrm rot="5400000">
            <a:off x="2316958" y="3305969"/>
            <a:ext cx="2444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924800" y="33528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 flipV="1">
            <a:off x="8153400" y="4191000"/>
            <a:ext cx="15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438400" y="2362200"/>
            <a:ext cx="411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4" idx="2"/>
          </p:cNvCxnSpPr>
          <p:nvPr/>
        </p:nvCxnSpPr>
        <p:spPr>
          <a:xfrm rot="16200000" flipH="1">
            <a:off x="4629150" y="2266950"/>
            <a:ext cx="1524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2" idx="0"/>
          </p:cNvCxnSpPr>
          <p:nvPr/>
        </p:nvCxnSpPr>
        <p:spPr>
          <a:xfrm rot="16200000" flipH="1">
            <a:off x="2324894" y="2475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8" idx="0"/>
          </p:cNvCxnSpPr>
          <p:nvPr/>
        </p:nvCxnSpPr>
        <p:spPr>
          <a:xfrm rot="16200000" flipH="1">
            <a:off x="4126309" y="6008290"/>
            <a:ext cx="152400" cy="2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13" idx="0"/>
          </p:cNvCxnSpPr>
          <p:nvPr/>
        </p:nvCxnSpPr>
        <p:spPr>
          <a:xfrm rot="5400000">
            <a:off x="6438900" y="2476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79" idx="2"/>
          </p:cNvCxnSpPr>
          <p:nvPr/>
        </p:nvCxnSpPr>
        <p:spPr>
          <a:xfrm rot="5400000">
            <a:off x="7867650" y="4019550"/>
            <a:ext cx="304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endCxn id="79" idx="0"/>
          </p:cNvCxnSpPr>
          <p:nvPr/>
        </p:nvCxnSpPr>
        <p:spPr>
          <a:xfrm rot="16200000" flipH="1">
            <a:off x="7943850" y="3409950"/>
            <a:ext cx="1524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274637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2548"/>
          <a:ext cx="8229599" cy="76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30"/>
                <a:gridCol w="769230"/>
                <a:gridCol w="923077"/>
                <a:gridCol w="923077"/>
                <a:gridCol w="871794"/>
                <a:gridCol w="798534"/>
                <a:gridCol w="3174657"/>
              </a:tblGrid>
              <a:tr h="619184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PAPER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62600"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OBJECTIVE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Used for product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based reviews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Used in natural audio streams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To find contextual polarity</a:t>
                      </a:r>
                    </a:p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Find emotions based on subjectivity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Used call centres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For speaker specific speech data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1597">
                <a:tc>
                  <a:txBody>
                    <a:bodyPr/>
                    <a:lstStyle/>
                    <a:p>
                      <a:r>
                        <a:rPr lang="en-IN" sz="1200" b="1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Naive </a:t>
                      </a:r>
                      <a:r>
                        <a:rPr lang="en-IN" sz="1600" dirty="0" err="1" smtClean="0">
                          <a:solidFill>
                            <a:schemeClr val="tx1"/>
                          </a:solidFill>
                        </a:rPr>
                        <a:t>bayes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 &amp; support vector machine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Baseline and without noun systems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Neutral polar classification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Minimum cut based approach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Keyword extractor &amp;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SVM key graph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MFTC &amp;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dynamic time wrapping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398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PRO’S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Find opinions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of users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natural </a:t>
                      </a:r>
                      <a:r>
                        <a:rPr lang="en-IN" dirty="0" err="1" smtClean="0"/>
                        <a:t>Youtube</a:t>
                      </a:r>
                      <a:r>
                        <a:rPr lang="en-IN" dirty="0" smtClean="0"/>
                        <a:t> speech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Gives result as polar or neutral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Subject oriented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Clustering is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easy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Quick process in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02851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CON’S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Has problem of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different slangs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Words</a:t>
                      </a:r>
                      <a:r>
                        <a:rPr lang="en-IN" baseline="0" dirty="0" smtClean="0"/>
                        <a:t> and phrase is analysed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Suppress subjectivity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Suppress polarity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Loss during translation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Flaws in speech affect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7364" y="6356349"/>
            <a:ext cx="2133600" cy="365125"/>
          </a:xfrm>
        </p:spPr>
        <p:txBody>
          <a:bodyPr/>
          <a:lstStyle/>
          <a:p>
            <a:fld id="{68723B5A-F98D-4012-9C94-1E8CF46D09BE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3364" y="6356349"/>
            <a:ext cx="2133600" cy="365125"/>
          </a:xfrm>
        </p:spPr>
        <p:txBody>
          <a:bodyPr/>
          <a:lstStyle/>
          <a:p>
            <a:fld id="{794A37CF-A4E6-41B6-8A73-CE52B58A54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64" y="6356349"/>
            <a:ext cx="2895600" cy="365125"/>
          </a:xfrm>
        </p:spPr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to be Completed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WORKS DONE: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800" dirty="0" smtClean="0"/>
              <a:t>Noise reduction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800" dirty="0" smtClean="0"/>
              <a:t>Speech recognition and speech to text.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800" dirty="0" smtClean="0"/>
              <a:t>Polarity and subjectivity using text blob. </a:t>
            </a:r>
          </a:p>
          <a:p>
            <a:pPr marL="457200" indent="-457200" algn="just"/>
            <a:r>
              <a:rPr lang="en-IN" sz="2800" b="1" dirty="0" smtClean="0"/>
              <a:t>WORKS YET TO BE DONE: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800" dirty="0" smtClean="0"/>
              <a:t>Tone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Mapping and emotion detection.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9B9-2883-43C8-92F0-A017CA33ADC7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000" dirty="0" smtClean="0"/>
              <a:t> </a:t>
            </a:r>
            <a:r>
              <a:rPr lang="en-IN" sz="2000" b="1" dirty="0" smtClean="0"/>
              <a:t>SENTIMENT EXTRACTION FROM NATURAL AUDIO STREAMS</a:t>
            </a:r>
            <a:r>
              <a:rPr lang="en-IN" sz="2000" dirty="0" smtClean="0"/>
              <a:t>(</a:t>
            </a:r>
            <a:r>
              <a:rPr lang="en-IN" sz="2000" dirty="0" err="1" smtClean="0"/>
              <a:t>Lakshmish</a:t>
            </a:r>
            <a:r>
              <a:rPr lang="en-IN" sz="2000" dirty="0" smtClean="0"/>
              <a:t> </a:t>
            </a:r>
            <a:r>
              <a:rPr lang="en-IN" sz="2000" dirty="0" err="1" smtClean="0"/>
              <a:t>Kaushik</a:t>
            </a:r>
            <a:r>
              <a:rPr lang="en-IN" sz="2000" dirty="0" smtClean="0"/>
              <a:t>, </a:t>
            </a:r>
            <a:r>
              <a:rPr lang="en-IN" sz="2000" dirty="0" err="1" smtClean="0"/>
              <a:t>Abhijeet</a:t>
            </a:r>
            <a:r>
              <a:rPr lang="en-IN" sz="2000" dirty="0" smtClean="0"/>
              <a:t> </a:t>
            </a:r>
            <a:r>
              <a:rPr lang="en-IN" sz="2000" dirty="0" err="1" smtClean="0"/>
              <a:t>Sangwan</a:t>
            </a:r>
            <a:r>
              <a:rPr lang="en-IN" sz="2000" dirty="0" smtClean="0"/>
              <a:t>, John H. L. Hansen)</a:t>
            </a:r>
          </a:p>
          <a:p>
            <a:pPr algn="just"/>
            <a:r>
              <a:rPr lang="en-IN" sz="2000" b="1" dirty="0" smtClean="0"/>
              <a:t>Recognizing Contextual Polarity in Phrase-Level Sentiment Analysis</a:t>
            </a:r>
          </a:p>
          <a:p>
            <a:pPr algn="just">
              <a:buNone/>
            </a:pPr>
            <a:r>
              <a:rPr lang="en-IN" sz="2000" b="1" dirty="0" smtClean="0"/>
              <a:t>      </a:t>
            </a:r>
            <a:r>
              <a:rPr lang="en-IN" sz="2000" dirty="0" smtClean="0"/>
              <a:t>(</a:t>
            </a:r>
            <a:r>
              <a:rPr lang="en-IN" sz="2000" dirty="0" err="1" smtClean="0"/>
              <a:t>TheresaWilson</a:t>
            </a:r>
            <a:r>
              <a:rPr lang="en-IN" sz="2000" dirty="0" smtClean="0"/>
              <a:t>, </a:t>
            </a:r>
            <a:r>
              <a:rPr lang="en-IN" sz="2000" dirty="0" err="1" smtClean="0"/>
              <a:t>JanyceWiebe</a:t>
            </a:r>
            <a:r>
              <a:rPr lang="en-IN" sz="2000" dirty="0" smtClean="0"/>
              <a:t>, Paul Hoffmann)</a:t>
            </a:r>
          </a:p>
          <a:p>
            <a:pPr algn="just"/>
            <a:r>
              <a:rPr lang="en-IN" sz="2000" b="1" dirty="0" smtClean="0"/>
              <a:t>A Sentimental Education: Sentiment Analysis Using </a:t>
            </a:r>
            <a:r>
              <a:rPr lang="en-IN" sz="2000" b="1" dirty="0" err="1" smtClean="0"/>
              <a:t>Subjectivity,Summarization</a:t>
            </a:r>
            <a:r>
              <a:rPr lang="en-IN" sz="2000" b="1" dirty="0" smtClean="0"/>
              <a:t> Based on Minimum Cuts</a:t>
            </a:r>
            <a:r>
              <a:rPr lang="en-IN" sz="2000" dirty="0" smtClean="0"/>
              <a:t>(</a:t>
            </a:r>
            <a:r>
              <a:rPr lang="sv-SE" sz="2000" dirty="0" smtClean="0"/>
              <a:t>Bo Pang and Lillian Lee)</a:t>
            </a:r>
          </a:p>
          <a:p>
            <a:pPr algn="just"/>
            <a:r>
              <a:rPr lang="en-IN" sz="2000" b="1" dirty="0" smtClean="0"/>
              <a:t>Sentiment Analysis of Call Centre Audio Conversations using Text Classification </a:t>
            </a:r>
            <a:r>
              <a:rPr lang="en-IN" sz="2000" dirty="0" smtClean="0"/>
              <a:t>(</a:t>
            </a:r>
            <a:r>
              <a:rPr lang="en-IN" sz="2000" dirty="0" err="1" smtClean="0"/>
              <a:t>Souraya</a:t>
            </a:r>
            <a:r>
              <a:rPr lang="en-IN" sz="2000" dirty="0" smtClean="0"/>
              <a:t> Ezzat1, </a:t>
            </a:r>
            <a:r>
              <a:rPr lang="en-IN" sz="2000" dirty="0" err="1" smtClean="0"/>
              <a:t>Neamat</a:t>
            </a:r>
            <a:r>
              <a:rPr lang="en-IN" sz="2000" dirty="0" smtClean="0"/>
              <a:t> El Gayar2, and </a:t>
            </a:r>
            <a:r>
              <a:rPr lang="en-IN" sz="2000" dirty="0" err="1" smtClean="0"/>
              <a:t>Moustafa</a:t>
            </a:r>
            <a:r>
              <a:rPr lang="en-IN" sz="2000" dirty="0" smtClean="0"/>
              <a:t> M. Ghanem3 )</a:t>
            </a:r>
          </a:p>
          <a:p>
            <a:pPr algn="just"/>
            <a:r>
              <a:rPr lang="en-IN" sz="2000" b="1" dirty="0" smtClean="0"/>
              <a:t>Sentiment Analysis on Speaker Specific Speech Data</a:t>
            </a:r>
          </a:p>
          <a:p>
            <a:pPr algn="just">
              <a:buNone/>
            </a:pPr>
            <a:r>
              <a:rPr lang="en-IN" sz="2000" dirty="0" smtClean="0"/>
              <a:t>      (</a:t>
            </a:r>
            <a:r>
              <a:rPr lang="en-IN" sz="2000" dirty="0" err="1" smtClean="0"/>
              <a:t>Maghilnan</a:t>
            </a:r>
            <a:r>
              <a:rPr lang="en-IN" sz="2000" dirty="0" smtClean="0"/>
              <a:t> S, Rajesh Kumar M, Senior IEEE, Member)</a:t>
            </a:r>
          </a:p>
          <a:p>
            <a:pPr algn="just"/>
            <a:r>
              <a:rPr lang="en-IN" sz="2000" b="1" dirty="0" err="1" smtClean="0"/>
              <a:t>SenticNet</a:t>
            </a:r>
            <a:r>
              <a:rPr lang="en-IN" sz="2000" b="1" dirty="0" smtClean="0"/>
              <a:t> 2: A Semantic and Affective Resource for Opinion Mining and Sentiment Analysis</a:t>
            </a:r>
            <a:r>
              <a:rPr lang="en-IN" sz="2000" dirty="0" smtClean="0"/>
              <a:t>(Erik Cambria, Catherine </a:t>
            </a:r>
            <a:r>
              <a:rPr lang="en-IN" sz="2000" dirty="0" err="1" smtClean="0"/>
              <a:t>Havasi</a:t>
            </a:r>
            <a:r>
              <a:rPr lang="en-IN" sz="2000" dirty="0" smtClean="0"/>
              <a:t>, Amir </a:t>
            </a:r>
            <a:r>
              <a:rPr lang="en-IN" sz="2000" dirty="0" err="1" smtClean="0"/>
              <a:t>Hussain</a:t>
            </a:r>
            <a:r>
              <a:rPr lang="en-IN" sz="2000" dirty="0" smtClean="0"/>
              <a:t>)</a:t>
            </a:r>
            <a:endParaRPr lang="en-IN" sz="2000" b="1" dirty="0" smtClean="0"/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C543-B1D1-47A2-8BCD-E978303AD62E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524000"/>
          </a:xfrm>
        </p:spPr>
        <p:txBody>
          <a:bodyPr>
            <a:noAutofit/>
          </a:bodyPr>
          <a:lstStyle/>
          <a:p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13800" dirty="0" smtClean="0"/>
              <a:t>Thank You</a:t>
            </a:r>
            <a:br>
              <a:rPr lang="en-US" sz="13800" dirty="0" smtClean="0"/>
            </a:br>
            <a:endParaRPr lang="en-US" sz="1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78C3-CAB9-42D2-AE48-A7883214EC53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</TotalTime>
  <Words>473</Words>
  <Application>Microsoft Office PowerPoint</Application>
  <PresentationFormat>On-screen Show 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SENTIMENT ANALYSIS ON AUDIO</vt:lpstr>
      <vt:lpstr>Contents</vt:lpstr>
      <vt:lpstr>Objective &amp; Outcomes</vt:lpstr>
      <vt:lpstr>Introduction</vt:lpstr>
      <vt:lpstr>Modules </vt:lpstr>
      <vt:lpstr>Literature Survey</vt:lpstr>
      <vt:lpstr>Modules to be Completed </vt:lpstr>
      <vt:lpstr>References</vt:lpstr>
      <vt:lpstr> Thank You </vt:lpstr>
    </vt:vector>
  </TitlesOfParts>
  <Company>KCG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DIRECTOR</dc:creator>
  <cp:lastModifiedBy>Microsoft</cp:lastModifiedBy>
  <cp:revision>75</cp:revision>
  <dcterms:created xsi:type="dcterms:W3CDTF">2016-01-30T04:58:55Z</dcterms:created>
  <dcterms:modified xsi:type="dcterms:W3CDTF">2019-02-02T05:59:49Z</dcterms:modified>
</cp:coreProperties>
</file>