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51206400" cy="43891200"/>
  <p:notesSz cx="9144000" cy="6858000"/>
  <p:defaultTextStyle>
    <a:defPPr>
      <a:defRPr lang="en-US"/>
    </a:defPPr>
    <a:lvl1pPr marL="0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1pPr>
    <a:lvl2pPr marL="2767701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2pPr>
    <a:lvl3pPr marL="5535408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3pPr>
    <a:lvl4pPr marL="8303109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4pPr>
    <a:lvl5pPr marL="11070816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5pPr>
    <a:lvl6pPr marL="13838523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6pPr>
    <a:lvl7pPr marL="16606224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7pPr>
    <a:lvl8pPr marL="19373931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8pPr>
    <a:lvl9pPr marL="22141632" algn="l" defTabSz="5535408" rtl="0" eaLnBrk="1" latinLnBrk="0" hangingPunct="1">
      <a:defRPr sz="10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" d="100"/>
          <a:sy n="20" d="100"/>
        </p:scale>
        <p:origin x="-786" y="1782"/>
      </p:cViewPr>
      <p:guideLst>
        <p:guide orient="horz" pos="13824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BBAD4-789F-4737-B78B-927BC399246E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514350"/>
            <a:ext cx="3000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8B9F0-C5C1-4582-8D58-7C771114F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2767701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5535408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8303109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11070816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13838523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6606224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9373931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22141632" algn="l" defTabSz="5535408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3634730"/>
            <a:ext cx="43525440" cy="94081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4871680"/>
            <a:ext cx="358444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67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35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0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07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3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06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373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141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901540" y="11714494"/>
            <a:ext cx="64514733" cy="24967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39583" y="11714494"/>
            <a:ext cx="192708527" cy="24967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8204169"/>
            <a:ext cx="43525440" cy="8717280"/>
          </a:xfrm>
        </p:spPr>
        <p:txBody>
          <a:bodyPr anchor="t"/>
          <a:lstStyle>
            <a:lvl1pPr algn="l">
              <a:defRPr sz="2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8602973"/>
            <a:ext cx="43525440" cy="9601198"/>
          </a:xfrm>
        </p:spPr>
        <p:txBody>
          <a:bodyPr anchor="b"/>
          <a:lstStyle>
            <a:lvl1pPr marL="0" indent="0">
              <a:buNone/>
              <a:defRPr sz="12100">
                <a:solidFill>
                  <a:schemeClr val="tx1">
                    <a:tint val="75000"/>
                  </a:schemeClr>
                </a:solidFill>
              </a:defRPr>
            </a:lvl1pPr>
            <a:lvl2pPr marL="2767701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2pPr>
            <a:lvl3pPr marL="5535408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3pPr>
            <a:lvl4pPr marL="8303109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4pPr>
            <a:lvl5pPr marL="11070816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5pPr>
            <a:lvl6pPr marL="1383852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6pPr>
            <a:lvl7pPr marL="16606224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7pPr>
            <a:lvl8pPr marL="19373931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8pPr>
            <a:lvl9pPr marL="22141632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9575" y="68275203"/>
            <a:ext cx="128611627" cy="193111123"/>
          </a:xfrm>
        </p:spPr>
        <p:txBody>
          <a:bodyPr/>
          <a:lstStyle>
            <a:lvl1pPr>
              <a:defRPr sz="17000"/>
            </a:lvl1pPr>
            <a:lvl2pPr>
              <a:defRPr sz="14500"/>
            </a:lvl2pPr>
            <a:lvl3pPr>
              <a:defRPr sz="12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04649" y="68275203"/>
            <a:ext cx="128611633" cy="193111123"/>
          </a:xfrm>
        </p:spPr>
        <p:txBody>
          <a:bodyPr/>
          <a:lstStyle>
            <a:lvl1pPr>
              <a:defRPr sz="17000"/>
            </a:lvl1pPr>
            <a:lvl2pPr>
              <a:defRPr sz="14500"/>
            </a:lvl2pPr>
            <a:lvl3pPr>
              <a:defRPr sz="12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757683"/>
            <a:ext cx="460857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9824724"/>
            <a:ext cx="22625053" cy="4094477"/>
          </a:xfrm>
        </p:spPr>
        <p:txBody>
          <a:bodyPr anchor="b"/>
          <a:lstStyle>
            <a:lvl1pPr marL="0" indent="0">
              <a:buNone/>
              <a:defRPr sz="14500" b="1"/>
            </a:lvl1pPr>
            <a:lvl2pPr marL="2767701" indent="0">
              <a:buNone/>
              <a:defRPr sz="12100" b="1"/>
            </a:lvl2pPr>
            <a:lvl3pPr marL="5535408" indent="0">
              <a:buNone/>
              <a:defRPr sz="10900" b="1"/>
            </a:lvl3pPr>
            <a:lvl4pPr marL="8303109" indent="0">
              <a:buNone/>
              <a:defRPr sz="9700" b="1"/>
            </a:lvl4pPr>
            <a:lvl5pPr marL="11070816" indent="0">
              <a:buNone/>
              <a:defRPr sz="9700" b="1"/>
            </a:lvl5pPr>
            <a:lvl6pPr marL="13838523" indent="0">
              <a:buNone/>
              <a:defRPr sz="9700" b="1"/>
            </a:lvl6pPr>
            <a:lvl7pPr marL="16606224" indent="0">
              <a:buNone/>
              <a:defRPr sz="9700" b="1"/>
            </a:lvl7pPr>
            <a:lvl8pPr marL="19373931" indent="0">
              <a:buNone/>
              <a:defRPr sz="9700" b="1"/>
            </a:lvl8pPr>
            <a:lvl9pPr marL="22141632" indent="0">
              <a:buNone/>
              <a:defRPr sz="9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13919201"/>
            <a:ext cx="22625053" cy="25288243"/>
          </a:xfrm>
        </p:spPr>
        <p:txBody>
          <a:bodyPr/>
          <a:lstStyle>
            <a:lvl1pPr>
              <a:defRPr sz="14500"/>
            </a:lvl1pPr>
            <a:lvl2pPr>
              <a:defRPr sz="12100"/>
            </a:lvl2pPr>
            <a:lvl3pPr>
              <a:defRPr sz="109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8" y="9824724"/>
            <a:ext cx="22633940" cy="4094477"/>
          </a:xfrm>
        </p:spPr>
        <p:txBody>
          <a:bodyPr anchor="b"/>
          <a:lstStyle>
            <a:lvl1pPr marL="0" indent="0">
              <a:buNone/>
              <a:defRPr sz="14500" b="1"/>
            </a:lvl1pPr>
            <a:lvl2pPr marL="2767701" indent="0">
              <a:buNone/>
              <a:defRPr sz="12100" b="1"/>
            </a:lvl2pPr>
            <a:lvl3pPr marL="5535408" indent="0">
              <a:buNone/>
              <a:defRPr sz="10900" b="1"/>
            </a:lvl3pPr>
            <a:lvl4pPr marL="8303109" indent="0">
              <a:buNone/>
              <a:defRPr sz="9700" b="1"/>
            </a:lvl4pPr>
            <a:lvl5pPr marL="11070816" indent="0">
              <a:buNone/>
              <a:defRPr sz="9700" b="1"/>
            </a:lvl5pPr>
            <a:lvl6pPr marL="13838523" indent="0">
              <a:buNone/>
              <a:defRPr sz="9700" b="1"/>
            </a:lvl6pPr>
            <a:lvl7pPr marL="16606224" indent="0">
              <a:buNone/>
              <a:defRPr sz="9700" b="1"/>
            </a:lvl7pPr>
            <a:lvl8pPr marL="19373931" indent="0">
              <a:buNone/>
              <a:defRPr sz="9700" b="1"/>
            </a:lvl8pPr>
            <a:lvl9pPr marL="22141632" indent="0">
              <a:buNone/>
              <a:defRPr sz="9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8" y="13919201"/>
            <a:ext cx="22633940" cy="25288243"/>
          </a:xfrm>
        </p:spPr>
        <p:txBody>
          <a:bodyPr/>
          <a:lstStyle>
            <a:lvl1pPr>
              <a:defRPr sz="14500"/>
            </a:lvl1pPr>
            <a:lvl2pPr>
              <a:defRPr sz="12100"/>
            </a:lvl2pPr>
            <a:lvl3pPr>
              <a:defRPr sz="109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0" y="1747519"/>
            <a:ext cx="16846553" cy="7437120"/>
          </a:xfrm>
        </p:spPr>
        <p:txBody>
          <a:bodyPr anchor="b"/>
          <a:lstStyle>
            <a:lvl1pPr algn="l">
              <a:defRPr sz="1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747531"/>
            <a:ext cx="28625800" cy="37459922"/>
          </a:xfrm>
        </p:spPr>
        <p:txBody>
          <a:bodyPr/>
          <a:lstStyle>
            <a:lvl1pPr>
              <a:defRPr sz="19400"/>
            </a:lvl1pPr>
            <a:lvl2pPr>
              <a:defRPr sz="17000"/>
            </a:lvl2pPr>
            <a:lvl3pPr>
              <a:defRPr sz="14500"/>
            </a:lvl3pPr>
            <a:lvl4pPr>
              <a:defRPr sz="12100"/>
            </a:lvl4pPr>
            <a:lvl5pPr>
              <a:defRPr sz="12100"/>
            </a:lvl5pPr>
            <a:lvl6pPr>
              <a:defRPr sz="12100"/>
            </a:lvl6pPr>
            <a:lvl7pPr>
              <a:defRPr sz="12100"/>
            </a:lvl7pPr>
            <a:lvl8pPr>
              <a:defRPr sz="12100"/>
            </a:lvl8pPr>
            <a:lvl9pPr>
              <a:defRPr sz="1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30" y="9184651"/>
            <a:ext cx="16846553" cy="30022802"/>
          </a:xfrm>
        </p:spPr>
        <p:txBody>
          <a:bodyPr/>
          <a:lstStyle>
            <a:lvl1pPr marL="0" indent="0">
              <a:buNone/>
              <a:defRPr sz="8500"/>
            </a:lvl1pPr>
            <a:lvl2pPr marL="2767701" indent="0">
              <a:buNone/>
              <a:defRPr sz="7300"/>
            </a:lvl2pPr>
            <a:lvl3pPr marL="5535408" indent="0">
              <a:buNone/>
              <a:defRPr sz="6100"/>
            </a:lvl3pPr>
            <a:lvl4pPr marL="8303109" indent="0">
              <a:buNone/>
              <a:defRPr sz="5500"/>
            </a:lvl4pPr>
            <a:lvl5pPr marL="11070816" indent="0">
              <a:buNone/>
              <a:defRPr sz="5500"/>
            </a:lvl5pPr>
            <a:lvl6pPr marL="13838523" indent="0">
              <a:buNone/>
              <a:defRPr sz="5500"/>
            </a:lvl6pPr>
            <a:lvl7pPr marL="16606224" indent="0">
              <a:buNone/>
              <a:defRPr sz="5500"/>
            </a:lvl7pPr>
            <a:lvl8pPr marL="19373931" indent="0">
              <a:buNone/>
              <a:defRPr sz="5500"/>
            </a:lvl8pPr>
            <a:lvl9pPr marL="22141632" indent="0">
              <a:buNone/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30723841"/>
            <a:ext cx="30723840" cy="3627122"/>
          </a:xfrm>
        </p:spPr>
        <p:txBody>
          <a:bodyPr anchor="b"/>
          <a:lstStyle>
            <a:lvl1pPr algn="l">
              <a:defRPr sz="1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921761"/>
            <a:ext cx="30723840" cy="26334720"/>
          </a:xfrm>
        </p:spPr>
        <p:txBody>
          <a:bodyPr/>
          <a:lstStyle>
            <a:lvl1pPr marL="0" indent="0">
              <a:buNone/>
              <a:defRPr sz="19400"/>
            </a:lvl1pPr>
            <a:lvl2pPr marL="2767701" indent="0">
              <a:buNone/>
              <a:defRPr sz="17000"/>
            </a:lvl2pPr>
            <a:lvl3pPr marL="5535408" indent="0">
              <a:buNone/>
              <a:defRPr sz="14500"/>
            </a:lvl3pPr>
            <a:lvl4pPr marL="8303109" indent="0">
              <a:buNone/>
              <a:defRPr sz="12100"/>
            </a:lvl4pPr>
            <a:lvl5pPr marL="11070816" indent="0">
              <a:buNone/>
              <a:defRPr sz="12100"/>
            </a:lvl5pPr>
            <a:lvl6pPr marL="13838523" indent="0">
              <a:buNone/>
              <a:defRPr sz="12100"/>
            </a:lvl6pPr>
            <a:lvl7pPr marL="16606224" indent="0">
              <a:buNone/>
              <a:defRPr sz="12100"/>
            </a:lvl7pPr>
            <a:lvl8pPr marL="19373931" indent="0">
              <a:buNone/>
              <a:defRPr sz="12100"/>
            </a:lvl8pPr>
            <a:lvl9pPr marL="22141632" indent="0">
              <a:buNone/>
              <a:defRPr sz="1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4350963"/>
            <a:ext cx="30723840" cy="5151118"/>
          </a:xfrm>
        </p:spPr>
        <p:txBody>
          <a:bodyPr/>
          <a:lstStyle>
            <a:lvl1pPr marL="0" indent="0">
              <a:buNone/>
              <a:defRPr sz="8500"/>
            </a:lvl1pPr>
            <a:lvl2pPr marL="2767701" indent="0">
              <a:buNone/>
              <a:defRPr sz="7300"/>
            </a:lvl2pPr>
            <a:lvl3pPr marL="5535408" indent="0">
              <a:buNone/>
              <a:defRPr sz="6100"/>
            </a:lvl3pPr>
            <a:lvl4pPr marL="8303109" indent="0">
              <a:buNone/>
              <a:defRPr sz="5500"/>
            </a:lvl4pPr>
            <a:lvl5pPr marL="11070816" indent="0">
              <a:buNone/>
              <a:defRPr sz="5500"/>
            </a:lvl5pPr>
            <a:lvl6pPr marL="13838523" indent="0">
              <a:buNone/>
              <a:defRPr sz="5500"/>
            </a:lvl6pPr>
            <a:lvl7pPr marL="16606224" indent="0">
              <a:buNone/>
              <a:defRPr sz="5500"/>
            </a:lvl7pPr>
            <a:lvl8pPr marL="19373931" indent="0">
              <a:buNone/>
              <a:defRPr sz="5500"/>
            </a:lvl8pPr>
            <a:lvl9pPr marL="22141632" indent="0">
              <a:buNone/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757683"/>
            <a:ext cx="46085760" cy="7315200"/>
          </a:xfrm>
          <a:prstGeom prst="rect">
            <a:avLst/>
          </a:prstGeom>
        </p:spPr>
        <p:txBody>
          <a:bodyPr vert="horz" lIns="553540" tIns="276773" rIns="553540" bIns="2767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10241290"/>
            <a:ext cx="46085760" cy="28966164"/>
          </a:xfrm>
          <a:prstGeom prst="rect">
            <a:avLst/>
          </a:prstGeom>
        </p:spPr>
        <p:txBody>
          <a:bodyPr vert="horz" lIns="553540" tIns="276773" rIns="553540" bIns="2767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40680650"/>
            <a:ext cx="11948160" cy="2336801"/>
          </a:xfrm>
          <a:prstGeom prst="rect">
            <a:avLst/>
          </a:prstGeom>
        </p:spPr>
        <p:txBody>
          <a:bodyPr vert="horz" lIns="553540" tIns="276773" rIns="553540" bIns="276773" rtlCol="0" anchor="ctr"/>
          <a:lstStyle>
            <a:lvl1pPr algn="l">
              <a:defRPr sz="7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1816-F998-42F5-9BE9-AFF6F1417D7B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40680650"/>
            <a:ext cx="16215360" cy="2336801"/>
          </a:xfrm>
          <a:prstGeom prst="rect">
            <a:avLst/>
          </a:prstGeom>
        </p:spPr>
        <p:txBody>
          <a:bodyPr vert="horz" lIns="553540" tIns="276773" rIns="553540" bIns="276773" rtlCol="0" anchor="ctr"/>
          <a:lstStyle>
            <a:lvl1pPr algn="ctr">
              <a:defRPr sz="7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40680650"/>
            <a:ext cx="11948160" cy="2336801"/>
          </a:xfrm>
          <a:prstGeom prst="rect">
            <a:avLst/>
          </a:prstGeom>
        </p:spPr>
        <p:txBody>
          <a:bodyPr vert="horz" lIns="553540" tIns="276773" rIns="553540" bIns="276773" rtlCol="0" anchor="ctr"/>
          <a:lstStyle>
            <a:lvl1pPr algn="r">
              <a:defRPr sz="7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1EFE-2809-454E-9D78-1BA4AD88F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5535408" rtl="0" eaLnBrk="1" latinLnBrk="0" hangingPunct="1">
        <a:spcBef>
          <a:spcPct val="0"/>
        </a:spcBef>
        <a:buNone/>
        <a:defRPr sz="2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5780" indent="-2075780" algn="l" defTabSz="5535408" rtl="0" eaLnBrk="1" latinLnBrk="0" hangingPunct="1">
        <a:spcBef>
          <a:spcPct val="20000"/>
        </a:spcBef>
        <a:buFont typeface="Arial" pitchFamily="34" charset="0"/>
        <a:buChar char="•"/>
        <a:defRPr sz="19400" kern="1200">
          <a:solidFill>
            <a:schemeClr val="tx1"/>
          </a:solidFill>
          <a:latin typeface="+mn-lt"/>
          <a:ea typeface="+mn-ea"/>
          <a:cs typeface="+mn-cs"/>
        </a:defRPr>
      </a:lvl1pPr>
      <a:lvl2pPr marL="4497518" indent="-1729817" algn="l" defTabSz="5535408" rtl="0" eaLnBrk="1" latinLnBrk="0" hangingPunct="1">
        <a:spcBef>
          <a:spcPct val="20000"/>
        </a:spcBef>
        <a:buFont typeface="Arial" pitchFamily="34" charset="0"/>
        <a:buChar char="–"/>
        <a:defRPr sz="17000" kern="1200">
          <a:solidFill>
            <a:schemeClr val="tx1"/>
          </a:solidFill>
          <a:latin typeface="+mn-lt"/>
          <a:ea typeface="+mn-ea"/>
          <a:cs typeface="+mn-cs"/>
        </a:defRPr>
      </a:lvl2pPr>
      <a:lvl3pPr marL="6919262" indent="-1383854" algn="l" defTabSz="5535408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3pPr>
      <a:lvl4pPr marL="9686963" indent="-1383854" algn="l" defTabSz="5535408" rtl="0" eaLnBrk="1" latinLnBrk="0" hangingPunct="1">
        <a:spcBef>
          <a:spcPct val="20000"/>
        </a:spcBef>
        <a:buFont typeface="Arial" pitchFamily="34" charset="0"/>
        <a:buChar char="–"/>
        <a:defRPr sz="1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454670" indent="-1383854" algn="l" defTabSz="5535408" rtl="0" eaLnBrk="1" latinLnBrk="0" hangingPunct="1">
        <a:spcBef>
          <a:spcPct val="20000"/>
        </a:spcBef>
        <a:buFont typeface="Arial" pitchFamily="34" charset="0"/>
        <a:buChar char="»"/>
        <a:defRPr sz="12100" kern="1200">
          <a:solidFill>
            <a:schemeClr val="tx1"/>
          </a:solidFill>
          <a:latin typeface="+mn-lt"/>
          <a:ea typeface="+mn-ea"/>
          <a:cs typeface="+mn-cs"/>
        </a:defRPr>
      </a:lvl5pPr>
      <a:lvl6pPr marL="15222371" indent="-1383854" algn="l" defTabSz="553540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90078" indent="-1383854" algn="l" defTabSz="553540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7pPr>
      <a:lvl8pPr marL="20757779" indent="-1383854" algn="l" defTabSz="553540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8pPr>
      <a:lvl9pPr marL="23525486" indent="-1383854" algn="l" defTabSz="553540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767701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2pPr>
      <a:lvl3pPr marL="5535408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8303109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070816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38523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606224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9373931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2141632" algn="l" defTabSz="5535408" rtl="0" eaLnBrk="1" latinLnBrk="0" hangingPunct="1"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14800"/>
            <a:ext cx="24917400" cy="23957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90" tIns="45695" rIns="91390" bIns="45695"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1" y="4681729"/>
            <a:ext cx="9159330" cy="1769665"/>
          </a:xfrm>
          <a:prstGeom prst="rect">
            <a:avLst/>
          </a:prstGeom>
          <a:noFill/>
        </p:spPr>
        <p:txBody>
          <a:bodyPr wrap="none" lIns="91390" tIns="45695" rIns="91390" bIns="45695" rtlCol="0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>
                <a:solidFill>
                  <a:schemeClr val="bg1"/>
                </a:solidFill>
              </a:rPr>
              <a:t>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" y="6656832"/>
            <a:ext cx="24688799" cy="8778240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>
              <a:buFont typeface="Wingdings" pitchFamily="2" charset="2"/>
              <a:buChar char="§"/>
            </a:pPr>
            <a:endParaRPr lang="en-IN" sz="73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IN" sz="73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7300" dirty="0">
                <a:solidFill>
                  <a:schemeClr val="tx1"/>
                </a:solidFill>
              </a:rPr>
              <a:t>Sentimental analysis understands human emotions.</a:t>
            </a:r>
          </a:p>
          <a:p>
            <a:pPr>
              <a:buFont typeface="Wingdings" pitchFamily="2" charset="2"/>
              <a:buChar char="§"/>
            </a:pPr>
            <a:r>
              <a:rPr lang="en-US" sz="7300" dirty="0">
                <a:solidFill>
                  <a:schemeClr val="tx1"/>
                </a:solidFill>
              </a:rPr>
              <a:t>This uses the natural language processing to process voice data.</a:t>
            </a:r>
          </a:p>
          <a:p>
            <a:pPr>
              <a:buFont typeface="Wingdings" pitchFamily="2" charset="2"/>
              <a:buChar char="§"/>
            </a:pPr>
            <a:r>
              <a:rPr lang="en-US" sz="7300" dirty="0">
                <a:solidFill>
                  <a:schemeClr val="tx1"/>
                </a:solidFill>
              </a:rPr>
              <a:t>The emotions can be determined by getting the input voice from the customers and the and determine the emotions</a:t>
            </a:r>
          </a:p>
          <a:p>
            <a:pPr marL="514054" indent="-514054" algn="just">
              <a:buFont typeface="Wingdings" pitchFamily="2" charset="2"/>
              <a:buChar char="§"/>
            </a:pPr>
            <a:r>
              <a:rPr lang="en-IN" sz="7300" dirty="0">
                <a:solidFill>
                  <a:schemeClr val="tx1"/>
                </a:solidFill>
              </a:rPr>
              <a:t>To Improve the standard in a particular Area</a:t>
            </a:r>
          </a:p>
          <a:p>
            <a:pPr marL="514054" indent="-514054" algn="just">
              <a:buFont typeface="Wingdings" pitchFamily="2" charset="2"/>
              <a:buChar char="§"/>
            </a:pPr>
            <a:r>
              <a:rPr lang="en-IN" sz="7300" dirty="0">
                <a:solidFill>
                  <a:schemeClr val="tx1"/>
                </a:solidFill>
              </a:rPr>
              <a:t>To develop product quality and sales.</a:t>
            </a:r>
          </a:p>
          <a:p>
            <a:r>
              <a:rPr lang="en-US" sz="73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5581376"/>
            <a:ext cx="24765000" cy="24140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51206400" cy="39502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dirty="0" smtClean="0"/>
              <a:t>SENTIMENTAL ANALYSIS USING AUDIO(NLP)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7995393"/>
            <a:ext cx="24917400" cy="13557507"/>
          </a:xfrm>
          <a:prstGeom prst="rect">
            <a:avLst/>
          </a:prstGeom>
          <a:solidFill>
            <a:schemeClr val="bg2"/>
          </a:solidFill>
        </p:spPr>
        <p:txBody>
          <a:bodyPr wrap="square" lIns="91390" tIns="45695" rIns="91390" bIns="45695" rtlCol="0">
            <a:spAutoFit/>
          </a:bodyPr>
          <a:lstStyle/>
          <a:p>
            <a:endParaRPr lang="en-IN" sz="7300" dirty="0"/>
          </a:p>
          <a:p>
            <a:r>
              <a:rPr lang="en-IN" sz="7300" dirty="0"/>
              <a:t>To understand human feelings and to determine their emotions whether it is positive ,negative or neutral using natural language processing(NLP).</a:t>
            </a:r>
          </a:p>
          <a:p>
            <a:pPr marL="514054" indent="-514054" algn="just">
              <a:buFont typeface="Wingdings" pitchFamily="2" charset="2"/>
              <a:buChar char="§"/>
            </a:pPr>
            <a:r>
              <a:rPr lang="en-IN" sz="7300" dirty="0"/>
              <a:t>To determine human emotions in the audio.</a:t>
            </a:r>
          </a:p>
          <a:p>
            <a:pPr marL="514054" indent="-514054" algn="just">
              <a:buFont typeface="Wingdings" pitchFamily="2" charset="2"/>
              <a:buChar char="§"/>
            </a:pPr>
            <a:r>
              <a:rPr lang="en-IN" sz="7300" dirty="0"/>
              <a:t>To analyse their feedback for improving the product standard.</a:t>
            </a:r>
          </a:p>
          <a:p>
            <a:pPr marL="514054" indent="-514054" algn="just">
              <a:buFont typeface="Wingdings" pitchFamily="2" charset="2"/>
              <a:buChar char="§"/>
            </a:pPr>
            <a:r>
              <a:rPr lang="en-IN" sz="7300" dirty="0"/>
              <a:t>To Improve the standard in a particular Area</a:t>
            </a:r>
          </a:p>
          <a:p>
            <a:pPr marL="514054" indent="-514054" algn="just">
              <a:buFont typeface="Wingdings" pitchFamily="2" charset="2"/>
              <a:buChar char="§"/>
            </a:pPr>
            <a:r>
              <a:rPr lang="en-IN" sz="7300" dirty="0"/>
              <a:t>To develop product quality and sales.</a:t>
            </a:r>
          </a:p>
          <a:p>
            <a:pPr>
              <a:buFont typeface="Wingdings" pitchFamily="2" charset="2"/>
              <a:buChar char="§"/>
            </a:pPr>
            <a:endParaRPr lang="en-US" sz="73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765003" y="6364224"/>
            <a:ext cx="26441399" cy="13606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dirty="0" err="1" smtClean="0"/>
              <a:t>eizaton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17401" y="4114800"/>
            <a:ext cx="26289000" cy="23225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dirty="0" smtClean="0"/>
              <a:t>METHOD FOR TEXT ANALYSIS</a:t>
            </a:r>
            <a:endParaRPr lang="en-US" dirty="0"/>
          </a:p>
        </p:txBody>
      </p:sp>
      <p:cxnSp>
        <p:nvCxnSpPr>
          <p:cNvPr id="20" name="Straight Connector 19"/>
          <p:cNvCxnSpPr>
            <a:stCxn id="13" idx="0"/>
            <a:endCxn id="13" idx="2"/>
          </p:cNvCxnSpPr>
          <p:nvPr/>
        </p:nvCxnSpPr>
        <p:spPr>
          <a:xfrm rot="16200000" flipH="1">
            <a:off x="31182565" y="13167328"/>
            <a:ext cx="13606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8480999" y="6949440"/>
            <a:ext cx="6781802" cy="1609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sz="6700" dirty="0"/>
              <a:t>TOKENIZATION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481004" y="9217152"/>
            <a:ext cx="7010399" cy="1901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sz="6700" dirty="0"/>
              <a:t>LOWERCASING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014399" y="11923776"/>
            <a:ext cx="6248402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sz="6700" dirty="0"/>
              <a:t>NORMALIZATION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9014399" y="14337792"/>
            <a:ext cx="6019798" cy="2267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sz="6700" dirty="0"/>
              <a:t>STOP WORDS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090607" y="17044416"/>
            <a:ext cx="6095998" cy="234086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sz="6700" dirty="0"/>
              <a:t>SPECIAL CHARACTERS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196004" y="18361153"/>
            <a:ext cx="184630" cy="1769665"/>
          </a:xfrm>
          <a:prstGeom prst="rect">
            <a:avLst/>
          </a:prstGeom>
          <a:noFill/>
        </p:spPr>
        <p:txBody>
          <a:bodyPr wrap="none" lIns="91390" tIns="45695" rIns="91390" bIns="45695" rtlCol="0">
            <a:spAutoFit/>
          </a:bodyPr>
          <a:lstStyle/>
          <a:p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5796201" y="8558784"/>
            <a:ext cx="4419598" cy="9290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sz="6700" dirty="0"/>
              <a:t>NAÏVE BAYES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993600" y="6437377"/>
            <a:ext cx="12801600" cy="8894692"/>
          </a:xfrm>
          <a:prstGeom prst="rect">
            <a:avLst/>
          </a:prstGeom>
          <a:solidFill>
            <a:schemeClr val="bg2"/>
          </a:solidFill>
        </p:spPr>
        <p:txBody>
          <a:bodyPr wrap="square" lIns="91390" tIns="45695" rIns="91390" bIns="45695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6100" dirty="0">
                <a:latin typeface="Times New Roman" pitchFamily="18" charset="0"/>
                <a:cs typeface="Times New Roman" pitchFamily="18" charset="0"/>
              </a:rPr>
              <a:t>The input will be the Audio data from the Telephone conversations. </a:t>
            </a:r>
          </a:p>
          <a:p>
            <a:r>
              <a:rPr lang="en-IN" sz="6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100" dirty="0" smtClean="0">
                <a:latin typeface="Times New Roman" pitchFamily="18" charset="0"/>
                <a:cs typeface="Times New Roman" pitchFamily="18" charset="0"/>
              </a:rPr>
              <a:t>Background.</a:t>
            </a:r>
          </a:p>
          <a:p>
            <a:pPr>
              <a:buFont typeface="Arial" pitchFamily="34" charset="0"/>
              <a:buChar char="•"/>
            </a:pPr>
            <a:r>
              <a:rPr lang="en-IN" sz="6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100" dirty="0">
                <a:latin typeface="Times New Roman" pitchFamily="18" charset="0"/>
                <a:cs typeface="Times New Roman" pitchFamily="18" charset="0"/>
              </a:rPr>
              <a:t>After that text Pre-processing will be done followed by </a:t>
            </a:r>
            <a:r>
              <a:rPr lang="en-IN" sz="610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IN" sz="6100" dirty="0">
                <a:latin typeface="Times New Roman" pitchFamily="18" charset="0"/>
                <a:cs typeface="Times New Roman" pitchFamily="18" charset="0"/>
              </a:rPr>
              <a:t>is used for the classification </a:t>
            </a:r>
            <a:r>
              <a:rPr lang="en-IN" sz="6100" dirty="0" smtClean="0">
                <a:latin typeface="Times New Roman" pitchFamily="18" charset="0"/>
                <a:cs typeface="Times New Roman" pitchFamily="18" charset="0"/>
              </a:rPr>
              <a:t>purpose..</a:t>
            </a:r>
            <a:endParaRPr lang="en-IN" sz="6100" dirty="0">
              <a:latin typeface="Times New Roman" pitchFamily="18" charset="0"/>
              <a:cs typeface="Times New Roman" pitchFamily="18" charset="0"/>
            </a:endParaRPr>
          </a:p>
          <a:p>
            <a:endParaRPr lang="en-IN" sz="97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4917402" y="19897344"/>
            <a:ext cx="26288998" cy="21945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 FOR TONE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Picture 41" descr="performing-twitter-sentiment-analysi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601" y="22936200"/>
            <a:ext cx="10515602" cy="9614362"/>
          </a:xfrm>
          <a:prstGeom prst="rect">
            <a:avLst/>
          </a:prstGeom>
        </p:spPr>
      </p:pic>
      <p:pic>
        <p:nvPicPr>
          <p:cNvPr id="43" name="Picture 42" descr="Screen-Shot-2016-11-14-at-10.13.55-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599" y="22530820"/>
            <a:ext cx="6400800" cy="632525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rot="16200000" flipH="1">
            <a:off x="26052778" y="27723092"/>
            <a:ext cx="10607040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19469098" y="27540212"/>
            <a:ext cx="10972800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156407" y="28895044"/>
            <a:ext cx="7162798" cy="3185437"/>
          </a:xfrm>
          <a:prstGeom prst="rect">
            <a:avLst/>
          </a:prstGeom>
          <a:noFill/>
        </p:spPr>
        <p:txBody>
          <a:bodyPr wrap="square" lIns="91390" tIns="45695" rIns="91390" bIns="45695" rtlCol="0">
            <a:spAutoFit/>
          </a:bodyPr>
          <a:lstStyle/>
          <a:p>
            <a:r>
              <a:rPr lang="en-US" sz="6700" dirty="0"/>
              <a:t>HAPPY,FEAR,SAD,</a:t>
            </a:r>
          </a:p>
          <a:p>
            <a:r>
              <a:rPr lang="en-US" sz="6700" dirty="0"/>
              <a:t>DIGUST</a:t>
            </a:r>
            <a:r>
              <a:rPr lang="en-US" sz="6700" dirty="0" smtClean="0"/>
              <a:t>,</a:t>
            </a:r>
          </a:p>
          <a:p>
            <a:r>
              <a:rPr lang="en-US" sz="6700" dirty="0" smtClean="0"/>
              <a:t>EXCITEMENT</a:t>
            </a:r>
            <a:endParaRPr lang="en-US" sz="6700" dirty="0"/>
          </a:p>
        </p:txBody>
      </p:sp>
      <p:sp>
        <p:nvSpPr>
          <p:cNvPr id="61" name="TextBox 60"/>
          <p:cNvSpPr txBox="1"/>
          <p:nvPr/>
        </p:nvSpPr>
        <p:spPr>
          <a:xfrm>
            <a:off x="25069800" y="22238208"/>
            <a:ext cx="6324600" cy="12464900"/>
          </a:xfrm>
          <a:prstGeom prst="rect">
            <a:avLst/>
          </a:prstGeom>
          <a:solidFill>
            <a:schemeClr val="bg2"/>
          </a:solidFill>
        </p:spPr>
        <p:txBody>
          <a:bodyPr wrap="square" lIns="91390" tIns="45695" rIns="91390" bIns="45695" rtlCol="0">
            <a:spAutoFit/>
          </a:bodyPr>
          <a:lstStyle/>
          <a:p>
            <a:r>
              <a:rPr lang="en-IN" sz="6700" dirty="0">
                <a:latin typeface="Times New Roman" pitchFamily="18" charset="0"/>
                <a:cs typeface="Times New Roman" pitchFamily="18" charset="0"/>
              </a:rPr>
              <a:t>After recorded the audio ,The Amplitude of audio crosses the particular frequency through the pitch the  Tone is Analysed</a:t>
            </a:r>
            <a:r>
              <a:rPr lang="en-IN" sz="6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6700" dirty="0" smtClean="0">
                <a:latin typeface="Times New Roman" pitchFamily="18" charset="0"/>
                <a:cs typeface="Times New Roman" pitchFamily="18" charset="0"/>
              </a:rPr>
              <a:t>Frequency plays a major role.</a:t>
            </a:r>
            <a:endParaRPr lang="en-IN" sz="6700" dirty="0">
              <a:latin typeface="Times New Roman" pitchFamily="18" charset="0"/>
              <a:cs typeface="Times New Roman" pitchFamily="18" charset="0"/>
            </a:endParaRPr>
          </a:p>
          <a:p>
            <a:endParaRPr lang="en-US" sz="67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4917402" y="32918400"/>
            <a:ext cx="26288998" cy="29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4765000" y="33137856"/>
            <a:ext cx="26441400" cy="29260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 AND FUTURE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688802" y="36063936"/>
            <a:ext cx="25603199" cy="7827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66" name="Picture 65" descr="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800" y="36210240"/>
            <a:ext cx="11277600" cy="7680960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0" y="27285696"/>
            <a:ext cx="24993600" cy="22677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algn="ctr"/>
            <a:r>
              <a:rPr lang="en-US" dirty="0" smtClean="0"/>
              <a:t>SPEECH TO TEXT TRANSCRIBING</a:t>
            </a:r>
            <a:endParaRPr lang="en-US" dirty="0"/>
          </a:p>
        </p:txBody>
      </p:sp>
      <p:pic>
        <p:nvPicPr>
          <p:cNvPr id="68" name="Picture 67" descr="images 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9202" y="13533121"/>
            <a:ext cx="5991225" cy="617220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9" name="Picture 68" descr="pyspeech-feature-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626560"/>
            <a:ext cx="13476438" cy="555955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0" name="TextBox 69"/>
          <p:cNvSpPr txBox="1"/>
          <p:nvPr/>
        </p:nvSpPr>
        <p:spPr>
          <a:xfrm>
            <a:off x="10363200" y="29626561"/>
            <a:ext cx="14478000" cy="56323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7200" dirty="0" smtClean="0"/>
              <a:t>Speech recognition system transcribes the audio to text</a:t>
            </a:r>
          </a:p>
          <a:p>
            <a:pPr>
              <a:buFont typeface="Arial" pitchFamily="34" charset="0"/>
              <a:buChar char="•"/>
            </a:pPr>
            <a:r>
              <a:rPr lang="en-US" sz="7200" dirty="0" smtClean="0"/>
              <a:t>Input will be telephone conversation audio.</a:t>
            </a:r>
          </a:p>
          <a:p>
            <a:pPr>
              <a:buFont typeface="Arial" pitchFamily="34" charset="0"/>
              <a:buChar char="•"/>
            </a:pPr>
            <a:r>
              <a:rPr lang="en-US" sz="7200" dirty="0" smtClean="0"/>
              <a:t>For identifying feedback of product.</a:t>
            </a:r>
            <a:endParaRPr lang="en-US" sz="7200" dirty="0"/>
          </a:p>
        </p:txBody>
      </p:sp>
      <p:sp>
        <p:nvSpPr>
          <p:cNvPr id="71" name="TextBox 70"/>
          <p:cNvSpPr txBox="1"/>
          <p:nvPr/>
        </p:nvSpPr>
        <p:spPr>
          <a:xfrm>
            <a:off x="25146000" y="12039600"/>
            <a:ext cx="6324600" cy="72019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Tokenization </a:t>
            </a:r>
          </a:p>
          <a:p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 stemming </a:t>
            </a:r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660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 removal , </a:t>
            </a:r>
            <a:r>
              <a:rPr lang="en-IN" sz="6600" dirty="0" err="1" smtClean="0">
                <a:latin typeface="Times New Roman" pitchFamily="18" charset="0"/>
                <a:cs typeface="Times New Roman" pitchFamily="18" charset="0"/>
              </a:rPr>
              <a:t>Lemmization</a:t>
            </a:r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 and numbers removal.</a:t>
            </a:r>
          </a:p>
          <a:p>
            <a:r>
              <a:rPr lang="en-IN" sz="6600" dirty="0" smtClean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IN" sz="66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endParaRPr lang="en-US" sz="6600" dirty="0"/>
          </a:p>
        </p:txBody>
      </p:sp>
      <p:sp>
        <p:nvSpPr>
          <p:cNvPr id="44" name="Rectangle 43"/>
          <p:cNvSpPr/>
          <p:nvPr/>
        </p:nvSpPr>
        <p:spPr>
          <a:xfrm>
            <a:off x="24765000" y="36137088"/>
            <a:ext cx="15240000" cy="77541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sz="7200" dirty="0" smtClean="0">
                <a:solidFill>
                  <a:schemeClr val="tx1"/>
                </a:solidFill>
              </a:rPr>
              <a:t>The future scope will be </a:t>
            </a:r>
            <a:r>
              <a:rPr lang="en-US" sz="7200" dirty="0" smtClean="0">
                <a:solidFill>
                  <a:schemeClr val="tx1"/>
                </a:solidFill>
              </a:rPr>
              <a:t>analyzing </a:t>
            </a:r>
            <a:r>
              <a:rPr lang="en-US" sz="7200" dirty="0" smtClean="0">
                <a:solidFill>
                  <a:schemeClr val="tx1"/>
                </a:solidFill>
              </a:rPr>
              <a:t>it with big data set.</a:t>
            </a:r>
          </a:p>
          <a:p>
            <a:pPr algn="ctr">
              <a:buFont typeface="Arial" pitchFamily="34" charset="0"/>
              <a:buChar char="•"/>
            </a:pPr>
            <a:r>
              <a:rPr lang="en-US" sz="7200" dirty="0" smtClean="0">
                <a:solidFill>
                  <a:schemeClr val="tx1"/>
                </a:solidFill>
              </a:rPr>
              <a:t> Gender of the speaker can be identified.</a:t>
            </a:r>
          </a:p>
          <a:p>
            <a:pPr algn="ctr">
              <a:buFont typeface="Arial" pitchFamily="34" charset="0"/>
              <a:buChar char="•"/>
            </a:pPr>
            <a:r>
              <a:rPr lang="en-US" sz="7200" dirty="0" smtClean="0">
                <a:solidFill>
                  <a:schemeClr val="tx1"/>
                </a:solidFill>
              </a:rPr>
              <a:t>Many languages can be used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34893504"/>
            <a:ext cx="24765000" cy="29260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Noise 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37526976"/>
            <a:ext cx="24765000" cy="63642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38" name="Picture 37" descr="images (3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37521249"/>
            <a:ext cx="15087600" cy="6369951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37642800"/>
            <a:ext cx="9448800" cy="6248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The background noise will be removed for proper Analysis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276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USING AUDIO(NLP)</dc:title>
  <dc:creator>Microsoft</dc:creator>
  <cp:lastModifiedBy>Microsoft</cp:lastModifiedBy>
  <cp:revision>18</cp:revision>
  <dcterms:created xsi:type="dcterms:W3CDTF">2019-02-20T11:01:39Z</dcterms:created>
  <dcterms:modified xsi:type="dcterms:W3CDTF">2019-02-20T13:38:57Z</dcterms:modified>
</cp:coreProperties>
</file>