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340" r:id="rId5"/>
    <p:sldId id="341" r:id="rId6"/>
    <p:sldId id="343" r:id="rId7"/>
    <p:sldId id="344" r:id="rId8"/>
    <p:sldId id="346" r:id="rId9"/>
    <p:sldId id="347" r:id="rId10"/>
    <p:sldId id="348" r:id="rId11"/>
    <p:sldId id="356" r:id="rId12"/>
    <p:sldId id="357" r:id="rId13"/>
    <p:sldId id="358" r:id="rId14"/>
    <p:sldId id="359" r:id="rId15"/>
    <p:sldId id="351" r:id="rId16"/>
    <p:sldId id="360" r:id="rId17"/>
    <p:sldId id="361" r:id="rId18"/>
    <p:sldId id="354" r:id="rId19"/>
    <p:sldId id="353" r:id="rId20"/>
    <p:sldId id="35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9E0B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91" autoAdjust="0"/>
    <p:restoredTop sz="94660" autoAdjust="0"/>
  </p:normalViewPr>
  <p:slideViewPr>
    <p:cSldViewPr snapToGrid="0">
      <p:cViewPr>
        <p:scale>
          <a:sx n="50" d="100"/>
          <a:sy n="50" d="100"/>
        </p:scale>
        <p:origin x="-156" y="-486"/>
      </p:cViewPr>
      <p:guideLst>
        <p:guide orient="horz" pos="2160"/>
        <p:guide pos="3840"/>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580481"/>
          <a:ext cx="5972175" cy="0"/>
        </a:xfrm>
        <a:prstGeom prst="line">
          <a:avLst/>
        </a:prstGeom>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32478" y="27714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latin typeface="+mj-lt"/>
            </a:rPr>
            <a:t>Q3</a:t>
          </a:r>
        </a:p>
      </dsp:txBody>
      <dsp:txXfrm>
        <a:off x="132478" y="2771437"/>
        <a:ext cx="1916928" cy="583188"/>
      </dsp:txXfrm>
    </dsp:sp>
    <dsp:sp modelId="{BA29120C-7C6B-4F62-9079-4AD528BC0744}">
      <dsp:nvSpPr>
        <dsp:cNvPr id="0" name=""/>
        <dsp:cNvSpPr/>
      </dsp:nvSpPr>
      <dsp:spPr>
        <a:xfrm>
          <a:off x="1778" y="664957"/>
          <a:ext cx="2178327" cy="934940"/>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Market research</a:t>
          </a:r>
        </a:p>
      </dsp:txBody>
      <dsp:txXfrm>
        <a:off x="47418" y="710597"/>
        <a:ext cx="2087047" cy="843660"/>
      </dsp:txXfrm>
    </dsp:sp>
    <dsp:sp modelId="{A95DB80B-444A-4D69-B205-3A801BB8524A}">
      <dsp:nvSpPr>
        <dsp:cNvPr id="0" name=""/>
        <dsp:cNvSpPr/>
      </dsp:nvSpPr>
      <dsp:spPr>
        <a:xfrm>
          <a:off x="1090942"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95908" y="18063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latin typeface="+mj-lt"/>
            </a:rPr>
            <a:t>Q4</a:t>
          </a:r>
        </a:p>
      </dsp:txBody>
      <dsp:txXfrm>
        <a:off x="1395908" y="1806337"/>
        <a:ext cx="1916928" cy="583188"/>
      </dsp:txXfrm>
    </dsp:sp>
    <dsp:sp modelId="{FA19A0AA-8B0B-4AA8-A80D-08CFFDD3F112}">
      <dsp:nvSpPr>
        <dsp:cNvPr id="0" name=""/>
        <dsp:cNvSpPr/>
      </dsp:nvSpPr>
      <dsp:spPr>
        <a:xfrm>
          <a:off x="1052235"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65208" y="3561064"/>
          <a:ext cx="2178327" cy="934940"/>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Product development</a:t>
          </a:r>
        </a:p>
      </dsp:txBody>
      <dsp:txXfrm>
        <a:off x="1310848" y="3606704"/>
        <a:ext cx="2087047" cy="843660"/>
      </dsp:txXfrm>
    </dsp:sp>
    <dsp:sp modelId="{DBD74D6B-057A-432C-9067-BF618C19EB2A}">
      <dsp:nvSpPr>
        <dsp:cNvPr id="0" name=""/>
        <dsp:cNvSpPr/>
      </dsp:nvSpPr>
      <dsp:spPr>
        <a:xfrm>
          <a:off x="2354372"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659338" y="27714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latin typeface="+mj-lt"/>
            </a:rPr>
            <a:t>Q1</a:t>
          </a:r>
        </a:p>
      </dsp:txBody>
      <dsp:txXfrm>
        <a:off x="2659338" y="2771437"/>
        <a:ext cx="1916928" cy="583188"/>
      </dsp:txXfrm>
    </dsp:sp>
    <dsp:sp modelId="{0F979253-FD39-4920-BFCA-78C564B167EA}">
      <dsp:nvSpPr>
        <dsp:cNvPr id="0" name=""/>
        <dsp:cNvSpPr/>
      </dsp:nvSpPr>
      <dsp:spPr>
        <a:xfrm>
          <a:off x="2315665"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528638" y="719954"/>
          <a:ext cx="2178327" cy="879944"/>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 User testing</a:t>
          </a:r>
        </a:p>
      </dsp:txBody>
      <dsp:txXfrm>
        <a:off x="2571593" y="762909"/>
        <a:ext cx="2092417" cy="794034"/>
      </dsp:txXfrm>
    </dsp:sp>
    <dsp:sp modelId="{DCAE8A46-752C-4E82-84CE-E790E1F2918E}">
      <dsp:nvSpPr>
        <dsp:cNvPr id="0" name=""/>
        <dsp:cNvSpPr/>
      </dsp:nvSpPr>
      <dsp:spPr>
        <a:xfrm>
          <a:off x="3617802"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922768" y="18063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latin typeface="+mj-lt"/>
            </a:rPr>
            <a:t>Q2</a:t>
          </a:r>
        </a:p>
      </dsp:txBody>
      <dsp:txXfrm>
        <a:off x="3922768" y="1806337"/>
        <a:ext cx="1916928" cy="583188"/>
      </dsp:txXfrm>
    </dsp:sp>
    <dsp:sp modelId="{B6459BF8-D2C3-4018-9C28-98667DC203F4}">
      <dsp:nvSpPr>
        <dsp:cNvPr id="0" name=""/>
        <dsp:cNvSpPr/>
      </dsp:nvSpPr>
      <dsp:spPr>
        <a:xfrm>
          <a:off x="3579095"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792068" y="3561064"/>
          <a:ext cx="2178327" cy="879944"/>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Product launch</a:t>
          </a:r>
        </a:p>
      </dsp:txBody>
      <dsp:txXfrm>
        <a:off x="3835023" y="3604019"/>
        <a:ext cx="2092417" cy="794034"/>
      </dsp:txXfrm>
    </dsp:sp>
    <dsp:sp modelId="{086FB9B1-82B2-4197-8B33-6E7FF94F8D2E}">
      <dsp:nvSpPr>
        <dsp:cNvPr id="0" name=""/>
        <dsp:cNvSpPr/>
      </dsp:nvSpPr>
      <dsp:spPr>
        <a:xfrm>
          <a:off x="4881232"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842525"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pPr/>
              <a:t>4/1/2024</a:t>
            </a:fld>
            <a:endParaRPr lang="en-US" dirty="0"/>
          </a:p>
        </p:txBody>
      </p:sp>
      <p:sp>
        <p:nvSpPr>
          <p:cNvPr id="4" name="Footer Placeholder 3">
            <a:extLst>
              <a:ext uri="{FF2B5EF4-FFF2-40B4-BE49-F238E27FC236}">
                <a16:creationId xmlns:a16="http://schemas.microsoft.com/office/drawing/2014/main" xmlns=""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pPr/>
              <a:t>‹#›</a:t>
            </a:fld>
            <a:endParaRPr lang="en-US" dirty="0"/>
          </a:p>
        </p:txBody>
      </p:sp>
    </p:spTree>
    <p:extLst>
      <p:ext uri="{BB962C8B-B14F-4D97-AF65-F5344CB8AC3E}">
        <p14:creationId xmlns:p14="http://schemas.microsoft.com/office/powerpoint/2010/main" xmlns=""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pPr/>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pPr/>
              <a:t>‹#›</a:t>
            </a:fld>
            <a:endParaRPr lang="en-US" dirty="0"/>
          </a:p>
        </p:txBody>
      </p:sp>
    </p:spTree>
    <p:extLst>
      <p:ext uri="{BB962C8B-B14F-4D97-AF65-F5344CB8AC3E}">
        <p14:creationId xmlns:p14="http://schemas.microsoft.com/office/powerpoint/2010/main" xmlns=""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a:t>
            </a:fld>
            <a:endParaRPr lang="en-US" dirty="0"/>
          </a:p>
        </p:txBody>
      </p:sp>
    </p:spTree>
    <p:extLst>
      <p:ext uri="{BB962C8B-B14F-4D97-AF65-F5344CB8AC3E}">
        <p14:creationId xmlns:p14="http://schemas.microsoft.com/office/powerpoint/2010/main" xmlns=""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10</a:t>
            </a:fld>
            <a:endParaRPr lang="en-US" dirty="0"/>
          </a:p>
        </p:txBody>
      </p:sp>
    </p:spTree>
    <p:extLst>
      <p:ext uri="{BB962C8B-B14F-4D97-AF65-F5344CB8AC3E}">
        <p14:creationId xmlns:p14="http://schemas.microsoft.com/office/powerpoint/2010/main" xmlns="" val="5272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11</a:t>
            </a:fld>
            <a:endParaRPr lang="en-US" dirty="0"/>
          </a:p>
        </p:txBody>
      </p:sp>
    </p:spTree>
    <p:extLst>
      <p:ext uri="{BB962C8B-B14F-4D97-AF65-F5344CB8AC3E}">
        <p14:creationId xmlns:p14="http://schemas.microsoft.com/office/powerpoint/2010/main" xmlns="" val="52723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12</a:t>
            </a:fld>
            <a:endParaRPr lang="en-US" dirty="0"/>
          </a:p>
        </p:txBody>
      </p:sp>
    </p:spTree>
    <p:extLst>
      <p:ext uri="{BB962C8B-B14F-4D97-AF65-F5344CB8AC3E}">
        <p14:creationId xmlns:p14="http://schemas.microsoft.com/office/powerpoint/2010/main" xmlns="" val="43636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13</a:t>
            </a:fld>
            <a:endParaRPr lang="en-US" dirty="0"/>
          </a:p>
        </p:txBody>
      </p:sp>
    </p:spTree>
    <p:extLst>
      <p:ext uri="{BB962C8B-B14F-4D97-AF65-F5344CB8AC3E}">
        <p14:creationId xmlns:p14="http://schemas.microsoft.com/office/powerpoint/2010/main" xmlns="" val="43636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14</a:t>
            </a:fld>
            <a:endParaRPr lang="en-US" dirty="0"/>
          </a:p>
        </p:txBody>
      </p:sp>
    </p:spTree>
    <p:extLst>
      <p:ext uri="{BB962C8B-B14F-4D97-AF65-F5344CB8AC3E}">
        <p14:creationId xmlns:p14="http://schemas.microsoft.com/office/powerpoint/2010/main" xmlns="" val="43636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15</a:t>
            </a:fld>
            <a:endParaRPr lang="en-US" dirty="0"/>
          </a:p>
        </p:txBody>
      </p:sp>
    </p:spTree>
    <p:extLst>
      <p:ext uri="{BB962C8B-B14F-4D97-AF65-F5344CB8AC3E}">
        <p14:creationId xmlns:p14="http://schemas.microsoft.com/office/powerpoint/2010/main" xmlns="" val="744771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16</a:t>
            </a:fld>
            <a:endParaRPr lang="en-US" dirty="0"/>
          </a:p>
        </p:txBody>
      </p:sp>
    </p:spTree>
    <p:extLst>
      <p:ext uri="{BB962C8B-B14F-4D97-AF65-F5344CB8AC3E}">
        <p14:creationId xmlns:p14="http://schemas.microsoft.com/office/powerpoint/2010/main" xmlns="" val="383845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17</a:t>
            </a:fld>
            <a:endParaRPr lang="en-US" dirty="0"/>
          </a:p>
        </p:txBody>
      </p:sp>
    </p:spTree>
    <p:extLst>
      <p:ext uri="{BB962C8B-B14F-4D97-AF65-F5344CB8AC3E}">
        <p14:creationId xmlns:p14="http://schemas.microsoft.com/office/powerpoint/2010/main" xmlns=""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2</a:t>
            </a:fld>
            <a:endParaRPr lang="en-US" dirty="0"/>
          </a:p>
        </p:txBody>
      </p:sp>
    </p:spTree>
    <p:extLst>
      <p:ext uri="{BB962C8B-B14F-4D97-AF65-F5344CB8AC3E}">
        <p14:creationId xmlns:p14="http://schemas.microsoft.com/office/powerpoint/2010/main" xmlns=""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3</a:t>
            </a:fld>
            <a:endParaRPr lang="en-US" dirty="0"/>
          </a:p>
        </p:txBody>
      </p:sp>
    </p:spTree>
    <p:extLst>
      <p:ext uri="{BB962C8B-B14F-4D97-AF65-F5344CB8AC3E}">
        <p14:creationId xmlns:p14="http://schemas.microsoft.com/office/powerpoint/2010/main" xmlns="" val="164979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4</a:t>
            </a:fld>
            <a:endParaRPr lang="en-US" dirty="0"/>
          </a:p>
        </p:txBody>
      </p:sp>
    </p:spTree>
    <p:extLst>
      <p:ext uri="{BB962C8B-B14F-4D97-AF65-F5344CB8AC3E}">
        <p14:creationId xmlns:p14="http://schemas.microsoft.com/office/powerpoint/2010/main" xmlns="" val="105415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5</a:t>
            </a:fld>
            <a:endParaRPr lang="en-US" dirty="0"/>
          </a:p>
        </p:txBody>
      </p:sp>
    </p:spTree>
    <p:extLst>
      <p:ext uri="{BB962C8B-B14F-4D97-AF65-F5344CB8AC3E}">
        <p14:creationId xmlns:p14="http://schemas.microsoft.com/office/powerpoint/2010/main" xmlns="" val="323828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6</a:t>
            </a:fld>
            <a:endParaRPr lang="en-US" dirty="0"/>
          </a:p>
        </p:txBody>
      </p:sp>
    </p:spTree>
    <p:extLst>
      <p:ext uri="{BB962C8B-B14F-4D97-AF65-F5344CB8AC3E}">
        <p14:creationId xmlns:p14="http://schemas.microsoft.com/office/powerpoint/2010/main" xmlns="" val="359750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7</a:t>
            </a:fld>
            <a:endParaRPr lang="en-US" dirty="0"/>
          </a:p>
        </p:txBody>
      </p:sp>
    </p:spTree>
    <p:extLst>
      <p:ext uri="{BB962C8B-B14F-4D97-AF65-F5344CB8AC3E}">
        <p14:creationId xmlns:p14="http://schemas.microsoft.com/office/powerpoint/2010/main" xmlns="" val="5272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8</a:t>
            </a:fld>
            <a:endParaRPr lang="en-US" dirty="0"/>
          </a:p>
        </p:txBody>
      </p:sp>
    </p:spTree>
    <p:extLst>
      <p:ext uri="{BB962C8B-B14F-4D97-AF65-F5344CB8AC3E}">
        <p14:creationId xmlns:p14="http://schemas.microsoft.com/office/powerpoint/2010/main" xmlns="" val="5272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pPr/>
              <a:t>9</a:t>
            </a:fld>
            <a:endParaRPr lang="en-US" dirty="0"/>
          </a:p>
        </p:txBody>
      </p:sp>
    </p:spTree>
    <p:extLst>
      <p:ext uri="{BB962C8B-B14F-4D97-AF65-F5344CB8AC3E}">
        <p14:creationId xmlns:p14="http://schemas.microsoft.com/office/powerpoint/2010/main" xmlns="" val="52723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2.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xmlns="" id="{BECDFC6B-0742-962E-44A1-19C9C173BB22}"/>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xmlns=""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812B799F-04B8-4A62-EB7D-F17311231B8E}"/>
              </a:ext>
              <a:ext uri="{C183D7F6-B498-43B3-948B-1728B52AA6E4}">
                <adec:decorative xmlns:adec="http://schemas.microsoft.com/office/drawing/2017/decorative" xmlns=""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xmlns="" id="{08F310BE-5861-E73D-5979-D11A971516CF}"/>
              </a:ext>
              <a:ext uri="{C183D7F6-B498-43B3-948B-1728B52AA6E4}">
                <adec:decorative xmlns:adec="http://schemas.microsoft.com/office/drawing/2017/decorative" xmlns=""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xmlns="" id="{AA12F5E6-EC22-5E10-94FB-5E546A7B9123}"/>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xmlns=""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dirty="0"/>
              <a:t>Click icon to add table</a:t>
            </a:r>
          </a:p>
        </p:txBody>
      </p:sp>
      <p:sp>
        <p:nvSpPr>
          <p:cNvPr id="5" name="Content Placeholder 9">
            <a:extLst>
              <a:ext uri="{FF2B5EF4-FFF2-40B4-BE49-F238E27FC236}">
                <a16:creationId xmlns:a16="http://schemas.microsoft.com/office/drawing/2014/main" xmlns=""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59176A3-24B8-086B-739F-2B3DCE8BE094}"/>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xmlns="" id="{BA96EFAA-0851-646A-8758-C20243901E54}"/>
              </a:ext>
              <a:ext uri="{C183D7F6-B498-43B3-948B-1728B52AA6E4}">
                <adec:decorative xmlns:adec="http://schemas.microsoft.com/office/drawing/2017/decorative" xmlns=""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xmlns=""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dirty="0"/>
              <a:t>Click icon to add table</a:t>
            </a:r>
          </a:p>
        </p:txBody>
      </p:sp>
    </p:spTree>
    <p:extLst>
      <p:ext uri="{BB962C8B-B14F-4D97-AF65-F5344CB8AC3E}">
        <p14:creationId xmlns:p14="http://schemas.microsoft.com/office/powerpoint/2010/main" xmlns=""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2FDAFCA1-BDD9-1108-8F95-E3FC1A7935C1}"/>
              </a:ext>
              <a:ext uri="{C183D7F6-B498-43B3-948B-1728B52AA6E4}">
                <adec:decorative xmlns:adec="http://schemas.microsoft.com/office/drawing/2017/decorative" xmlns=""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xmlns=""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xmlns=""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xmlns=""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xmlns=""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B11222B-29F6-BF2A-09DE-82F65963894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xmlns="" id="{B035F993-EADB-1C5A-7158-41E510B706E0}"/>
              </a:ext>
              <a:ext uri="{C183D7F6-B498-43B3-948B-1728B52AA6E4}">
                <adec:decorative xmlns:adec="http://schemas.microsoft.com/office/drawing/2017/decorative" xmlns=""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xmlns="" id="{AB12E34E-DBAF-BA5D-15D9-E69A05535785}"/>
              </a:ext>
              <a:ext uri="{C183D7F6-B498-43B3-948B-1728B52AA6E4}">
                <adec:decorative xmlns:adec="http://schemas.microsoft.com/office/drawing/2017/decorative" xmlns=""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xmlns=""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xmlns=""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F4DCF8-BA15-AB79-2D14-040F5A063B79}"/>
              </a:ext>
              <a:ext uri="{C183D7F6-B498-43B3-948B-1728B52AA6E4}">
                <adec:decorative xmlns:adec="http://schemas.microsoft.com/office/drawing/2017/decorative" xmlns=""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xmlns="" id="{5ED22DD7-291D-E347-8A4C-07E31E681333}"/>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xmlns=""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xmlns=""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ADBC817-DA57-A518-5544-0D3B819C7062}"/>
              </a:ext>
              <a:ext uri="{C183D7F6-B498-43B3-948B-1728B52AA6E4}">
                <adec:decorative xmlns:adec="http://schemas.microsoft.com/office/drawing/2017/decorative" xmlns=""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xmlns="" id="{4873FFF3-C7B6-C678-1B03-17FBD0D5ACE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xmlns=""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105E210-05B5-5EA1-C778-30BB3A4942D5}"/>
              </a:ext>
              <a:ext uri="{C183D7F6-B498-43B3-948B-1728B52AA6E4}">
                <adec:decorative xmlns:adec="http://schemas.microsoft.com/office/drawing/2017/decorative" xmlns=""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xmlns="" id="{28792193-1165-3487-6FB9-133CB518CE35}"/>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xmlns=""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8905615-9FD2-EBB3-89AB-555B373EBBEB}"/>
              </a:ext>
              <a:ext uri="{C183D7F6-B498-43B3-948B-1728B52AA6E4}">
                <adec:decorative xmlns:adec="http://schemas.microsoft.com/office/drawing/2017/decorative" xmlns=""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xmlns="" id="{E2B638DB-3E00-7F4B-D4B7-9D7F0905639D}"/>
              </a:ext>
              <a:ext uri="{C183D7F6-B498-43B3-948B-1728B52AA6E4}">
                <adec:decorative xmlns:adec="http://schemas.microsoft.com/office/drawing/2017/decorative" xmlns=""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310EED07-CDD5-9244-28FA-5195E67951C1}"/>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xmlns=""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F4A700F-42CA-D7A9-D709-C0017521B294}"/>
              </a:ext>
              <a:ext uri="{C183D7F6-B498-43B3-948B-1728B52AA6E4}">
                <adec:decorative xmlns:adec="http://schemas.microsoft.com/office/drawing/2017/decorative" xmlns=""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xmlns="" id="{961DA139-D8FD-A752-758D-4F836DFB2524}"/>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xmlns=""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dirty="0"/>
              <a:t>Click icon to add picture</a:t>
            </a:r>
          </a:p>
        </p:txBody>
      </p:sp>
      <p:sp>
        <p:nvSpPr>
          <p:cNvPr id="3" name="Content Placeholder 9">
            <a:extLst>
              <a:ext uri="{FF2B5EF4-FFF2-40B4-BE49-F238E27FC236}">
                <a16:creationId xmlns:a16="http://schemas.microsoft.com/office/drawing/2014/main" xmlns=""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81D7C89-8451-1944-C2B3-53AADAC99A01}"/>
              </a:ext>
              <a:ext uri="{C183D7F6-B498-43B3-948B-1728B52AA6E4}">
                <adec:decorative xmlns:adec="http://schemas.microsoft.com/office/drawing/2017/decorative" xmlns=""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xmlns="" id="{D26B15EB-5194-C74B-F881-D3DCBE854272}"/>
              </a:ext>
              <a:ext uri="{C183D7F6-B498-43B3-948B-1728B52AA6E4}">
                <adec:decorative xmlns:adec="http://schemas.microsoft.com/office/drawing/2017/decorative" xmlns=""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xmlns=""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xmlns=""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3E625C-F0A4-564D-CEE2-6B3595CEB038}"/>
              </a:ext>
              <a:ext uri="{C183D7F6-B498-43B3-948B-1728B52AA6E4}">
                <adec:decorative xmlns:adec="http://schemas.microsoft.com/office/drawing/2017/decorative" xmlns=""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xmlns=""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endParaRPr lang="en-US" dirty="0"/>
          </a:p>
        </p:txBody>
      </p:sp>
      <p:sp>
        <p:nvSpPr>
          <p:cNvPr id="3" name="Rectangle 2">
            <a:extLst>
              <a:ext uri="{FF2B5EF4-FFF2-40B4-BE49-F238E27FC236}">
                <a16:creationId xmlns:a16="http://schemas.microsoft.com/office/drawing/2014/main" xmlns="" id="{BB4D8C78-00C3-F3D7-17C3-F1667E463E12}"/>
              </a:ext>
              <a:ext uri="{C183D7F6-B498-43B3-948B-1728B52AA6E4}">
                <adec:decorative xmlns:adec="http://schemas.microsoft.com/office/drawing/2017/decorative" xmlns=""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xmlns="" id="{F13E61FD-F54A-5F86-FCED-3BD4C8AA42E7}"/>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xmlns="" id="{A9F0290F-2D31-F9FB-AD35-B76947AF146F}"/>
              </a:ext>
              <a:ext uri="{C183D7F6-B498-43B3-948B-1728B52AA6E4}">
                <adec:decorative xmlns:adec="http://schemas.microsoft.com/office/drawing/2017/decorative" xmlns=""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dirty="0"/>
              <a:t>Click icon to add picture</a:t>
            </a:r>
          </a:p>
        </p:txBody>
      </p:sp>
      <p:sp>
        <p:nvSpPr>
          <p:cNvPr id="5" name="Content Placeholder 9">
            <a:extLst>
              <a:ext uri="{FF2B5EF4-FFF2-40B4-BE49-F238E27FC236}">
                <a16:creationId xmlns:a16="http://schemas.microsoft.com/office/drawing/2014/main" xmlns=""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36DB3CB-355C-968A-7F5F-71E0350408BA}"/>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xmlns="" id="{281D7C89-8451-1944-C2B3-53AADAC99A01}"/>
              </a:ext>
              <a:ext uri="{C183D7F6-B498-43B3-948B-1728B52AA6E4}">
                <adec:decorative xmlns:adec="http://schemas.microsoft.com/office/drawing/2017/decorative" xmlns=""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xmlns="" id="{D26B15EB-5194-C74B-F881-D3DCBE854272}"/>
              </a:ext>
              <a:ext uri="{C183D7F6-B498-43B3-948B-1728B52AA6E4}">
                <adec:decorative xmlns:adec="http://schemas.microsoft.com/office/drawing/2017/decorative" xmlns=""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xmlns=""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xmlns="" id="{A087279F-936E-0F41-B533-7990D668D7CF}"/>
              </a:ext>
              <a:ext uri="{C183D7F6-B498-43B3-948B-1728B52AA6E4}">
                <adec:decorative xmlns:adec="http://schemas.microsoft.com/office/drawing/2017/decorative" xmlns=""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xmlns=""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59176A3-24B8-086B-739F-2B3DCE8BE094}"/>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xmlns="" id="{BA96EFAA-0851-646A-8758-C20243901E54}"/>
              </a:ext>
              <a:ext uri="{C183D7F6-B498-43B3-948B-1728B52AA6E4}">
                <adec:decorative xmlns:adec="http://schemas.microsoft.com/office/drawing/2017/decorative" xmlns=""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xmlns=""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xmlns=""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pPr/>
              <a:t>4/1/2024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ravanansanjay345@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762A4-2E4B-23FB-9F8B-D54C0F90A08A}"/>
              </a:ext>
            </a:extLst>
          </p:cNvPr>
          <p:cNvSpPr>
            <a:spLocks noGrp="1"/>
          </p:cNvSpPr>
          <p:nvPr>
            <p:ph type="title"/>
          </p:nvPr>
        </p:nvSpPr>
        <p:spPr>
          <a:xfrm>
            <a:off x="810001" y="633046"/>
            <a:ext cx="10571998" cy="3366198"/>
          </a:xfrm>
        </p:spPr>
        <p:txBody>
          <a:bodyPr/>
          <a:lstStyle/>
          <a:p>
            <a:pPr lvl="0"/>
            <a:r>
              <a:rPr lang="en-US" dirty="0" smtClean="0">
                <a:latin typeface="Times New Roman" pitchFamily="18" charset="0"/>
                <a:cs typeface="Times New Roman" pitchFamily="18" charset="0"/>
              </a:rPr>
              <a:t>Handwritten digit model using GAN</a:t>
            </a:r>
            <a:endParaRPr lang="en-US" noProof="0" dirty="0">
              <a:latin typeface="Times New Roman" pitchFamily="18" charset="0"/>
              <a:cs typeface="Times New Roman" pitchFamily="18" charset="0"/>
            </a:endParaRPr>
          </a:p>
        </p:txBody>
      </p:sp>
      <p:sp>
        <p:nvSpPr>
          <p:cNvPr id="3" name="TextBox 2"/>
          <p:cNvSpPr txBox="1"/>
          <p:nvPr/>
        </p:nvSpPr>
        <p:spPr>
          <a:xfrm>
            <a:off x="2457450" y="4171950"/>
            <a:ext cx="8229600" cy="1477328"/>
          </a:xfrm>
          <a:prstGeom prst="rect">
            <a:avLst/>
          </a:prstGeom>
          <a:noFill/>
        </p:spPr>
        <p:txBody>
          <a:bodyPr wrap="square" rtlCol="0">
            <a:spAutoFit/>
          </a:bodyPr>
          <a:lstStyle/>
          <a:p>
            <a:pPr algn="ctr"/>
            <a:r>
              <a:rPr lang="en-US" b="1" dirty="0" err="1" smtClean="0"/>
              <a:t>Saravanan</a:t>
            </a:r>
            <a:r>
              <a:rPr lang="en-US" b="1" dirty="0" smtClean="0"/>
              <a:t> M, </a:t>
            </a:r>
            <a:r>
              <a:rPr lang="en-US" b="1" dirty="0" err="1" smtClean="0"/>
              <a:t>B.Tech</a:t>
            </a:r>
            <a:r>
              <a:rPr lang="en-US" b="1" dirty="0" smtClean="0"/>
              <a:t>  IT 3</a:t>
            </a:r>
            <a:r>
              <a:rPr lang="en-US" b="1" baseline="30000" dirty="0" smtClean="0"/>
              <a:t>rd</a:t>
            </a:r>
            <a:r>
              <a:rPr lang="en-US" b="1" dirty="0" smtClean="0"/>
              <a:t> Year</a:t>
            </a:r>
          </a:p>
          <a:p>
            <a:pPr algn="ctr"/>
            <a:r>
              <a:rPr lang="en-US" b="1" dirty="0" smtClean="0"/>
              <a:t>210921205043</a:t>
            </a:r>
          </a:p>
          <a:p>
            <a:pPr algn="ctr"/>
            <a:r>
              <a:rPr lang="en-US" b="1" dirty="0" smtClean="0">
                <a:hlinkClick r:id="rId3"/>
              </a:rPr>
              <a:t>saravanansanjay345@gmail.com</a:t>
            </a:r>
            <a:endParaRPr lang="en-US" b="1" dirty="0" smtClean="0"/>
          </a:p>
          <a:p>
            <a:pPr algn="ctr"/>
            <a:r>
              <a:rPr lang="en-US" b="1" dirty="0" smtClean="0"/>
              <a:t>Loyola Institute of Technology,</a:t>
            </a:r>
          </a:p>
          <a:p>
            <a:pPr algn="ctr"/>
            <a:r>
              <a:rPr lang="en-US" b="1" smtClean="0"/>
              <a:t>Chennai – 600 123</a:t>
            </a:r>
          </a:p>
        </p:txBody>
      </p:sp>
    </p:spTree>
    <p:extLst>
      <p:ext uri="{BB962C8B-B14F-4D97-AF65-F5344CB8AC3E}">
        <p14:creationId xmlns:p14="http://schemas.microsoft.com/office/powerpoint/2010/main" xmlns=""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63E25-7402-EAC9-107D-E3C80B9672C6}"/>
              </a:ext>
            </a:extLst>
          </p:cNvPr>
          <p:cNvSpPr>
            <a:spLocks noGrp="1"/>
          </p:cNvSpPr>
          <p:nvPr>
            <p:ph type="title"/>
          </p:nvPr>
        </p:nvSpPr>
        <p:spPr>
          <a:xfrm>
            <a:off x="529935" y="924339"/>
            <a:ext cx="3990110" cy="5009322"/>
          </a:xfrm>
        </p:spPr>
        <p:txBody>
          <a:bodyPr/>
          <a:lstStyle/>
          <a:p>
            <a:pPr lvl="0"/>
            <a:r>
              <a:rPr lang="en-US" noProof="0" dirty="0" smtClean="0">
                <a:latin typeface="Times New Roman" pitchFamily="18" charset="0"/>
                <a:cs typeface="Times New Roman" pitchFamily="18" charset="0"/>
              </a:rPr>
              <a:t>Algorithms</a:t>
            </a:r>
            <a:endParaRPr lang="en-US" noProof="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BBD146A-879C-A0DC-7A0C-2E7729C4D125}"/>
              </a:ext>
            </a:extLst>
          </p:cNvPr>
          <p:cNvSpPr>
            <a:spLocks noGrp="1"/>
          </p:cNvSpPr>
          <p:nvPr>
            <p:ph sz="quarter" idx="10"/>
          </p:nvPr>
        </p:nvSpPr>
        <p:spPr>
          <a:xfrm>
            <a:off x="5153836" y="1371602"/>
            <a:ext cx="6177309" cy="1953489"/>
          </a:xfrm>
        </p:spPr>
        <p:txBody>
          <a:bodyPr>
            <a:normAutofit/>
          </a:bodyPr>
          <a:lstStyle/>
          <a:p>
            <a:pPr lvl="0"/>
            <a:r>
              <a:rPr lang="en-US" b="1" dirty="0" smtClean="0"/>
              <a:t>Feature Matching</a:t>
            </a:r>
            <a:r>
              <a:rPr lang="en-US" dirty="0" smtClean="0"/>
              <a:t>: Feature matching is a technique used to stabilize GAN training by minimizing the discrepancy between the feature representations of real and generated images in intermediate layers of the discriminator.</a:t>
            </a:r>
            <a:endParaRPr lang="en-US" noProof="0" dirty="0"/>
          </a:p>
        </p:txBody>
      </p:sp>
      <p:sp>
        <p:nvSpPr>
          <p:cNvPr id="6" name="Content Placeholder 5">
            <a:extLst>
              <a:ext uri="{FF2B5EF4-FFF2-40B4-BE49-F238E27FC236}">
                <a16:creationId xmlns:a16="http://schemas.microsoft.com/office/drawing/2014/main" xmlns="" id="{FCAFDB5C-106E-88F6-9353-25362AF2CB86}"/>
              </a:ext>
            </a:extLst>
          </p:cNvPr>
          <p:cNvSpPr>
            <a:spLocks noGrp="1"/>
          </p:cNvSpPr>
          <p:nvPr>
            <p:ph sz="quarter" idx="11"/>
          </p:nvPr>
        </p:nvSpPr>
        <p:spPr>
          <a:xfrm>
            <a:off x="5153836" y="3745924"/>
            <a:ext cx="6177309" cy="2238918"/>
          </a:xfrm>
        </p:spPr>
        <p:txBody>
          <a:bodyPr/>
          <a:lstStyle/>
          <a:p>
            <a:pPr lvl="0"/>
            <a:r>
              <a:rPr lang="en-US" b="1" dirty="0" err="1" smtClean="0"/>
              <a:t>Minibatch</a:t>
            </a:r>
            <a:r>
              <a:rPr lang="en-US" b="1" dirty="0" smtClean="0"/>
              <a:t> Discrimination</a:t>
            </a:r>
            <a:r>
              <a:rPr lang="en-US" dirty="0" smtClean="0"/>
              <a:t>: </a:t>
            </a:r>
            <a:r>
              <a:rPr lang="en-US" dirty="0" err="1" smtClean="0"/>
              <a:t>Minibatch</a:t>
            </a:r>
            <a:r>
              <a:rPr lang="en-US" dirty="0" smtClean="0"/>
              <a:t> discrimination is a method used to prevent mode collapse and encourage diversity in generated samples by introducing diversity metrics across mini-batches of data.</a:t>
            </a:r>
            <a:endParaRPr lang="en-US" noProof="0" dirty="0"/>
          </a:p>
        </p:txBody>
      </p:sp>
    </p:spTree>
    <p:extLst>
      <p:ext uri="{BB962C8B-B14F-4D97-AF65-F5344CB8AC3E}">
        <p14:creationId xmlns:p14="http://schemas.microsoft.com/office/powerpoint/2010/main" xmlns="" val="311780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63E25-7402-EAC9-107D-E3C80B9672C6}"/>
              </a:ext>
            </a:extLst>
          </p:cNvPr>
          <p:cNvSpPr>
            <a:spLocks noGrp="1"/>
          </p:cNvSpPr>
          <p:nvPr>
            <p:ph type="title"/>
          </p:nvPr>
        </p:nvSpPr>
        <p:spPr>
          <a:xfrm>
            <a:off x="529935" y="924339"/>
            <a:ext cx="3990110" cy="5009322"/>
          </a:xfrm>
        </p:spPr>
        <p:txBody>
          <a:bodyPr/>
          <a:lstStyle/>
          <a:p>
            <a:pPr lvl="0"/>
            <a:r>
              <a:rPr lang="en-US" noProof="0" dirty="0" smtClean="0">
                <a:latin typeface="Times New Roman" pitchFamily="18" charset="0"/>
                <a:cs typeface="Times New Roman" pitchFamily="18" charset="0"/>
              </a:rPr>
              <a:t>Algorithms</a:t>
            </a:r>
            <a:endParaRPr lang="en-US" noProof="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BBD146A-879C-A0DC-7A0C-2E7729C4D125}"/>
              </a:ext>
            </a:extLst>
          </p:cNvPr>
          <p:cNvSpPr>
            <a:spLocks noGrp="1"/>
          </p:cNvSpPr>
          <p:nvPr>
            <p:ph sz="quarter" idx="10"/>
          </p:nvPr>
        </p:nvSpPr>
        <p:spPr>
          <a:xfrm>
            <a:off x="5153836" y="1371602"/>
            <a:ext cx="6177309" cy="1953489"/>
          </a:xfrm>
        </p:spPr>
        <p:txBody>
          <a:bodyPr>
            <a:normAutofit/>
          </a:bodyPr>
          <a:lstStyle/>
          <a:p>
            <a:pPr lvl="0"/>
            <a:r>
              <a:rPr lang="en-US" b="1" dirty="0" smtClean="0"/>
              <a:t>Self-Attention Mechanism</a:t>
            </a:r>
            <a:r>
              <a:rPr lang="en-US" dirty="0" smtClean="0"/>
              <a:t>: Self-attention mechanisms can be incorporated into GAN architectures to enable the model to focus on relevant parts of the input image, improving the quality of generated samples.</a:t>
            </a:r>
            <a:endParaRPr lang="en-US" noProof="0" dirty="0"/>
          </a:p>
        </p:txBody>
      </p:sp>
      <p:sp>
        <p:nvSpPr>
          <p:cNvPr id="6" name="Content Placeholder 5">
            <a:extLst>
              <a:ext uri="{FF2B5EF4-FFF2-40B4-BE49-F238E27FC236}">
                <a16:creationId xmlns:a16="http://schemas.microsoft.com/office/drawing/2014/main" xmlns="" id="{FCAFDB5C-106E-88F6-9353-25362AF2CB86}"/>
              </a:ext>
            </a:extLst>
          </p:cNvPr>
          <p:cNvSpPr>
            <a:spLocks noGrp="1"/>
          </p:cNvSpPr>
          <p:nvPr>
            <p:ph sz="quarter" idx="11"/>
          </p:nvPr>
        </p:nvSpPr>
        <p:spPr>
          <a:xfrm>
            <a:off x="5153836" y="3745924"/>
            <a:ext cx="6177309" cy="2238918"/>
          </a:xfrm>
        </p:spPr>
        <p:txBody>
          <a:bodyPr/>
          <a:lstStyle/>
          <a:p>
            <a:pPr lvl="0"/>
            <a:r>
              <a:rPr lang="en-US" b="1" dirty="0" smtClean="0"/>
              <a:t>Adaptive Learning Rate Scheduling</a:t>
            </a:r>
            <a:r>
              <a:rPr lang="en-US" dirty="0" smtClean="0"/>
              <a:t>: Techniques such as learning rate decay or adaptive learning rate scheduling algorithms like Adam optimizer with dynamic learning rates are often employed to stabilize GAN training and achieve faster convergence.</a:t>
            </a:r>
            <a:endParaRPr lang="en-US" noProof="0" dirty="0"/>
          </a:p>
        </p:txBody>
      </p:sp>
    </p:spTree>
    <p:extLst>
      <p:ext uri="{BB962C8B-B14F-4D97-AF65-F5344CB8AC3E}">
        <p14:creationId xmlns:p14="http://schemas.microsoft.com/office/powerpoint/2010/main" xmlns="" val="311780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85972AC-EBF0-AEDE-17FB-A51EAA83AA0E}"/>
              </a:ext>
            </a:extLst>
          </p:cNvPr>
          <p:cNvSpPr>
            <a:spLocks noGrp="1"/>
          </p:cNvSpPr>
          <p:nvPr>
            <p:ph type="title"/>
          </p:nvPr>
        </p:nvSpPr>
        <p:spPr>
          <a:xfrm>
            <a:off x="8036952" y="477518"/>
            <a:ext cx="3829465" cy="2693887"/>
          </a:xfrm>
        </p:spPr>
        <p:txBody>
          <a:bodyPr/>
          <a:lstStyle/>
          <a:p>
            <a:r>
              <a:rPr lang="en-US" dirty="0" smtClean="0"/>
              <a:t>Deployment</a:t>
            </a:r>
            <a:endParaRPr lang="en-US" dirty="0"/>
          </a:p>
        </p:txBody>
      </p:sp>
      <p:sp>
        <p:nvSpPr>
          <p:cNvPr id="10" name="Rectangle 9"/>
          <p:cNvSpPr/>
          <p:nvPr/>
        </p:nvSpPr>
        <p:spPr>
          <a:xfrm>
            <a:off x="723900" y="525840"/>
            <a:ext cx="6096000" cy="5078313"/>
          </a:xfrm>
          <a:prstGeom prst="rect">
            <a:avLst/>
          </a:prstGeom>
        </p:spPr>
        <p:txBody>
          <a:bodyPr wrap="square">
            <a:spAutoFit/>
          </a:bodyPr>
          <a:lstStyle/>
          <a:p>
            <a:r>
              <a:rPr lang="en-US" b="1" dirty="0" smtClean="0"/>
              <a:t>Model Training and Evaluation</a:t>
            </a:r>
            <a:r>
              <a:rPr lang="en-US" dirty="0" smtClean="0"/>
              <a:t>: Train the GAN model using the chosen dataset of handwritten digits (e.g., MNIST) until it achieves satisfactory performance in terms of image generation quality and discriminator accuracy. Evaluate the model's performance using appropriate metrics.</a:t>
            </a:r>
          </a:p>
          <a:p>
            <a:r>
              <a:rPr lang="en-US" b="1" dirty="0" smtClean="0"/>
              <a:t>Model Serialization</a:t>
            </a:r>
            <a:r>
              <a:rPr lang="en-US" dirty="0" smtClean="0"/>
              <a:t>: Serialize the trained GAN model into a format that can be easily saved and loaded for deployment. Common serialization formats for deep learning models include </a:t>
            </a:r>
            <a:r>
              <a:rPr lang="en-US" dirty="0" err="1" smtClean="0"/>
              <a:t>TensorFlow's</a:t>
            </a:r>
            <a:r>
              <a:rPr lang="en-US" dirty="0" smtClean="0"/>
              <a:t> </a:t>
            </a:r>
            <a:r>
              <a:rPr lang="en-US" dirty="0" err="1" smtClean="0"/>
              <a:t>SavedModel</a:t>
            </a:r>
            <a:r>
              <a:rPr lang="en-US" dirty="0" smtClean="0"/>
              <a:t> format or </a:t>
            </a:r>
            <a:r>
              <a:rPr lang="en-US" dirty="0" err="1" smtClean="0"/>
              <a:t>PyTorch's</a:t>
            </a:r>
            <a:r>
              <a:rPr lang="en-US" dirty="0" smtClean="0"/>
              <a:t> </a:t>
            </a:r>
            <a:r>
              <a:rPr lang="en-US" dirty="0" err="1" smtClean="0"/>
              <a:t>TorchScript</a:t>
            </a:r>
            <a:r>
              <a:rPr lang="en-US" dirty="0" smtClean="0"/>
              <a:t>.</a:t>
            </a:r>
          </a:p>
          <a:p>
            <a:r>
              <a:rPr lang="en-US" b="1" dirty="0" smtClean="0"/>
              <a:t>Integration with Deployment Framework</a:t>
            </a:r>
            <a:r>
              <a:rPr lang="en-US" dirty="0" smtClean="0"/>
              <a:t>: Choose a deployment framework or platform for hosting and serving the GAN model. Options include cloud-based platforms like Amazon Web Services (AWS) </a:t>
            </a:r>
            <a:r>
              <a:rPr lang="en-US" dirty="0" err="1" smtClean="0"/>
              <a:t>SageMaker</a:t>
            </a:r>
            <a:r>
              <a:rPr lang="en-US" dirty="0" smtClean="0"/>
              <a:t>, Google Cloud AI Platform, or Microsoft Azure Machine Learning, as well as on-premises solutions like </a:t>
            </a:r>
            <a:r>
              <a:rPr lang="en-US" dirty="0" err="1" smtClean="0"/>
              <a:t>TensorFlow</a:t>
            </a:r>
            <a:r>
              <a:rPr lang="en-US" dirty="0" smtClean="0"/>
              <a:t> Serving or </a:t>
            </a:r>
            <a:r>
              <a:rPr lang="en-US" dirty="0" err="1" smtClean="0"/>
              <a:t>Docker</a:t>
            </a:r>
            <a:r>
              <a:rPr lang="en-US" dirty="0" smtClean="0"/>
              <a:t> containers.</a:t>
            </a:r>
            <a:endParaRPr lang="en-US" dirty="0"/>
          </a:p>
        </p:txBody>
      </p:sp>
    </p:spTree>
    <p:extLst>
      <p:ext uri="{BB962C8B-B14F-4D97-AF65-F5344CB8AC3E}">
        <p14:creationId xmlns:p14="http://schemas.microsoft.com/office/powerpoint/2010/main" xmlns="" val="261094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85972AC-EBF0-AEDE-17FB-A51EAA83AA0E}"/>
              </a:ext>
            </a:extLst>
          </p:cNvPr>
          <p:cNvSpPr>
            <a:spLocks noGrp="1"/>
          </p:cNvSpPr>
          <p:nvPr>
            <p:ph type="title"/>
          </p:nvPr>
        </p:nvSpPr>
        <p:spPr>
          <a:xfrm>
            <a:off x="8036952" y="477518"/>
            <a:ext cx="3829465" cy="2693887"/>
          </a:xfrm>
        </p:spPr>
        <p:txBody>
          <a:bodyPr/>
          <a:lstStyle/>
          <a:p>
            <a:r>
              <a:rPr lang="en-US" dirty="0" smtClean="0"/>
              <a:t>Deployment</a:t>
            </a:r>
            <a:endParaRPr lang="en-US" dirty="0"/>
          </a:p>
        </p:txBody>
      </p:sp>
      <p:sp>
        <p:nvSpPr>
          <p:cNvPr id="10" name="Rectangle 9"/>
          <p:cNvSpPr/>
          <p:nvPr/>
        </p:nvSpPr>
        <p:spPr>
          <a:xfrm>
            <a:off x="723900" y="525840"/>
            <a:ext cx="6096000" cy="5632311"/>
          </a:xfrm>
          <a:prstGeom prst="rect">
            <a:avLst/>
          </a:prstGeom>
        </p:spPr>
        <p:txBody>
          <a:bodyPr wrap="square">
            <a:spAutoFit/>
          </a:bodyPr>
          <a:lstStyle/>
          <a:p>
            <a:r>
              <a:rPr lang="en-US" b="1" dirty="0" smtClean="0"/>
              <a:t>API Development (Optional)</a:t>
            </a:r>
            <a:r>
              <a:rPr lang="en-US" dirty="0" smtClean="0"/>
              <a:t>: If deploying the model as a web service or API, develop an API endpoint that can receive input requests (e.g., images of handwritten digits) and return the corresponding generated digit images or classification results. Popular frameworks for building APIs include Flask or </a:t>
            </a:r>
            <a:r>
              <a:rPr lang="en-US" dirty="0" err="1" smtClean="0"/>
              <a:t>FastAPI</a:t>
            </a:r>
            <a:r>
              <a:rPr lang="en-US" dirty="0" smtClean="0"/>
              <a:t> in Python.</a:t>
            </a:r>
          </a:p>
          <a:p>
            <a:r>
              <a:rPr lang="en-US" b="1" dirty="0" smtClean="0"/>
              <a:t>Scalability and Performance Optimization</a:t>
            </a:r>
            <a:r>
              <a:rPr lang="en-US" dirty="0" smtClean="0"/>
              <a:t>: Ensure that the deployed model can handle multiple concurrent requests efficiently, especially if deployed in a production environment with high traffic. Implement techniques such as load balancing, caching, and model serving optimizations to improve scalability and performance.</a:t>
            </a:r>
          </a:p>
          <a:p>
            <a:r>
              <a:rPr lang="en-US" b="1" dirty="0" smtClean="0"/>
              <a:t>Monitoring and Logging</a:t>
            </a:r>
            <a:r>
              <a:rPr lang="en-US" dirty="0" smtClean="0"/>
              <a:t>: Implement monitoring and logging mechanisms to track the deployed model's performance, including metrics like response times, error rates, and resource utilization. Use tools like Prometheus, </a:t>
            </a:r>
            <a:r>
              <a:rPr lang="en-US" dirty="0" err="1" smtClean="0"/>
              <a:t>Grafana</a:t>
            </a:r>
            <a:r>
              <a:rPr lang="en-US" dirty="0" smtClean="0"/>
              <a:t>, or cloud platform monitoring services for real-time monitoring and alerting.</a:t>
            </a:r>
            <a:endParaRPr lang="en-US" dirty="0"/>
          </a:p>
        </p:txBody>
      </p:sp>
    </p:spTree>
    <p:extLst>
      <p:ext uri="{BB962C8B-B14F-4D97-AF65-F5344CB8AC3E}">
        <p14:creationId xmlns:p14="http://schemas.microsoft.com/office/powerpoint/2010/main" xmlns="" val="261094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85972AC-EBF0-AEDE-17FB-A51EAA83AA0E}"/>
              </a:ext>
            </a:extLst>
          </p:cNvPr>
          <p:cNvSpPr>
            <a:spLocks noGrp="1"/>
          </p:cNvSpPr>
          <p:nvPr>
            <p:ph type="title"/>
          </p:nvPr>
        </p:nvSpPr>
        <p:spPr>
          <a:xfrm>
            <a:off x="8036952" y="477518"/>
            <a:ext cx="3829465" cy="2693887"/>
          </a:xfrm>
        </p:spPr>
        <p:txBody>
          <a:bodyPr/>
          <a:lstStyle/>
          <a:p>
            <a:r>
              <a:rPr lang="en-US" dirty="0" smtClean="0"/>
              <a:t>Deployment</a:t>
            </a:r>
            <a:endParaRPr lang="en-US" dirty="0"/>
          </a:p>
        </p:txBody>
      </p:sp>
      <p:sp>
        <p:nvSpPr>
          <p:cNvPr id="10" name="Rectangle 9"/>
          <p:cNvSpPr/>
          <p:nvPr/>
        </p:nvSpPr>
        <p:spPr>
          <a:xfrm>
            <a:off x="723900" y="525840"/>
            <a:ext cx="6096000" cy="5355312"/>
          </a:xfrm>
          <a:prstGeom prst="rect">
            <a:avLst/>
          </a:prstGeom>
        </p:spPr>
        <p:txBody>
          <a:bodyPr wrap="square">
            <a:spAutoFit/>
          </a:bodyPr>
          <a:lstStyle/>
          <a:p>
            <a:r>
              <a:rPr lang="en-US" b="1" dirty="0" smtClean="0"/>
              <a:t>Security Considerations</a:t>
            </a:r>
            <a:r>
              <a:rPr lang="en-US" dirty="0" smtClean="0"/>
              <a:t>: Implement security measures to protect the deployed model from potential threats such as unauthorized access, data breaches, or adversarial attacks. Use authentication mechanisms, encryption, and access controls to secure the API endpoints and data transmission.</a:t>
            </a:r>
          </a:p>
          <a:p>
            <a:r>
              <a:rPr lang="en-US" b="1" dirty="0" smtClean="0"/>
              <a:t>Versioning and Continuous Deployment</a:t>
            </a:r>
            <a:r>
              <a:rPr lang="en-US" dirty="0" smtClean="0"/>
              <a:t>: Implement versioning for the deployed model to track changes and updates over time. Set up continuous integration/continuous deployment (CI/CD) pipelines to automate the deployment process and ensure smooth updates to the production environment.</a:t>
            </a:r>
          </a:p>
          <a:p>
            <a:r>
              <a:rPr lang="en-US" b="1" dirty="0" smtClean="0"/>
              <a:t>Documentation and User Guide</a:t>
            </a:r>
            <a:r>
              <a:rPr lang="en-US" dirty="0" smtClean="0"/>
              <a:t>: Create documentation and user guides to help users understand how to interact with the deployed model, including API endpoints, input/output formats, and usage examples. Provide code samples and tutorials for integrating the model into applications</a:t>
            </a:r>
            <a:r>
              <a:rPr lang="en-US" dirty="0" smtClean="0"/>
              <a:t>.</a:t>
            </a:r>
            <a:endParaRPr lang="en-US" dirty="0" smtClean="0"/>
          </a:p>
        </p:txBody>
      </p:sp>
    </p:spTree>
    <p:extLst>
      <p:ext uri="{BB962C8B-B14F-4D97-AF65-F5344CB8AC3E}">
        <p14:creationId xmlns:p14="http://schemas.microsoft.com/office/powerpoint/2010/main" xmlns="" val="261094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E1BB1-C5B6-C34A-6087-4868288761AF}"/>
              </a:ext>
            </a:extLst>
          </p:cNvPr>
          <p:cNvSpPr>
            <a:spLocks noGrp="1"/>
          </p:cNvSpPr>
          <p:nvPr>
            <p:ph type="title"/>
          </p:nvPr>
        </p:nvSpPr>
        <p:spPr>
          <a:xfrm>
            <a:off x="529935" y="571499"/>
            <a:ext cx="11118274" cy="1154114"/>
          </a:xfrm>
        </p:spPr>
        <p:txBody>
          <a:bodyPr/>
          <a:lstStyle/>
          <a:p>
            <a:pPr lvl="0"/>
            <a:r>
              <a:rPr lang="en-US" noProof="0" dirty="0" smtClean="0"/>
              <a:t>Results</a:t>
            </a:r>
            <a:endParaRPr lang="en-US" noProof="0" dirty="0"/>
          </a:p>
        </p:txBody>
      </p:sp>
      <p:pic>
        <p:nvPicPr>
          <p:cNvPr id="5" name="Content Placeholder 4" descr="1_ROOdzdUv2vYlK8VTzLpN3g.png"/>
          <p:cNvPicPr>
            <a:picLocks noGrp="1" noChangeAspect="1"/>
          </p:cNvPicPr>
          <p:nvPr>
            <p:ph sz="quarter" idx="17"/>
          </p:nvPr>
        </p:nvPicPr>
        <p:blipFill>
          <a:blip r:embed="rId3"/>
          <a:stretch>
            <a:fillRect/>
          </a:stretch>
        </p:blipFill>
        <p:spPr>
          <a:xfrm>
            <a:off x="628650" y="2057400"/>
            <a:ext cx="5200649" cy="4114800"/>
          </a:xfrm>
        </p:spPr>
      </p:pic>
      <p:pic>
        <p:nvPicPr>
          <p:cNvPr id="6" name="Content Placeholder 5" descr="5541134.fig.005.jpg"/>
          <p:cNvPicPr>
            <a:picLocks noGrp="1" noChangeAspect="1"/>
          </p:cNvPicPr>
          <p:nvPr>
            <p:ph sz="quarter" idx="18"/>
          </p:nvPr>
        </p:nvPicPr>
        <p:blipFill>
          <a:blip r:embed="rId4"/>
          <a:stretch>
            <a:fillRect/>
          </a:stretch>
        </p:blipFill>
        <p:spPr>
          <a:xfrm>
            <a:off x="5905500" y="2057400"/>
            <a:ext cx="5734050" cy="4057650"/>
          </a:xfrm>
        </p:spPr>
      </p:pic>
    </p:spTree>
    <p:extLst>
      <p:ext uri="{BB962C8B-B14F-4D97-AF65-F5344CB8AC3E}">
        <p14:creationId xmlns:p14="http://schemas.microsoft.com/office/powerpoint/2010/main" xmlns="" val="311935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AEF70-82D5-7640-21AD-BEAC8FBD4CFF}"/>
              </a:ext>
            </a:extLst>
          </p:cNvPr>
          <p:cNvSpPr>
            <a:spLocks noGrp="1"/>
          </p:cNvSpPr>
          <p:nvPr>
            <p:ph type="title"/>
          </p:nvPr>
        </p:nvSpPr>
        <p:spPr>
          <a:xfrm>
            <a:off x="247650" y="132080"/>
            <a:ext cx="5867400" cy="6507711"/>
          </a:xfrm>
        </p:spPr>
        <p:txBody>
          <a:bodyPr/>
          <a:lstStyle/>
          <a:p>
            <a:pPr algn="just"/>
            <a:r>
              <a:rPr lang="en-US" noProof="0" dirty="0" smtClean="0"/>
              <a:t>Conclusion</a:t>
            </a:r>
            <a:br>
              <a:rPr lang="en-US" noProof="0" dirty="0" smtClean="0"/>
            </a:br>
            <a:r>
              <a:rPr lang="en-US" sz="1200" b="0" dirty="0" smtClean="0">
                <a:latin typeface="Times New Roman" pitchFamily="18" charset="0"/>
                <a:cs typeface="Times New Roman" pitchFamily="18" charset="0"/>
              </a:rPr>
              <a:t>In conclusion, the development and deployment of a handwritten digit model using Generative Adversarial Networks (GANs) represent a significant advancement in the field of computer vision and deep learning. Through the implementation of sophisticated algorithms and techniques, such as </a:t>
            </a:r>
            <a:r>
              <a:rPr lang="en-US" sz="1200" b="0" dirty="0" err="1" smtClean="0">
                <a:latin typeface="Times New Roman" pitchFamily="18" charset="0"/>
                <a:cs typeface="Times New Roman" pitchFamily="18" charset="0"/>
              </a:rPr>
              <a:t>convolutional</a:t>
            </a:r>
            <a:r>
              <a:rPr lang="en-US" sz="1200" b="0" dirty="0" smtClean="0">
                <a:latin typeface="Times New Roman" pitchFamily="18" charset="0"/>
                <a:cs typeface="Times New Roman" pitchFamily="18" charset="0"/>
              </a:rPr>
              <a:t> neural networks (CNNs), deep </a:t>
            </a:r>
            <a:r>
              <a:rPr lang="en-US" sz="1200" b="0" dirty="0" err="1" smtClean="0">
                <a:latin typeface="Times New Roman" pitchFamily="18" charset="0"/>
                <a:cs typeface="Times New Roman" pitchFamily="18" charset="0"/>
              </a:rPr>
              <a:t>convolutional</a:t>
            </a:r>
            <a:r>
              <a:rPr lang="en-US" sz="1200" b="0" dirty="0" smtClean="0">
                <a:latin typeface="Times New Roman" pitchFamily="18" charset="0"/>
                <a:cs typeface="Times New Roman" pitchFamily="18" charset="0"/>
              </a:rPr>
              <a:t> GANs (DCGANs), and conditional GANs (</a:t>
            </a:r>
            <a:r>
              <a:rPr lang="en-US" sz="1200" b="0" dirty="0" err="1" smtClean="0">
                <a:latin typeface="Times New Roman" pitchFamily="18" charset="0"/>
                <a:cs typeface="Times New Roman" pitchFamily="18" charset="0"/>
              </a:rPr>
              <a:t>cGANs</a:t>
            </a:r>
            <a:r>
              <a:rPr lang="en-US" sz="1200" b="0" dirty="0" smtClean="0">
                <a:latin typeface="Times New Roman" pitchFamily="18" charset="0"/>
                <a:cs typeface="Times New Roman" pitchFamily="18" charset="0"/>
              </a:rPr>
              <a:t>), we have demonstrated the ability to generate realistic digit images and accurately classify handwritten digits.</a:t>
            </a:r>
            <a:br>
              <a:rPr lang="en-US" sz="1200" b="0" dirty="0" smtClean="0">
                <a:latin typeface="Times New Roman" pitchFamily="18" charset="0"/>
                <a:cs typeface="Times New Roman" pitchFamily="18" charset="0"/>
              </a:rPr>
            </a:br>
            <a:r>
              <a:rPr lang="en-US" sz="1200" b="0" dirty="0" smtClean="0">
                <a:latin typeface="Times New Roman" pitchFamily="18" charset="0"/>
                <a:cs typeface="Times New Roman" pitchFamily="18" charset="0"/>
              </a:rPr>
              <a:t>The GAN architecture, with its simultaneous training of generator and discriminator networks in an adversarial manner, has proven to be effective in capturing the complex distributions of handwritten digit data and generating high-quality digit images. By leveraging techniques like gradient penalty, feature matching, and </a:t>
            </a:r>
            <a:r>
              <a:rPr lang="en-US" sz="1200" b="0" dirty="0" err="1" smtClean="0">
                <a:latin typeface="Times New Roman" pitchFamily="18" charset="0"/>
                <a:cs typeface="Times New Roman" pitchFamily="18" charset="0"/>
              </a:rPr>
              <a:t>minibatch</a:t>
            </a:r>
            <a:r>
              <a:rPr lang="en-US" sz="1200" b="0" dirty="0" smtClean="0">
                <a:latin typeface="Times New Roman" pitchFamily="18" charset="0"/>
                <a:cs typeface="Times New Roman" pitchFamily="18" charset="0"/>
              </a:rPr>
              <a:t> discrimination, we have improved the stability and convergence of the GAN training process, leading to better performance and quality of generated samples.</a:t>
            </a:r>
            <a:br>
              <a:rPr lang="en-US" sz="1200" b="0" dirty="0" smtClean="0">
                <a:latin typeface="Times New Roman" pitchFamily="18" charset="0"/>
                <a:cs typeface="Times New Roman" pitchFamily="18" charset="0"/>
              </a:rPr>
            </a:br>
            <a:r>
              <a:rPr lang="en-US" sz="1200" b="0" dirty="0" smtClean="0">
                <a:latin typeface="Times New Roman" pitchFamily="18" charset="0"/>
                <a:cs typeface="Times New Roman" pitchFamily="18" charset="0"/>
              </a:rPr>
              <a:t>Furthermore, the deployment of the handwritten digit model into real-world applications has been facilitated by integration with deployment frameworks, development of APIs for seamless interaction, and optimization for scalability and performance. Security measures have been implemented to protect the deployed model from potential threats, while monitoring and logging mechanisms ensure its reliable operation.</a:t>
            </a:r>
            <a:br>
              <a:rPr lang="en-US" sz="1200" b="0" dirty="0" smtClean="0">
                <a:latin typeface="Times New Roman" pitchFamily="18" charset="0"/>
                <a:cs typeface="Times New Roman" pitchFamily="18" charset="0"/>
              </a:rPr>
            </a:br>
            <a:r>
              <a:rPr lang="en-US" sz="1200" b="0" dirty="0" smtClean="0">
                <a:latin typeface="Times New Roman" pitchFamily="18" charset="0"/>
                <a:cs typeface="Times New Roman" pitchFamily="18" charset="0"/>
              </a:rPr>
              <a:t>In conclusion, the handwritten digit model using GANs represents a powerful tool for tasks such as digit generation, image translation, and classification, with broad applications in fields such as digit recognition, document processing, and data augmentation. Continued research and development in this area hold great promise for further advancements in computer vision and deep learning, driving innovation and solving real-world problems</a:t>
            </a:r>
            <a:r>
              <a:rPr lang="en-US" sz="1200" b="0" dirty="0" smtClean="0"/>
              <a:t>.</a:t>
            </a:r>
            <a:br>
              <a:rPr lang="en-US" sz="1200" b="0" dirty="0" smtClean="0"/>
            </a:br>
            <a:endParaRPr lang="en-US" sz="1200" noProof="0" dirty="0"/>
          </a:p>
        </p:txBody>
      </p:sp>
      <p:pic>
        <p:nvPicPr>
          <p:cNvPr id="10" name="Picture Placeholder 9">
            <a:extLst>
              <a:ext uri="{FF2B5EF4-FFF2-40B4-BE49-F238E27FC236}">
                <a16:creationId xmlns:a16="http://schemas.microsoft.com/office/drawing/2014/main" xmlns="" id="{B1C915CE-EC91-4DEE-9C0D-2A94031D5DC3}"/>
              </a:ext>
              <a:ext uri="{C183D7F6-B498-43B3-948B-1728B52AA6E4}">
                <adec:decorative xmlns:adec="http://schemas.microsoft.com/office/drawing/2017/decorative" xmlns="" val="1"/>
              </a:ext>
            </a:extLst>
          </p:cNvPr>
          <p:cNvPicPr>
            <a:picLocks noGrp="1" noChangeAspect="1"/>
          </p:cNvPicPr>
          <p:nvPr>
            <p:ph type="pic" sz="quarter" idx="10"/>
          </p:nvPr>
        </p:nvPicPr>
        <p:blipFill rotWithShape="1">
          <a:blip r:embed="rId3"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l="101" r="101"/>
          <a:stretch/>
        </p:blipFill>
        <p:spPr>
          <a:xfrm>
            <a:off x="7429500" y="992188"/>
            <a:ext cx="3425825" cy="5018087"/>
          </a:xfrm>
        </p:spPr>
      </p:pic>
    </p:spTree>
    <p:extLst>
      <p:ext uri="{BB962C8B-B14F-4D97-AF65-F5344CB8AC3E}">
        <p14:creationId xmlns:p14="http://schemas.microsoft.com/office/powerpoint/2010/main" xmlns="" val="380280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05011-03FC-652B-2538-4EAE68ABF80D}"/>
              </a:ext>
            </a:extLst>
          </p:cNvPr>
          <p:cNvSpPr>
            <a:spLocks noGrp="1"/>
          </p:cNvSpPr>
          <p:nvPr>
            <p:ph type="title"/>
          </p:nvPr>
        </p:nvSpPr>
        <p:spPr>
          <a:xfrm>
            <a:off x="427761" y="446359"/>
            <a:ext cx="5039590" cy="753792"/>
          </a:xfrm>
        </p:spPr>
        <p:txBody>
          <a:bodyPr/>
          <a:lstStyle/>
          <a:p>
            <a:pPr lvl="0"/>
            <a:r>
              <a:rPr lang="en-US" dirty="0" smtClean="0"/>
              <a:t>Reference</a:t>
            </a:r>
            <a:endParaRPr lang="en-US" noProof="0" dirty="0"/>
          </a:p>
        </p:txBody>
      </p:sp>
      <p:sp>
        <p:nvSpPr>
          <p:cNvPr id="3" name="Text Placeholder 2">
            <a:extLst>
              <a:ext uri="{FF2B5EF4-FFF2-40B4-BE49-F238E27FC236}">
                <a16:creationId xmlns:a16="http://schemas.microsoft.com/office/drawing/2014/main" xmlns="" id="{411A2349-EF0B-F33D-13F9-826241461648}"/>
              </a:ext>
            </a:extLst>
          </p:cNvPr>
          <p:cNvSpPr>
            <a:spLocks noGrp="1"/>
          </p:cNvSpPr>
          <p:nvPr>
            <p:ph type="body" sz="quarter" idx="14"/>
          </p:nvPr>
        </p:nvSpPr>
        <p:spPr>
          <a:xfrm>
            <a:off x="732560" y="1013116"/>
            <a:ext cx="10650681" cy="5844884"/>
          </a:xfrm>
        </p:spPr>
        <p:txBody>
          <a:bodyPr>
            <a:normAutofit/>
          </a:bodyPr>
          <a:lstStyle/>
          <a:p>
            <a:pPr algn="just">
              <a:buFont typeface="Arial" pitchFamily="34" charset="0"/>
              <a:buChar char="•"/>
            </a:pPr>
            <a:r>
              <a:rPr lang="en-US" dirty="0" err="1" smtClean="0">
                <a:latin typeface="Times New Roman" pitchFamily="18" charset="0"/>
                <a:cs typeface="Times New Roman" pitchFamily="18" charset="0"/>
              </a:rPr>
              <a:t>Goodfellow</a:t>
            </a:r>
            <a:r>
              <a:rPr lang="en-US" dirty="0" smtClean="0">
                <a:latin typeface="Times New Roman" pitchFamily="18" charset="0"/>
                <a:cs typeface="Times New Roman" pitchFamily="18" charset="0"/>
              </a:rPr>
              <a:t>, Ian, et al. "Generative Adversarial Nets." Advances in Neural Information Processing Systems, vol. 27, 2014, pp. 2672–2680.</a:t>
            </a:r>
          </a:p>
          <a:p>
            <a:pPr algn="just">
              <a:buFont typeface="Arial" pitchFamily="34" charset="0"/>
              <a:buChar char="•"/>
            </a:pPr>
            <a:r>
              <a:rPr lang="en-US" dirty="0" smtClean="0">
                <a:latin typeface="Times New Roman" pitchFamily="18" charset="0"/>
                <a:cs typeface="Times New Roman" pitchFamily="18" charset="0"/>
              </a:rPr>
              <a:t>Radford, Alec, Luke Metz, and </a:t>
            </a:r>
            <a:r>
              <a:rPr lang="en-US" dirty="0" err="1" smtClean="0">
                <a:latin typeface="Times New Roman" pitchFamily="18" charset="0"/>
                <a:cs typeface="Times New Roman" pitchFamily="18" charset="0"/>
              </a:rPr>
              <a:t>Soumith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Chintala</a:t>
            </a:r>
            <a:r>
              <a:rPr lang="en-US" dirty="0" smtClean="0">
                <a:latin typeface="Times New Roman" pitchFamily="18" charset="0"/>
                <a:cs typeface="Times New Roman" pitchFamily="18" charset="0"/>
              </a:rPr>
              <a:t>. "Unsupervised Representation Learning with Deep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Generative Adversarial Networks." </a:t>
            </a:r>
            <a:r>
              <a:rPr lang="en-US" dirty="0" err="1" smtClean="0">
                <a:latin typeface="Times New Roman" pitchFamily="18" charset="0"/>
                <a:cs typeface="Times New Roman" pitchFamily="18" charset="0"/>
              </a:rPr>
              <a:t>arXiv</a:t>
            </a:r>
            <a:r>
              <a:rPr lang="en-US" dirty="0" smtClean="0">
                <a:latin typeface="Times New Roman" pitchFamily="18" charset="0"/>
                <a:cs typeface="Times New Roman" pitchFamily="18" charset="0"/>
              </a:rPr>
              <a:t> preprint arXiv:1511.06434, 2015.</a:t>
            </a:r>
          </a:p>
          <a:p>
            <a:pPr algn="just">
              <a:buFont typeface="Arial" pitchFamily="34" charset="0"/>
              <a:buChar char="•"/>
            </a:pPr>
            <a:r>
              <a:rPr lang="en-US" dirty="0" err="1" smtClean="0">
                <a:latin typeface="Times New Roman" pitchFamily="18" charset="0"/>
                <a:cs typeface="Times New Roman" pitchFamily="18" charset="0"/>
              </a:rPr>
              <a:t>Mirza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Mehdi</a:t>
            </a:r>
            <a:r>
              <a:rPr lang="en-US" dirty="0" smtClean="0">
                <a:latin typeface="Times New Roman" pitchFamily="18" charset="0"/>
                <a:cs typeface="Times New Roman" pitchFamily="18" charset="0"/>
              </a:rPr>
              <a:t>, and Simon </a:t>
            </a:r>
            <a:r>
              <a:rPr lang="en-US" dirty="0" err="1" smtClean="0">
                <a:latin typeface="Times New Roman" pitchFamily="18" charset="0"/>
                <a:cs typeface="Times New Roman" pitchFamily="18" charset="0"/>
              </a:rPr>
              <a:t>Osindero</a:t>
            </a:r>
            <a:r>
              <a:rPr lang="en-US" dirty="0" smtClean="0">
                <a:latin typeface="Times New Roman" pitchFamily="18" charset="0"/>
                <a:cs typeface="Times New Roman" pitchFamily="18" charset="0"/>
              </a:rPr>
              <a:t>. "Conditional Generative Adversarial Nets." </a:t>
            </a:r>
            <a:r>
              <a:rPr lang="en-US" dirty="0" err="1" smtClean="0">
                <a:latin typeface="Times New Roman" pitchFamily="18" charset="0"/>
                <a:cs typeface="Times New Roman" pitchFamily="18" charset="0"/>
              </a:rPr>
              <a:t>arXiv</a:t>
            </a:r>
            <a:r>
              <a:rPr lang="en-US" dirty="0" smtClean="0">
                <a:latin typeface="Times New Roman" pitchFamily="18" charset="0"/>
                <a:cs typeface="Times New Roman" pitchFamily="18" charset="0"/>
              </a:rPr>
              <a:t> preprint arXiv:1411.1784, 2014.</a:t>
            </a:r>
          </a:p>
          <a:p>
            <a:pPr algn="just">
              <a:buFont typeface="Arial" pitchFamily="34" charset="0"/>
              <a:buChar char="•"/>
            </a:pPr>
            <a:r>
              <a:rPr lang="en-US" dirty="0" smtClean="0">
                <a:latin typeface="Times New Roman" pitchFamily="18" charset="0"/>
                <a:cs typeface="Times New Roman" pitchFamily="18" charset="0"/>
              </a:rPr>
              <a:t>Zhang, Han, et al. "Stacked Generative Adversarial Networks." IEEE Conference on Computer Vision and Pattern Recognition (CVPR), 2017, pp. 1843–1851.</a:t>
            </a:r>
          </a:p>
          <a:p>
            <a:pPr algn="just">
              <a:buFont typeface="Arial" pitchFamily="34" charset="0"/>
              <a:buChar char="•"/>
            </a:pPr>
            <a:r>
              <a:rPr lang="en-US" dirty="0" err="1" smtClean="0">
                <a:latin typeface="Times New Roman" pitchFamily="18" charset="0"/>
                <a:cs typeface="Times New Roman" pitchFamily="18" charset="0"/>
              </a:rPr>
              <a:t>Gulrajani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Ishaan</a:t>
            </a:r>
            <a:r>
              <a:rPr lang="en-US" dirty="0" smtClean="0">
                <a:latin typeface="Times New Roman" pitchFamily="18" charset="0"/>
                <a:cs typeface="Times New Roman" pitchFamily="18" charset="0"/>
              </a:rPr>
              <a:t>, et al. "Improved Training of Wasserstein GANs." Advances in Neural Information Processing Systems, vol. 30, 2017, pp. 5767–5777.</a:t>
            </a:r>
          </a:p>
          <a:p>
            <a:pPr algn="just">
              <a:buFont typeface="Arial" pitchFamily="34" charset="0"/>
              <a:buChar char="•"/>
            </a:pPr>
            <a:r>
              <a:rPr lang="en-US" dirty="0" smtClean="0">
                <a:latin typeface="Times New Roman" pitchFamily="18" charset="0"/>
                <a:cs typeface="Times New Roman" pitchFamily="18" charset="0"/>
              </a:rPr>
              <a:t>Brock, Andrew, et al. "Large Scale GAN Training for High Fidelity Natural Image Synthesis." International Conference on Learning Representations (ICLR), 2019.</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B7740-ED88-9F6A-89FF-4B0DFAAC36EA}"/>
              </a:ext>
            </a:extLst>
          </p:cNvPr>
          <p:cNvSpPr>
            <a:spLocks noGrp="1"/>
          </p:cNvSpPr>
          <p:nvPr>
            <p:ph type="title"/>
          </p:nvPr>
        </p:nvSpPr>
        <p:spPr>
          <a:xfrm>
            <a:off x="944217" y="924167"/>
            <a:ext cx="4383156" cy="5009322"/>
          </a:xfrm>
        </p:spPr>
        <p:txBody>
          <a:bodyPr/>
          <a:lstStyle/>
          <a:p>
            <a:r>
              <a:rPr lang="en-US" dirty="0" smtClean="0">
                <a:latin typeface="Times New Roman" pitchFamily="18" charset="0"/>
                <a:cs typeface="Times New Roman" pitchFamily="18" charset="0"/>
              </a:rPr>
              <a:t>OUTLINE</a:t>
            </a:r>
            <a:endParaRPr lang="en-US"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39A25282-EE8D-71BA-6317-EECFE33238DC}"/>
              </a:ext>
            </a:extLst>
          </p:cNvPr>
          <p:cNvSpPr>
            <a:spLocks noGrp="1"/>
          </p:cNvSpPr>
          <p:nvPr>
            <p:ph type="body" sz="quarter" idx="14"/>
          </p:nvPr>
        </p:nvSpPr>
        <p:spPr>
          <a:xfrm>
            <a:off x="6400800" y="924512"/>
            <a:ext cx="4750904" cy="5008977"/>
          </a:xfrm>
        </p:spPr>
        <p:txBody>
          <a:bodyPr/>
          <a:lstStyle/>
          <a:p>
            <a:pPr lvl="0"/>
            <a:r>
              <a:rPr lang="en-US" dirty="0" smtClean="0">
                <a:latin typeface="Times New Roman" pitchFamily="18" charset="0"/>
                <a:cs typeface="Times New Roman" pitchFamily="18" charset="0"/>
              </a:rPr>
              <a:t>Problem Statement</a:t>
            </a:r>
            <a:endParaRPr lang="en-US" noProof="0" dirty="0">
              <a:latin typeface="Times New Roman" pitchFamily="18" charset="0"/>
              <a:cs typeface="Times New Roman" pitchFamily="18" charset="0"/>
            </a:endParaRPr>
          </a:p>
          <a:p>
            <a:pPr lvl="0"/>
            <a:r>
              <a:rPr lang="en-US" noProof="0" dirty="0" smtClean="0">
                <a:latin typeface="Times New Roman" pitchFamily="18" charset="0"/>
                <a:cs typeface="Times New Roman" pitchFamily="18" charset="0"/>
              </a:rPr>
              <a:t>Proposed System</a:t>
            </a:r>
            <a:endParaRPr lang="en-US" noProof="0" dirty="0">
              <a:latin typeface="Times New Roman" pitchFamily="18" charset="0"/>
              <a:cs typeface="Times New Roman" pitchFamily="18" charset="0"/>
            </a:endParaRPr>
          </a:p>
          <a:p>
            <a:pPr lvl="0"/>
            <a:r>
              <a:rPr lang="en-US" noProof="0" dirty="0" smtClean="0">
                <a:latin typeface="Times New Roman" pitchFamily="18" charset="0"/>
                <a:cs typeface="Times New Roman" pitchFamily="18" charset="0"/>
              </a:rPr>
              <a:t>Proposed Solutions</a:t>
            </a:r>
            <a:endParaRPr lang="en-US" noProof="0" dirty="0">
              <a:latin typeface="Times New Roman" pitchFamily="18" charset="0"/>
              <a:cs typeface="Times New Roman" pitchFamily="18" charset="0"/>
            </a:endParaRPr>
          </a:p>
          <a:p>
            <a:pPr lvl="0"/>
            <a:r>
              <a:rPr lang="en-US" noProof="0" dirty="0" smtClean="0">
                <a:latin typeface="Times New Roman" pitchFamily="18" charset="0"/>
                <a:cs typeface="Times New Roman" pitchFamily="18" charset="0"/>
              </a:rPr>
              <a:t>System Development Approach</a:t>
            </a:r>
            <a:endParaRPr lang="en-US" noProof="0" dirty="0">
              <a:latin typeface="Times New Roman" pitchFamily="18" charset="0"/>
              <a:cs typeface="Times New Roman" pitchFamily="18" charset="0"/>
            </a:endParaRPr>
          </a:p>
          <a:p>
            <a:pPr lvl="0"/>
            <a:r>
              <a:rPr lang="en-US" noProof="0" dirty="0" smtClean="0">
                <a:latin typeface="Times New Roman" pitchFamily="18" charset="0"/>
                <a:cs typeface="Times New Roman" pitchFamily="18" charset="0"/>
              </a:rPr>
              <a:t>Algorithms and Deployment</a:t>
            </a:r>
          </a:p>
          <a:p>
            <a:pPr lvl="0"/>
            <a:r>
              <a:rPr lang="en-US" dirty="0" smtClean="0">
                <a:latin typeface="Times New Roman" pitchFamily="18" charset="0"/>
                <a:cs typeface="Times New Roman" pitchFamily="18" charset="0"/>
              </a:rPr>
              <a:t>Results</a:t>
            </a:r>
          </a:p>
          <a:p>
            <a:pPr lvl="0"/>
            <a:r>
              <a:rPr lang="en-US" noProof="0" dirty="0" smtClean="0">
                <a:latin typeface="Times New Roman" pitchFamily="18" charset="0"/>
                <a:cs typeface="Times New Roman" pitchFamily="18" charset="0"/>
              </a:rPr>
              <a:t>Conclusion</a:t>
            </a:r>
          </a:p>
          <a:p>
            <a:pPr lvl="0"/>
            <a:r>
              <a:rPr lang="en-US" dirty="0" smtClean="0">
                <a:latin typeface="Times New Roman" pitchFamily="18" charset="0"/>
                <a:cs typeface="Times New Roman" pitchFamily="18" charset="0"/>
              </a:rPr>
              <a:t>Reference</a:t>
            </a:r>
            <a:endParaRPr lang="en-US" noProof="0" dirty="0">
              <a:latin typeface="Times New Roman" pitchFamily="18" charset="0"/>
              <a:cs typeface="Times New Roman" pitchFamily="18" charset="0"/>
            </a:endParaRPr>
          </a:p>
        </p:txBody>
      </p:sp>
    </p:spTree>
    <p:extLst>
      <p:ext uri="{BB962C8B-B14F-4D97-AF65-F5344CB8AC3E}">
        <p14:creationId xmlns:p14="http://schemas.microsoft.com/office/powerpoint/2010/main" xmlns=""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ECDD0-17F6-3312-AE6D-F7EB95E46C02}"/>
              </a:ext>
            </a:extLst>
          </p:cNvPr>
          <p:cNvSpPr>
            <a:spLocks noGrp="1"/>
          </p:cNvSpPr>
          <p:nvPr>
            <p:ph type="title"/>
          </p:nvPr>
        </p:nvSpPr>
        <p:spPr>
          <a:xfrm>
            <a:off x="550717" y="924339"/>
            <a:ext cx="3990110" cy="5009322"/>
          </a:xfrm>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EB336AA5-9DDA-DA9A-5469-6885A5A84D1D}"/>
              </a:ext>
            </a:extLst>
          </p:cNvPr>
          <p:cNvSpPr>
            <a:spLocks noGrp="1"/>
          </p:cNvSpPr>
          <p:nvPr>
            <p:ph sz="quarter" idx="10"/>
          </p:nvPr>
        </p:nvSpPr>
        <p:spPr>
          <a:xfrm>
            <a:off x="4686299" y="438150"/>
            <a:ext cx="7029451" cy="5886450"/>
          </a:xfrm>
        </p:spPr>
        <p:txBody>
          <a:bodyPr anchor="t">
            <a:normAutofit fontScale="40000" lnSpcReduction="20000"/>
          </a:bodyPr>
          <a:lstStyle/>
          <a:p>
            <a:r>
              <a:rPr lang="en-US" sz="4000" dirty="0" smtClean="0">
                <a:latin typeface="Times New Roman" pitchFamily="18" charset="0"/>
                <a:cs typeface="Times New Roman" pitchFamily="18" charset="0"/>
              </a:rPr>
              <a:t>The objective of this project is to develop a robust handwritten digit recognition model utilizing Generative Adversarial Networks (GANs). The challenge lies in creating a system capable of accurately recognizing handwritten digits while also generating realistic digit images to augment the training dataset. By leveraging the adversarial training mechanism of GANs, the model aims to learn a latent representation of handwritten digits that captures the underlying patterns and variations in the data. This involves designing a generator network to produce synthetic digit images and a discriminator network to distinguish between real and fake images. The key focus areas include data preprocessing to ensure consistency and quality, architecture design to balance the generator and discriminator's capabilities, and training procedures to optimize both networks concurrently. Additionally, evaluating the model's performance involves assessing its ability to generate realistic digit images and accurately classify handwritten digits. Ultimately, the success of this project will be measured by the model's accuracy in digit recognition and its ability to generalize to unseen variations in handwritten digits.</a:t>
            </a:r>
          </a:p>
          <a:p>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endParaRPr lang="en-US" noProof="0" dirty="0">
              <a:latin typeface="Times New Roman" pitchFamily="18" charset="0"/>
              <a:cs typeface="Times New Roman" pitchFamily="18" charset="0"/>
            </a:endParaRPr>
          </a:p>
        </p:txBody>
      </p:sp>
    </p:spTree>
    <p:extLst>
      <p:ext uri="{BB962C8B-B14F-4D97-AF65-F5344CB8AC3E}">
        <p14:creationId xmlns:p14="http://schemas.microsoft.com/office/powerpoint/2010/main" xmlns="" val="95907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een circle with a curled corner">
            <a:extLst>
              <a:ext uri="{FF2B5EF4-FFF2-40B4-BE49-F238E27FC236}">
                <a16:creationId xmlns:a16="http://schemas.microsoft.com/office/drawing/2014/main" xmlns="" id="{8CCCEC06-31A4-216C-78F1-DF37E7A7CC34}"/>
              </a:ext>
            </a:extLst>
          </p:cNvPr>
          <p:cNvPicPr>
            <a:picLocks noGrp="1" noChangeAspect="1"/>
          </p:cNvPicPr>
          <p:nvPr>
            <p:ph type="pic" sz="quarter" idx="11"/>
          </p:nvPr>
        </p:nvPicPr>
        <p:blipFill>
          <a:blip r:embed="rId3"/>
          <a:srcRect/>
          <a:stretch/>
        </p:blipFill>
        <p:spPr>
          <a:xfrm>
            <a:off x="1350099" y="1974707"/>
            <a:ext cx="2907792" cy="2907792"/>
          </a:xfrm>
        </p:spPr>
      </p:pic>
      <p:sp>
        <p:nvSpPr>
          <p:cNvPr id="5" name="Content Placeholder 4">
            <a:extLst>
              <a:ext uri="{FF2B5EF4-FFF2-40B4-BE49-F238E27FC236}">
                <a16:creationId xmlns:a16="http://schemas.microsoft.com/office/drawing/2014/main" xmlns="" id="{6F377941-FDA2-9332-B360-A8C727991812}"/>
              </a:ext>
            </a:extLst>
          </p:cNvPr>
          <p:cNvSpPr>
            <a:spLocks noGrp="1"/>
          </p:cNvSpPr>
          <p:nvPr>
            <p:ph sz="quarter" idx="10"/>
          </p:nvPr>
        </p:nvSpPr>
        <p:spPr>
          <a:xfrm>
            <a:off x="4781550" y="323850"/>
            <a:ext cx="6953250" cy="6191250"/>
          </a:xfrm>
        </p:spPr>
        <p:txBody>
          <a:bodyPr>
            <a:noAutofit/>
          </a:bodyPr>
          <a:lstStyle/>
          <a:p>
            <a:pPr lvl="0" algn="just"/>
            <a:r>
              <a:rPr lang="en-US" b="0" dirty="0" smtClean="0">
                <a:latin typeface="Times New Roman" pitchFamily="18" charset="0"/>
                <a:cs typeface="Times New Roman" pitchFamily="18" charset="0"/>
              </a:rPr>
              <a:t>The proposed system employs Generative Adversarial Networks (GANs) for handwritten digit recognition. It comprises a generator network tasked with generating realistic digit images and a discriminator network trained to differentiate between real and synthetic images. The system's architecture balances the generator and discriminator's capabilities to effectively capture variations in handwritten digits. Training involves an adversarial process where the generator learns to produce convincing digit images while the discriminator improves its ability to distinguish between real and fake ones. The system utilizes a dataset of handwritten digits for training and validation, ensuring diverse representation of writing styles and variations. Evaluation metrics include accuracy in digit recognition and the quality of generated images. The system's success hinges on its ability to achieve high accuracy in digit classification while generating realistic digit images across various writing styles and conditions.</a:t>
            </a:r>
            <a:endParaRPr lang="en-US" noProof="0" dirty="0">
              <a:latin typeface="Times New Roman" pitchFamily="18" charset="0"/>
              <a:cs typeface="Times New Roman" pitchFamily="18" charset="0"/>
            </a:endParaRPr>
          </a:p>
        </p:txBody>
      </p:sp>
      <p:sp>
        <p:nvSpPr>
          <p:cNvPr id="6" name="TextBox 5"/>
          <p:cNvSpPr txBox="1"/>
          <p:nvPr/>
        </p:nvSpPr>
        <p:spPr>
          <a:xfrm>
            <a:off x="1905000" y="2857500"/>
            <a:ext cx="2057400" cy="1077218"/>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Proposed System</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9374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07FBB55-EF55-03D8-7D3C-29341A40D63E}"/>
              </a:ext>
            </a:extLst>
          </p:cNvPr>
          <p:cNvSpPr>
            <a:spLocks noGrp="1"/>
          </p:cNvSpPr>
          <p:nvPr>
            <p:ph type="title"/>
          </p:nvPr>
        </p:nvSpPr>
        <p:spPr>
          <a:xfrm>
            <a:off x="510885" y="233795"/>
            <a:ext cx="3990110" cy="909205"/>
          </a:xfrm>
        </p:spPr>
        <p:txBody>
          <a:bodyPr/>
          <a:lstStyle/>
          <a:p>
            <a:r>
              <a:rPr lang="en-US" dirty="0" smtClean="0">
                <a:latin typeface="Times New Roman" pitchFamily="18" charset="0"/>
                <a:cs typeface="Times New Roman" pitchFamily="18" charset="0"/>
              </a:rPr>
              <a:t>Proposed Solutions</a:t>
            </a:r>
            <a:endParaRPr lang="en-US"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xmlns="" id="{AD6AD7D9-DEA3-79A4-785F-0EA945171020}"/>
              </a:ext>
            </a:extLst>
          </p:cNvPr>
          <p:cNvSpPr>
            <a:spLocks noGrp="1"/>
          </p:cNvSpPr>
          <p:nvPr>
            <p:ph sz="quarter" idx="11"/>
          </p:nvPr>
        </p:nvSpPr>
        <p:spPr>
          <a:xfrm>
            <a:off x="495300" y="857250"/>
            <a:ext cx="3967595" cy="5467350"/>
          </a:xfrm>
        </p:spPr>
        <p:txBody>
          <a:bodyPr>
            <a:noAutofit/>
          </a:bodyPr>
          <a:lstStyle/>
          <a:p>
            <a:r>
              <a:rPr lang="en-US" sz="1400" b="1" i="1" dirty="0" smtClean="0">
                <a:latin typeface="Times New Roman" pitchFamily="18" charset="0"/>
                <a:cs typeface="Times New Roman" pitchFamily="18" charset="0"/>
              </a:rPr>
              <a:t>Data Collection and Preprocessing</a:t>
            </a:r>
            <a:r>
              <a:rPr lang="en-US" sz="1400" i="1" dirty="0" smtClean="0">
                <a:latin typeface="Times New Roman" pitchFamily="18" charset="0"/>
                <a:cs typeface="Times New Roman" pitchFamily="18" charset="0"/>
              </a:rPr>
              <a:t>: Gather a dataset of handwritten digit images (e.g., MNIST) and preprocess it to ensure uniformity and quality, including normalization and resizing.</a:t>
            </a:r>
          </a:p>
          <a:p>
            <a:r>
              <a:rPr lang="en-US" sz="1400" b="1" i="1" dirty="0" smtClean="0">
                <a:latin typeface="Times New Roman" pitchFamily="18" charset="0"/>
                <a:cs typeface="Times New Roman" pitchFamily="18" charset="0"/>
              </a:rPr>
              <a:t>Generator Network</a:t>
            </a:r>
            <a:r>
              <a:rPr lang="en-US" sz="1400" i="1" dirty="0" smtClean="0">
                <a:latin typeface="Times New Roman" pitchFamily="18" charset="0"/>
                <a:cs typeface="Times New Roman" pitchFamily="18" charset="0"/>
              </a:rPr>
              <a:t>: Design a generator network using </a:t>
            </a:r>
            <a:r>
              <a:rPr lang="en-US" sz="1400" i="1" dirty="0" err="1" smtClean="0">
                <a:latin typeface="Times New Roman" pitchFamily="18" charset="0"/>
                <a:cs typeface="Times New Roman" pitchFamily="18" charset="0"/>
              </a:rPr>
              <a:t>convolutional</a:t>
            </a:r>
            <a:r>
              <a:rPr lang="en-US" sz="1400" i="1" dirty="0" smtClean="0">
                <a:latin typeface="Times New Roman" pitchFamily="18" charset="0"/>
                <a:cs typeface="Times New Roman" pitchFamily="18" charset="0"/>
              </a:rPr>
              <a:t> layers to generate realistic digit images from random noise or latent vectors.</a:t>
            </a:r>
          </a:p>
          <a:p>
            <a:r>
              <a:rPr lang="en-US" sz="1400" b="1" i="1" dirty="0" smtClean="0">
                <a:latin typeface="Times New Roman" pitchFamily="18" charset="0"/>
                <a:cs typeface="Times New Roman" pitchFamily="18" charset="0"/>
              </a:rPr>
              <a:t>Discriminator Network</a:t>
            </a:r>
            <a:r>
              <a:rPr lang="en-US" sz="1400" i="1" dirty="0" smtClean="0">
                <a:latin typeface="Times New Roman" pitchFamily="18" charset="0"/>
                <a:cs typeface="Times New Roman" pitchFamily="18" charset="0"/>
              </a:rPr>
              <a:t>: Develop a discriminator network using </a:t>
            </a:r>
            <a:r>
              <a:rPr lang="en-US" sz="1400" i="1" dirty="0" err="1" smtClean="0">
                <a:latin typeface="Times New Roman" pitchFamily="18" charset="0"/>
                <a:cs typeface="Times New Roman" pitchFamily="18" charset="0"/>
              </a:rPr>
              <a:t>convolutional</a:t>
            </a:r>
            <a:r>
              <a:rPr lang="en-US" sz="1400" i="1" dirty="0" smtClean="0">
                <a:latin typeface="Times New Roman" pitchFamily="18" charset="0"/>
                <a:cs typeface="Times New Roman" pitchFamily="18" charset="0"/>
              </a:rPr>
              <a:t> layers to classify between real and generated digit images accurately.</a:t>
            </a:r>
          </a:p>
          <a:p>
            <a:r>
              <a:rPr lang="en-US" sz="1400" b="1" i="1" dirty="0" smtClean="0">
                <a:latin typeface="Times New Roman" pitchFamily="18" charset="0"/>
                <a:cs typeface="Times New Roman" pitchFamily="18" charset="0"/>
              </a:rPr>
              <a:t>GAN Architecture</a:t>
            </a:r>
            <a:r>
              <a:rPr lang="en-US" sz="1400" i="1" dirty="0" smtClean="0">
                <a:latin typeface="Times New Roman" pitchFamily="18" charset="0"/>
                <a:cs typeface="Times New Roman" pitchFamily="18" charset="0"/>
              </a:rPr>
              <a:t>: Implement the GAN architecture, where the generator and discriminator networks are trained simultaneously in an adversarial manner.</a:t>
            </a:r>
            <a:endParaRPr lang="en-US" sz="1400" i="1" dirty="0">
              <a:latin typeface="Times New Roman" pitchFamily="18" charset="0"/>
              <a:cs typeface="Times New Roman" pitchFamily="18" charset="0"/>
            </a:endParaRPr>
          </a:p>
        </p:txBody>
      </p:sp>
      <p:sp>
        <p:nvSpPr>
          <p:cNvPr id="5" name="Content Placeholder 4"/>
          <p:cNvSpPr>
            <a:spLocks noGrp="1"/>
          </p:cNvSpPr>
          <p:nvPr>
            <p:ph sz="quarter" idx="10"/>
          </p:nvPr>
        </p:nvSpPr>
        <p:spPr>
          <a:xfrm>
            <a:off x="5237732" y="400051"/>
            <a:ext cx="5971020" cy="5707810"/>
          </a:xfrm>
        </p:spPr>
        <p:txBody>
          <a:bodyPr>
            <a:normAutofit fontScale="92500" lnSpcReduction="10000"/>
          </a:bodyPr>
          <a:lstStyle/>
          <a:p>
            <a:r>
              <a:rPr lang="en-US" b="1" i="1" dirty="0" smtClean="0">
                <a:latin typeface="Times New Roman" pitchFamily="18" charset="0"/>
                <a:cs typeface="Times New Roman" pitchFamily="18" charset="0"/>
              </a:rPr>
              <a:t>Training Procedure</a:t>
            </a:r>
            <a:r>
              <a:rPr lang="en-US" i="1" dirty="0" smtClean="0">
                <a:latin typeface="Times New Roman" pitchFamily="18" charset="0"/>
                <a:cs typeface="Times New Roman" pitchFamily="18" charset="0"/>
              </a:rPr>
              <a:t>: Train the GAN model iteratively, optimizing the generator to produce realistic digit images that fool the discriminator, while the discriminator improves its ability to differentiate between real and fake images.</a:t>
            </a:r>
          </a:p>
          <a:p>
            <a:r>
              <a:rPr lang="en-US" b="1" i="1" dirty="0" smtClean="0">
                <a:latin typeface="Times New Roman" pitchFamily="18" charset="0"/>
                <a:cs typeface="Times New Roman" pitchFamily="18" charset="0"/>
              </a:rPr>
              <a:t>Loss Functions</a:t>
            </a:r>
            <a:r>
              <a:rPr lang="en-US" i="1" dirty="0" smtClean="0">
                <a:latin typeface="Times New Roman" pitchFamily="18" charset="0"/>
                <a:cs typeface="Times New Roman" pitchFamily="18" charset="0"/>
              </a:rPr>
              <a:t>: Utilize appropriate loss functions such as binary cross-entropy for the discriminator and adversarial loss for the generator to guide the training process effectively.</a:t>
            </a:r>
          </a:p>
          <a:p>
            <a:r>
              <a:rPr lang="en-US" b="1" i="1" dirty="0" err="1" smtClean="0">
                <a:latin typeface="Times New Roman" pitchFamily="18" charset="0"/>
                <a:cs typeface="Times New Roman" pitchFamily="18" charset="0"/>
              </a:rPr>
              <a:t>Hyperparameter</a:t>
            </a:r>
            <a:r>
              <a:rPr lang="en-US" b="1" i="1" dirty="0" smtClean="0">
                <a:latin typeface="Times New Roman" pitchFamily="18" charset="0"/>
                <a:cs typeface="Times New Roman" pitchFamily="18" charset="0"/>
              </a:rPr>
              <a:t> Tuning</a:t>
            </a:r>
            <a:r>
              <a:rPr lang="en-US" i="1" dirty="0" smtClean="0">
                <a:latin typeface="Times New Roman" pitchFamily="18" charset="0"/>
                <a:cs typeface="Times New Roman" pitchFamily="18" charset="0"/>
              </a:rPr>
              <a:t>: Fine-tune </a:t>
            </a:r>
            <a:r>
              <a:rPr lang="en-US" i="1" dirty="0" err="1" smtClean="0">
                <a:latin typeface="Times New Roman" pitchFamily="18" charset="0"/>
                <a:cs typeface="Times New Roman" pitchFamily="18" charset="0"/>
              </a:rPr>
              <a:t>hyperparameters</a:t>
            </a:r>
            <a:r>
              <a:rPr lang="en-US" i="1" dirty="0" smtClean="0">
                <a:latin typeface="Times New Roman" pitchFamily="18" charset="0"/>
                <a:cs typeface="Times New Roman" pitchFamily="18" charset="0"/>
              </a:rPr>
              <a:t> including learning rates, batch sizes, and network architectures to enhance the performance and stability of the GAN model.</a:t>
            </a:r>
          </a:p>
          <a:p>
            <a:r>
              <a:rPr lang="en-US" b="1" i="1" dirty="0" smtClean="0">
                <a:latin typeface="Times New Roman" pitchFamily="18" charset="0"/>
                <a:cs typeface="Times New Roman" pitchFamily="18" charset="0"/>
              </a:rPr>
              <a:t>Evaluation Metrics</a:t>
            </a:r>
            <a:r>
              <a:rPr lang="en-US" i="1" dirty="0" smtClean="0">
                <a:latin typeface="Times New Roman" pitchFamily="18" charset="0"/>
                <a:cs typeface="Times New Roman" pitchFamily="18" charset="0"/>
              </a:rPr>
              <a:t>: Assess the performance of the model based on metrics such as accuracy in digit classification, precision, recall, and the quality of generated images.</a:t>
            </a:r>
          </a:p>
          <a:p>
            <a:r>
              <a:rPr lang="en-US" b="1" i="1" dirty="0" smtClean="0">
                <a:latin typeface="Times New Roman" pitchFamily="18" charset="0"/>
                <a:cs typeface="Times New Roman" pitchFamily="18" charset="0"/>
              </a:rPr>
              <a:t>Cross-Validation</a:t>
            </a:r>
            <a:r>
              <a:rPr lang="en-US" i="1" dirty="0" smtClean="0">
                <a:latin typeface="Times New Roman" pitchFamily="18" charset="0"/>
                <a:cs typeface="Times New Roman" pitchFamily="18" charset="0"/>
              </a:rPr>
              <a:t>: Validate the model's performance through cross-validation techniques to ensure robustness and generalization to unseen data.</a:t>
            </a:r>
          </a:p>
          <a:p>
            <a:r>
              <a:rPr lang="en-US" b="1" i="1" dirty="0" smtClean="0">
                <a:latin typeface="Times New Roman" pitchFamily="18" charset="0"/>
                <a:cs typeface="Times New Roman" pitchFamily="18" charset="0"/>
              </a:rPr>
              <a:t>Deployment and Integration</a:t>
            </a:r>
            <a:r>
              <a:rPr lang="en-US" i="1" dirty="0" smtClean="0">
                <a:latin typeface="Times New Roman" pitchFamily="18" charset="0"/>
                <a:cs typeface="Times New Roman" pitchFamily="18" charset="0"/>
              </a:rPr>
              <a:t>: Deploy the trained GAN model into a practical application for handwritten digit recognition, ensuring seamless integration with existing systems or frameworks for real-world </a:t>
            </a:r>
            <a:r>
              <a:rPr lang="en-US" dirty="0" smtClean="0"/>
              <a:t>usage.</a:t>
            </a:r>
          </a:p>
          <a:p>
            <a:endParaRPr lang="en-US" dirty="0"/>
          </a:p>
        </p:txBody>
      </p:sp>
    </p:spTree>
    <p:extLst>
      <p:ext uri="{BB962C8B-B14F-4D97-AF65-F5344CB8AC3E}">
        <p14:creationId xmlns:p14="http://schemas.microsoft.com/office/powerpoint/2010/main" xmlns="" val="410443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28204-2C6C-CA2B-7ACE-709BD219E7A2}"/>
              </a:ext>
            </a:extLst>
          </p:cNvPr>
          <p:cNvSpPr>
            <a:spLocks noGrp="1"/>
          </p:cNvSpPr>
          <p:nvPr>
            <p:ph type="title"/>
          </p:nvPr>
        </p:nvSpPr>
        <p:spPr>
          <a:xfrm>
            <a:off x="6096001" y="247650"/>
            <a:ext cx="5010149" cy="1219200"/>
          </a:xfrm>
        </p:spPr>
        <p:txBody>
          <a:bodyPr/>
          <a:lstStyle/>
          <a:p>
            <a:r>
              <a:rPr lang="en-US" dirty="0" smtClean="0"/>
              <a:t>System Development Approach</a:t>
            </a:r>
            <a:endParaRPr lang="en-US" dirty="0"/>
          </a:p>
        </p:txBody>
      </p:sp>
      <p:pic>
        <p:nvPicPr>
          <p:cNvPr id="19" name="Picture Placeholder 18">
            <a:extLst>
              <a:ext uri="{FF2B5EF4-FFF2-40B4-BE49-F238E27FC236}">
                <a16:creationId xmlns:a16="http://schemas.microsoft.com/office/drawing/2014/main" xmlns="" id="{C9C7069E-8095-250E-5EC8-5FE8BAC18FAA}"/>
              </a:ext>
              <a:ext uri="{C183D7F6-B498-43B3-948B-1728B52AA6E4}">
                <adec:decorative xmlns:adec="http://schemas.microsoft.com/office/drawing/2017/decorative" xmlns="" val="1"/>
              </a:ext>
            </a:extLst>
          </p:cNvPr>
          <p:cNvPicPr>
            <a:picLocks noGrp="1" noChangeAspect="1"/>
          </p:cNvPicPr>
          <p:nvPr>
            <p:ph type="pic" sz="quarter" idx="11"/>
          </p:nvPr>
        </p:nvPicPr>
        <p:blipFill rotWithShape="1">
          <a:blip r:embed="rId3" cstate="screen">
            <a:duotone>
              <a:prstClr val="black"/>
              <a:schemeClr val="accent1">
                <a:tint val="45000"/>
                <a:satMod val="400000"/>
              </a:schemeClr>
            </a:duotone>
            <a:alphaModFix amt="50000"/>
            <a:extLst>
              <a:ext uri="{28A0092B-C50C-407E-A947-70E740481C1C}">
                <a14:useLocalDpi xmlns:a14="http://schemas.microsoft.com/office/drawing/2010/main" xmlns=""/>
              </a:ext>
            </a:extLst>
          </a:blip>
          <a:srcRect t="14" b="14"/>
          <a:stretch/>
        </p:blipFill>
        <p:spPr>
          <a:xfrm>
            <a:off x="971550" y="609600"/>
            <a:ext cx="3886199" cy="5391150"/>
          </a:xfrm>
        </p:spPr>
      </p:pic>
      <p:sp>
        <p:nvSpPr>
          <p:cNvPr id="3" name="Content Placeholder 2">
            <a:extLst>
              <a:ext uri="{FF2B5EF4-FFF2-40B4-BE49-F238E27FC236}">
                <a16:creationId xmlns:a16="http://schemas.microsoft.com/office/drawing/2014/main" xmlns="" id="{A83F17C7-EFB2-790A-200F-D9BF2626198F}"/>
              </a:ext>
            </a:extLst>
          </p:cNvPr>
          <p:cNvSpPr>
            <a:spLocks noGrp="1"/>
          </p:cNvSpPr>
          <p:nvPr>
            <p:ph sz="quarter" idx="10"/>
          </p:nvPr>
        </p:nvSpPr>
        <p:spPr>
          <a:xfrm>
            <a:off x="6134100" y="1409701"/>
            <a:ext cx="5695949" cy="5022996"/>
          </a:xfrm>
        </p:spPr>
        <p:txBody>
          <a:bodyPr>
            <a:normAutofit/>
          </a:bodyPr>
          <a:lstStyle/>
          <a:p>
            <a:pPr lvl="0"/>
            <a:r>
              <a:rPr lang="en-US" sz="2600" b="1" noProof="0" dirty="0" smtClean="0">
                <a:latin typeface="Times New Roman" pitchFamily="18" charset="0"/>
                <a:cs typeface="Times New Roman" pitchFamily="18" charset="0"/>
              </a:rPr>
              <a:t>Hardware Requirements</a:t>
            </a:r>
          </a:p>
          <a:p>
            <a:pPr lvl="0">
              <a:buFont typeface="Arial" pitchFamily="34" charset="0"/>
              <a:buChar char="•"/>
            </a:pPr>
            <a:r>
              <a:rPr lang="en-US" sz="2000" i="1" dirty="0" err="1" smtClean="0">
                <a:latin typeface="Times New Roman" pitchFamily="18" charset="0"/>
                <a:cs typeface="Times New Roman" pitchFamily="18" charset="0"/>
              </a:rPr>
              <a:t>Multicore</a:t>
            </a:r>
            <a:r>
              <a:rPr lang="en-US" sz="2000" i="1" dirty="0" smtClean="0">
                <a:latin typeface="Times New Roman" pitchFamily="18" charset="0"/>
                <a:cs typeface="Times New Roman" pitchFamily="18" charset="0"/>
              </a:rPr>
              <a:t> CPU</a:t>
            </a:r>
          </a:p>
          <a:p>
            <a:pPr lvl="0">
              <a:buFont typeface="Arial" pitchFamily="34" charset="0"/>
              <a:buChar char="•"/>
            </a:pPr>
            <a:r>
              <a:rPr lang="en-US" sz="2000" i="1" noProof="0" dirty="0" smtClean="0">
                <a:latin typeface="Times New Roman" pitchFamily="18" charset="0"/>
                <a:cs typeface="Times New Roman" pitchFamily="18" charset="0"/>
              </a:rPr>
              <a:t>GPU with CUDA</a:t>
            </a:r>
          </a:p>
          <a:p>
            <a:pPr lvl="0">
              <a:buFont typeface="Arial" pitchFamily="34" charset="0"/>
              <a:buChar char="•"/>
            </a:pPr>
            <a:r>
              <a:rPr lang="en-US" sz="2000" i="1" dirty="0" smtClean="0">
                <a:latin typeface="Times New Roman" pitchFamily="18" charset="0"/>
                <a:cs typeface="Times New Roman" pitchFamily="18" charset="0"/>
              </a:rPr>
              <a:t>\Minimum of 16GB of RAM</a:t>
            </a:r>
          </a:p>
          <a:p>
            <a:pPr lvl="0">
              <a:buFont typeface="Arial" pitchFamily="34" charset="0"/>
              <a:buChar char="•"/>
            </a:pPr>
            <a:r>
              <a:rPr lang="en-US" sz="2000" i="1" noProof="0" dirty="0" smtClean="0">
                <a:latin typeface="Times New Roman" pitchFamily="18" charset="0"/>
                <a:cs typeface="Times New Roman" pitchFamily="18" charset="0"/>
              </a:rPr>
              <a:t>SSD for improved training efficiency</a:t>
            </a:r>
          </a:p>
          <a:p>
            <a:pPr lvl="0">
              <a:buFont typeface="Arial" pitchFamily="34" charset="0"/>
              <a:buChar char="•"/>
            </a:pPr>
            <a:r>
              <a:rPr lang="en-US" sz="2000" i="1" noProof="0" dirty="0" smtClean="0">
                <a:latin typeface="Times New Roman" pitchFamily="18" charset="0"/>
                <a:cs typeface="Times New Roman" pitchFamily="18" charset="0"/>
              </a:rPr>
              <a:t>Cooling System</a:t>
            </a:r>
          </a:p>
          <a:p>
            <a:pPr lvl="0">
              <a:buFont typeface="Arial" pitchFamily="34" charset="0"/>
              <a:buChar char="•"/>
            </a:pPr>
            <a:r>
              <a:rPr lang="en-US" sz="2000" i="1" dirty="0" smtClean="0">
                <a:latin typeface="Times New Roman" pitchFamily="18" charset="0"/>
                <a:cs typeface="Times New Roman" pitchFamily="18" charset="0"/>
              </a:rPr>
              <a:t>Power Supply Unit</a:t>
            </a:r>
            <a:endParaRPr lang="en-US" sz="2000" i="1" noProof="0" dirty="0">
              <a:latin typeface="Times New Roman" pitchFamily="18" charset="0"/>
              <a:cs typeface="Times New Roman" pitchFamily="18" charset="0"/>
            </a:endParaRPr>
          </a:p>
        </p:txBody>
      </p:sp>
      <p:sp>
        <p:nvSpPr>
          <p:cNvPr id="5" name="TextBox 4"/>
          <p:cNvSpPr txBox="1"/>
          <p:nvPr/>
        </p:nvSpPr>
        <p:spPr>
          <a:xfrm>
            <a:off x="1181100" y="952500"/>
            <a:ext cx="3619500"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Software Requirements</a:t>
            </a:r>
            <a:endParaRPr lang="en-US" sz="2600" b="1" dirty="0">
              <a:latin typeface="Times New Roman" pitchFamily="18" charset="0"/>
              <a:cs typeface="Times New Roman" pitchFamily="18" charset="0"/>
            </a:endParaRPr>
          </a:p>
        </p:txBody>
      </p:sp>
      <p:sp>
        <p:nvSpPr>
          <p:cNvPr id="6" name="TextBox 5"/>
          <p:cNvSpPr txBox="1"/>
          <p:nvPr/>
        </p:nvSpPr>
        <p:spPr>
          <a:xfrm>
            <a:off x="1143000" y="1752600"/>
            <a:ext cx="3371850" cy="3785652"/>
          </a:xfrm>
          <a:prstGeom prst="rect">
            <a:avLst/>
          </a:prstGeom>
          <a:noFill/>
        </p:spPr>
        <p:txBody>
          <a:bodyPr wrap="square" rtlCol="0">
            <a:spAutoFit/>
          </a:bodyPr>
          <a:lstStyle/>
          <a:p>
            <a:pPr>
              <a:buFont typeface="Arial" pitchFamily="34" charset="0"/>
              <a:buChar char="•"/>
            </a:pPr>
            <a:r>
              <a:rPr lang="en-US" sz="2000" i="1" dirty="0" smtClean="0">
                <a:latin typeface="Times New Roman" pitchFamily="18" charset="0"/>
                <a:cs typeface="Times New Roman" pitchFamily="18" charset="0"/>
              </a:rPr>
              <a:t>Deep Learning Frameworks and Software</a:t>
            </a:r>
          </a:p>
          <a:p>
            <a:pPr>
              <a:buFont typeface="Arial" pitchFamily="34" charset="0"/>
              <a:buChar char="•"/>
            </a:pPr>
            <a:r>
              <a:rPr lang="en-US" sz="2000" i="1" dirty="0" smtClean="0">
                <a:latin typeface="Times New Roman" pitchFamily="18" charset="0"/>
                <a:cs typeface="Times New Roman" pitchFamily="18" charset="0"/>
              </a:rPr>
              <a:t>Python Programming Language</a:t>
            </a:r>
          </a:p>
          <a:p>
            <a:pPr>
              <a:buFont typeface="Arial" pitchFamily="34" charset="0"/>
              <a:buChar char="•"/>
            </a:pPr>
            <a:r>
              <a:rPr lang="en-US" sz="2000" i="1" dirty="0" smtClean="0">
                <a:latin typeface="Times New Roman" pitchFamily="18" charset="0"/>
                <a:cs typeface="Times New Roman" pitchFamily="18" charset="0"/>
              </a:rPr>
              <a:t>CUDA Toolkit</a:t>
            </a:r>
          </a:p>
          <a:p>
            <a:pPr>
              <a:buFont typeface="Arial" pitchFamily="34" charset="0"/>
              <a:buChar char="•"/>
            </a:pPr>
            <a:r>
              <a:rPr lang="en-US" sz="2000" i="1" dirty="0" smtClean="0">
                <a:latin typeface="Times New Roman" pitchFamily="18" charset="0"/>
                <a:cs typeface="Times New Roman" pitchFamily="18" charset="0"/>
              </a:rPr>
              <a:t>GPU Drivers</a:t>
            </a:r>
          </a:p>
          <a:p>
            <a:pPr>
              <a:buFont typeface="Arial" pitchFamily="34" charset="0"/>
              <a:buChar char="•"/>
            </a:pPr>
            <a:r>
              <a:rPr lang="en-US" sz="2000" i="1" dirty="0" smtClean="0">
                <a:latin typeface="Times New Roman" pitchFamily="18" charset="0"/>
                <a:cs typeface="Times New Roman" pitchFamily="18" charset="0"/>
              </a:rPr>
              <a:t>Development Environments</a:t>
            </a:r>
          </a:p>
          <a:p>
            <a:pPr>
              <a:buFont typeface="Arial" pitchFamily="34" charset="0"/>
              <a:buChar char="•"/>
            </a:pPr>
            <a:r>
              <a:rPr lang="en-US" sz="2000" i="1" dirty="0" smtClean="0">
                <a:latin typeface="Times New Roman" pitchFamily="18" charset="0"/>
                <a:cs typeface="Times New Roman" pitchFamily="18" charset="0"/>
              </a:rPr>
              <a:t>Data Visualization Libraries</a:t>
            </a:r>
          </a:p>
          <a:p>
            <a:pPr>
              <a:buFont typeface="Arial" pitchFamily="34" charset="0"/>
              <a:buChar char="•"/>
            </a:pPr>
            <a:r>
              <a:rPr lang="en-US" sz="2000" i="1" dirty="0" smtClean="0">
                <a:latin typeface="Times New Roman" pitchFamily="18" charset="0"/>
                <a:cs typeface="Times New Roman" pitchFamily="18" charset="0"/>
              </a:rPr>
              <a:t>Image Processing Libraries</a:t>
            </a:r>
          </a:p>
          <a:p>
            <a:pPr>
              <a:buFont typeface="Arial" pitchFamily="34" charset="0"/>
              <a:buChar char="•"/>
            </a:pPr>
            <a:r>
              <a:rPr lang="en-US" sz="2000" i="1" dirty="0" smtClean="0">
                <a:latin typeface="Times New Roman" pitchFamily="18" charset="0"/>
                <a:cs typeface="Times New Roman" pitchFamily="18" charset="0"/>
              </a:rPr>
              <a:t>Version Control System</a:t>
            </a:r>
          </a:p>
          <a:p>
            <a:pPr>
              <a:buFont typeface="Arial" pitchFamily="34" charset="0"/>
              <a:buChar char="•"/>
            </a:pPr>
            <a:r>
              <a:rPr lang="en-US" sz="2000" i="1" dirty="0" smtClean="0">
                <a:latin typeface="Times New Roman" pitchFamily="18" charset="0"/>
                <a:cs typeface="Times New Roman" pitchFamily="18" charset="0"/>
              </a:rPr>
              <a:t>Documentation and Reporting Tools</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101441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63E25-7402-EAC9-107D-E3C80B9672C6}"/>
              </a:ext>
            </a:extLst>
          </p:cNvPr>
          <p:cNvSpPr>
            <a:spLocks noGrp="1"/>
          </p:cNvSpPr>
          <p:nvPr>
            <p:ph type="title"/>
          </p:nvPr>
        </p:nvSpPr>
        <p:spPr>
          <a:xfrm>
            <a:off x="529935" y="924339"/>
            <a:ext cx="3990110" cy="5009322"/>
          </a:xfrm>
        </p:spPr>
        <p:txBody>
          <a:bodyPr/>
          <a:lstStyle/>
          <a:p>
            <a:pPr lvl="0"/>
            <a:r>
              <a:rPr lang="en-US" noProof="0" dirty="0" smtClean="0">
                <a:latin typeface="Times New Roman" pitchFamily="18" charset="0"/>
                <a:cs typeface="Times New Roman" pitchFamily="18" charset="0"/>
              </a:rPr>
              <a:t>Algorithms</a:t>
            </a:r>
            <a:endParaRPr lang="en-US" noProof="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BBD146A-879C-A0DC-7A0C-2E7729C4D125}"/>
              </a:ext>
            </a:extLst>
          </p:cNvPr>
          <p:cNvSpPr>
            <a:spLocks noGrp="1"/>
          </p:cNvSpPr>
          <p:nvPr>
            <p:ph sz="quarter" idx="10"/>
          </p:nvPr>
        </p:nvSpPr>
        <p:spPr>
          <a:xfrm>
            <a:off x="5153836" y="1371602"/>
            <a:ext cx="6177309" cy="1953489"/>
          </a:xfrm>
        </p:spPr>
        <p:txBody>
          <a:bodyPr>
            <a:normAutofit lnSpcReduction="10000"/>
          </a:bodyPr>
          <a:lstStyle/>
          <a:p>
            <a:pPr lvl="0"/>
            <a:r>
              <a:rPr lang="en-US" b="1" dirty="0" smtClean="0"/>
              <a:t>GAN Architecture</a:t>
            </a:r>
            <a:r>
              <a:rPr lang="en-US" dirty="0" smtClean="0"/>
              <a:t>: The foundational algorithm is the Generative Adversarial Network itself, proposed by Ian </a:t>
            </a:r>
            <a:r>
              <a:rPr lang="en-US" dirty="0" err="1" smtClean="0"/>
              <a:t>Goodfellow</a:t>
            </a:r>
            <a:r>
              <a:rPr lang="en-US" dirty="0" smtClean="0"/>
              <a:t> and his colleagues in 2014. GANs consist of two neural networks – a generator and a discriminator – trained simultaneously in an adversarial fashion.</a:t>
            </a:r>
            <a:endParaRPr lang="en-US" noProof="0" dirty="0"/>
          </a:p>
        </p:txBody>
      </p:sp>
      <p:sp>
        <p:nvSpPr>
          <p:cNvPr id="6" name="Content Placeholder 5">
            <a:extLst>
              <a:ext uri="{FF2B5EF4-FFF2-40B4-BE49-F238E27FC236}">
                <a16:creationId xmlns:a16="http://schemas.microsoft.com/office/drawing/2014/main" xmlns="" id="{FCAFDB5C-106E-88F6-9353-25362AF2CB86}"/>
              </a:ext>
            </a:extLst>
          </p:cNvPr>
          <p:cNvSpPr>
            <a:spLocks noGrp="1"/>
          </p:cNvSpPr>
          <p:nvPr>
            <p:ph sz="quarter" idx="11"/>
          </p:nvPr>
        </p:nvSpPr>
        <p:spPr>
          <a:xfrm>
            <a:off x="5153836" y="3745924"/>
            <a:ext cx="6177309" cy="2238918"/>
          </a:xfrm>
        </p:spPr>
        <p:txBody>
          <a:bodyPr/>
          <a:lstStyle/>
          <a:p>
            <a:pPr lvl="0"/>
            <a:r>
              <a:rPr lang="en-US" b="1" dirty="0" err="1" smtClean="0"/>
              <a:t>Convolutional</a:t>
            </a:r>
            <a:r>
              <a:rPr lang="en-US" b="1" dirty="0" smtClean="0"/>
              <a:t> Neural Networks (CNNs)</a:t>
            </a:r>
            <a:r>
              <a:rPr lang="en-US" dirty="0" smtClean="0"/>
              <a:t>: CNNs are commonly used as the building blocks for both the generator and discriminator networks in GANs. CNNs are effective in capturing spatial hierarchies and patterns in images, making them well-suited for tasks like image generation and classification.</a:t>
            </a:r>
            <a:endParaRPr lang="en-US" noProof="0" dirty="0"/>
          </a:p>
        </p:txBody>
      </p:sp>
    </p:spTree>
    <p:extLst>
      <p:ext uri="{BB962C8B-B14F-4D97-AF65-F5344CB8AC3E}">
        <p14:creationId xmlns:p14="http://schemas.microsoft.com/office/powerpoint/2010/main" xmlns="" val="311780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63E25-7402-EAC9-107D-E3C80B9672C6}"/>
              </a:ext>
            </a:extLst>
          </p:cNvPr>
          <p:cNvSpPr>
            <a:spLocks noGrp="1"/>
          </p:cNvSpPr>
          <p:nvPr>
            <p:ph type="title"/>
          </p:nvPr>
        </p:nvSpPr>
        <p:spPr>
          <a:xfrm>
            <a:off x="529935" y="924339"/>
            <a:ext cx="3990110" cy="5009322"/>
          </a:xfrm>
        </p:spPr>
        <p:txBody>
          <a:bodyPr/>
          <a:lstStyle/>
          <a:p>
            <a:pPr lvl="0"/>
            <a:r>
              <a:rPr lang="en-US" noProof="0" dirty="0" smtClean="0">
                <a:latin typeface="Times New Roman" pitchFamily="18" charset="0"/>
                <a:cs typeface="Times New Roman" pitchFamily="18" charset="0"/>
              </a:rPr>
              <a:t>Algorithms</a:t>
            </a:r>
            <a:endParaRPr lang="en-US" noProof="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BBD146A-879C-A0DC-7A0C-2E7729C4D125}"/>
              </a:ext>
            </a:extLst>
          </p:cNvPr>
          <p:cNvSpPr>
            <a:spLocks noGrp="1"/>
          </p:cNvSpPr>
          <p:nvPr>
            <p:ph sz="quarter" idx="10"/>
          </p:nvPr>
        </p:nvSpPr>
        <p:spPr>
          <a:xfrm>
            <a:off x="5153836" y="1371602"/>
            <a:ext cx="6177309" cy="1953489"/>
          </a:xfrm>
        </p:spPr>
        <p:txBody>
          <a:bodyPr>
            <a:normAutofit lnSpcReduction="10000"/>
          </a:bodyPr>
          <a:lstStyle/>
          <a:p>
            <a:pPr lvl="0"/>
            <a:r>
              <a:rPr lang="en-US" b="1" dirty="0" smtClean="0"/>
              <a:t>Deep </a:t>
            </a:r>
            <a:r>
              <a:rPr lang="en-US" b="1" dirty="0" err="1" smtClean="0"/>
              <a:t>Convolutional</a:t>
            </a:r>
            <a:r>
              <a:rPr lang="en-US" b="1" dirty="0" smtClean="0"/>
              <a:t> GANs (DCGANs)</a:t>
            </a:r>
            <a:r>
              <a:rPr lang="en-US" dirty="0" smtClean="0"/>
              <a:t>: DCGANs extend the basic GAN architecture by incorporating deep </a:t>
            </a:r>
            <a:r>
              <a:rPr lang="en-US" dirty="0" err="1" smtClean="0"/>
              <a:t>convolutional</a:t>
            </a:r>
            <a:r>
              <a:rPr lang="en-US" dirty="0" smtClean="0"/>
              <a:t> networks. They have proven to be highly effective in generating high-quality images across various domains, including handwritten digits.</a:t>
            </a:r>
            <a:endParaRPr lang="en-US" noProof="0" dirty="0"/>
          </a:p>
        </p:txBody>
      </p:sp>
      <p:sp>
        <p:nvSpPr>
          <p:cNvPr id="6" name="Content Placeholder 5">
            <a:extLst>
              <a:ext uri="{FF2B5EF4-FFF2-40B4-BE49-F238E27FC236}">
                <a16:creationId xmlns:a16="http://schemas.microsoft.com/office/drawing/2014/main" xmlns="" id="{FCAFDB5C-106E-88F6-9353-25362AF2CB86}"/>
              </a:ext>
            </a:extLst>
          </p:cNvPr>
          <p:cNvSpPr>
            <a:spLocks noGrp="1"/>
          </p:cNvSpPr>
          <p:nvPr>
            <p:ph sz="quarter" idx="11"/>
          </p:nvPr>
        </p:nvSpPr>
        <p:spPr>
          <a:xfrm>
            <a:off x="5153836" y="3745924"/>
            <a:ext cx="6177309" cy="2238918"/>
          </a:xfrm>
        </p:spPr>
        <p:txBody>
          <a:bodyPr/>
          <a:lstStyle/>
          <a:p>
            <a:pPr lvl="0"/>
            <a:r>
              <a:rPr lang="en-US" b="1" dirty="0" smtClean="0"/>
              <a:t>Deep </a:t>
            </a:r>
            <a:r>
              <a:rPr lang="en-US" b="1" dirty="0" err="1" smtClean="0"/>
              <a:t>Convolutional</a:t>
            </a:r>
            <a:r>
              <a:rPr lang="en-US" b="1" dirty="0" smtClean="0"/>
              <a:t> GANs (DCGANs)</a:t>
            </a:r>
            <a:r>
              <a:rPr lang="en-US" dirty="0" smtClean="0"/>
              <a:t>: DCGANs extend the basic GAN architecture by incorporating deep </a:t>
            </a:r>
            <a:r>
              <a:rPr lang="en-US" dirty="0" err="1" smtClean="0"/>
              <a:t>convolutional</a:t>
            </a:r>
            <a:r>
              <a:rPr lang="en-US" dirty="0" smtClean="0"/>
              <a:t> networks. They have proven to be highly effective in generating high-quality images across various domains, including handwritten digits.</a:t>
            </a:r>
            <a:endParaRPr lang="en-US" noProof="0" dirty="0"/>
          </a:p>
        </p:txBody>
      </p:sp>
    </p:spTree>
    <p:extLst>
      <p:ext uri="{BB962C8B-B14F-4D97-AF65-F5344CB8AC3E}">
        <p14:creationId xmlns:p14="http://schemas.microsoft.com/office/powerpoint/2010/main" xmlns="" val="311780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63E25-7402-EAC9-107D-E3C80B9672C6}"/>
              </a:ext>
            </a:extLst>
          </p:cNvPr>
          <p:cNvSpPr>
            <a:spLocks noGrp="1"/>
          </p:cNvSpPr>
          <p:nvPr>
            <p:ph type="title"/>
          </p:nvPr>
        </p:nvSpPr>
        <p:spPr>
          <a:xfrm>
            <a:off x="529935" y="924339"/>
            <a:ext cx="3990110" cy="5009322"/>
          </a:xfrm>
        </p:spPr>
        <p:txBody>
          <a:bodyPr/>
          <a:lstStyle/>
          <a:p>
            <a:pPr lvl="0"/>
            <a:r>
              <a:rPr lang="en-US" noProof="0" dirty="0" smtClean="0">
                <a:latin typeface="Times New Roman" pitchFamily="18" charset="0"/>
                <a:cs typeface="Times New Roman" pitchFamily="18" charset="0"/>
              </a:rPr>
              <a:t>Algorithms</a:t>
            </a:r>
            <a:endParaRPr lang="en-US" noProof="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BBD146A-879C-A0DC-7A0C-2E7729C4D125}"/>
              </a:ext>
            </a:extLst>
          </p:cNvPr>
          <p:cNvSpPr>
            <a:spLocks noGrp="1"/>
          </p:cNvSpPr>
          <p:nvPr>
            <p:ph sz="quarter" idx="10"/>
          </p:nvPr>
        </p:nvSpPr>
        <p:spPr>
          <a:xfrm>
            <a:off x="5153836" y="1371602"/>
            <a:ext cx="6177309" cy="1953489"/>
          </a:xfrm>
        </p:spPr>
        <p:txBody>
          <a:bodyPr>
            <a:normAutofit fontScale="92500" lnSpcReduction="20000"/>
          </a:bodyPr>
          <a:lstStyle/>
          <a:p>
            <a:pPr lvl="0"/>
            <a:r>
              <a:rPr lang="en-US" b="1" dirty="0" smtClean="0"/>
              <a:t>Loss Functions</a:t>
            </a:r>
            <a:r>
              <a:rPr lang="en-US" dirty="0" smtClean="0"/>
              <a:t>: Various loss functions are utilized to train the GAN model effectively. The discriminator typically uses binary cross-entropy loss to distinguish between real and fake images. The generator, on the other hand, aims to minimize the adversarial loss, encouraging the generated images to be indistinguishable from real ones.</a:t>
            </a:r>
            <a:endParaRPr lang="en-US" noProof="0" dirty="0"/>
          </a:p>
        </p:txBody>
      </p:sp>
      <p:sp>
        <p:nvSpPr>
          <p:cNvPr id="6" name="Content Placeholder 5">
            <a:extLst>
              <a:ext uri="{FF2B5EF4-FFF2-40B4-BE49-F238E27FC236}">
                <a16:creationId xmlns:a16="http://schemas.microsoft.com/office/drawing/2014/main" xmlns="" id="{FCAFDB5C-106E-88F6-9353-25362AF2CB86}"/>
              </a:ext>
            </a:extLst>
          </p:cNvPr>
          <p:cNvSpPr>
            <a:spLocks noGrp="1"/>
          </p:cNvSpPr>
          <p:nvPr>
            <p:ph sz="quarter" idx="11"/>
          </p:nvPr>
        </p:nvSpPr>
        <p:spPr>
          <a:xfrm>
            <a:off x="5153836" y="3745924"/>
            <a:ext cx="6177309" cy="2238918"/>
          </a:xfrm>
        </p:spPr>
        <p:txBody>
          <a:bodyPr/>
          <a:lstStyle/>
          <a:p>
            <a:pPr lvl="0"/>
            <a:r>
              <a:rPr lang="en-US" b="1" dirty="0" smtClean="0"/>
              <a:t>Gradient Penalty</a:t>
            </a:r>
            <a:r>
              <a:rPr lang="en-US" dirty="0" smtClean="0"/>
              <a:t>: Techniques like gradient penalty (e.g., Wasserstein GAN with Gradient Penalty or WGAN-GP) are employed to stabilize GAN training by enforcing </a:t>
            </a:r>
            <a:r>
              <a:rPr lang="en-US" dirty="0" err="1" smtClean="0"/>
              <a:t>Lipschitz</a:t>
            </a:r>
            <a:r>
              <a:rPr lang="en-US" dirty="0" smtClean="0"/>
              <a:t> continuity. This helps prevent mode collapse and improves the overall stability of the training process.</a:t>
            </a:r>
            <a:endParaRPr lang="en-US" noProof="0" dirty="0"/>
          </a:p>
        </p:txBody>
      </p:sp>
    </p:spTree>
    <p:extLst>
      <p:ext uri="{BB962C8B-B14F-4D97-AF65-F5344CB8AC3E}">
        <p14:creationId xmlns:p14="http://schemas.microsoft.com/office/powerpoint/2010/main" xmlns="" val="3117802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96C45C-DB75-420E-8AF3-E934CE3B84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54F928-5808-4F9A-8810-B3FD2A026416}">
  <ds:schemaRefs>
    <ds:schemaRef ds:uri="http://schemas.microsoft.com/sharepoint/v3/contenttype/forms"/>
  </ds:schemaRefs>
</ds:datastoreItem>
</file>

<file path=customXml/itemProps3.xml><?xml version="1.0" encoding="utf-8"?>
<ds:datastoreItem xmlns:ds="http://schemas.openxmlformats.org/officeDocument/2006/customXml" ds:itemID="{E6695BEB-4861-4F57-B47B-7156F618D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54</TotalTime>
  <Words>1694</Words>
  <Application>Microsoft Office PowerPoint</Application>
  <PresentationFormat>Custom</PresentationFormat>
  <Paragraphs>102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Quotable</vt:lpstr>
      <vt:lpstr>Handwritten digit model using GAN</vt:lpstr>
      <vt:lpstr>OUTLINE</vt:lpstr>
      <vt:lpstr>Problem Statement</vt:lpstr>
      <vt:lpstr>Slide 4</vt:lpstr>
      <vt:lpstr>Proposed Solutions</vt:lpstr>
      <vt:lpstr>System Development Approach</vt:lpstr>
      <vt:lpstr>Algorithms</vt:lpstr>
      <vt:lpstr>Algorithms</vt:lpstr>
      <vt:lpstr>Algorithms</vt:lpstr>
      <vt:lpstr>Algorithms</vt:lpstr>
      <vt:lpstr>Algorithms</vt:lpstr>
      <vt:lpstr>Deployment</vt:lpstr>
      <vt:lpstr>Deployment</vt:lpstr>
      <vt:lpstr>Deployment</vt:lpstr>
      <vt:lpstr>Results</vt:lpstr>
      <vt:lpstr>Conclusion In conclusion, the development and deployment of a handwritten digit model using Generative Adversarial Networks (GANs) represent a significant advancement in the field of computer vision and deep learning. Through the implementation of sophisticated algorithms and techniques, such as convolutional neural networks (CNNs), deep convolutional GANs (DCGANs), and conditional GANs (cGANs), we have demonstrated the ability to generate realistic digit images and accurately classify handwritten digits. The GAN architecture, with its simultaneous training of generator and discriminator networks in an adversarial manner, has proven to be effective in capturing the complex distributions of handwritten digit data and generating high-quality digit images. By leveraging techniques like gradient penalty, feature matching, and minibatch discrimination, we have improved the stability and convergence of the GAN training process, leading to better performance and quality of generated samples. Furthermore, the deployment of the handwritten digit model into real-world applications has been facilitated by integration with deployment frameworks, development of APIs for seamless interaction, and optimization for scalability and performance. Security measures have been implemented to protect the deployed model from potential threats, while monitoring and logging mechanisms ensure its reliable operation. In conclusion, the handwritten digit model using GANs represents a powerful tool for tasks such as digit generation, image translation, and classification, with broad applications in fields such as digit recognition, document processing, and data augmentation. Continued research and development in this area hold great promise for further advancements in computer vision and deep learning, driving innovation and solving real-world problems. </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All-hands meeting</dc:title>
  <dc:creator>ADMIN</dc:creator>
  <cp:lastModifiedBy>ADMIN</cp:lastModifiedBy>
  <cp:revision>6</cp:revision>
  <dcterms:created xsi:type="dcterms:W3CDTF">2024-01-21T20:20:58Z</dcterms:created>
  <dcterms:modified xsi:type="dcterms:W3CDTF">2024-04-01T09:24:38Z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