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93" r:id="rId1"/>
    <p:sldMasterId id="2147484511" r:id="rId2"/>
  </p:sld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ravanan saravanan" initials="ss" lastIdx="1" clrIdx="0">
    <p:extLst>
      <p:ext uri="{19B8F6BF-5375-455C-9EA6-DF929625EA0E}">
        <p15:presenceInfo xmlns:p15="http://schemas.microsoft.com/office/powerpoint/2012/main" userId="f853ec22f7ee46a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26" autoAdjust="0"/>
    <p:restoredTop sz="94660"/>
  </p:normalViewPr>
  <p:slideViewPr>
    <p:cSldViewPr snapToGrid="0">
      <p:cViewPr varScale="1">
        <p:scale>
          <a:sx n="72" d="100"/>
          <a:sy n="72" d="100"/>
        </p:scale>
        <p:origin x="68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commentAuthors" Target="commentAuthor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E0058DD-93D2-4AFA-B2CF-9D2BFA451DFD}" type="datetimeFigureOut">
              <a:rPr lang="en-US" smtClean="0"/>
              <a:t>11/30/2023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BC45607A-E5C6-4851-A23D-CF873639D6F1}"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81102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E0058DD-93D2-4AFA-B2CF-9D2BFA451DFD}" type="datetimeFigureOut">
              <a:rPr lang="en-US" smtClean="0"/>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45607A-E5C6-4851-A23D-CF873639D6F1}" type="slidenum">
              <a:rPr lang="en-US" smtClean="0"/>
              <a:t>‹#›</a:t>
            </a:fld>
            <a:endParaRPr lang="en-US"/>
          </a:p>
        </p:txBody>
      </p:sp>
    </p:spTree>
    <p:extLst>
      <p:ext uri="{BB962C8B-B14F-4D97-AF65-F5344CB8AC3E}">
        <p14:creationId xmlns:p14="http://schemas.microsoft.com/office/powerpoint/2010/main" val="990846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E0058DD-93D2-4AFA-B2CF-9D2BFA451DFD}"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45607A-E5C6-4851-A23D-CF873639D6F1}"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68041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E0058DD-93D2-4AFA-B2CF-9D2BFA451DFD}"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45607A-E5C6-4851-A23D-CF873639D6F1}"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926554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E0058DD-93D2-4AFA-B2CF-9D2BFA451DFD}"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45607A-E5C6-4851-A23D-CF873639D6F1}" type="slidenum">
              <a:rPr lang="en-US" smtClean="0"/>
              <a:t>‹#›</a:t>
            </a:fld>
            <a:endParaRPr lang="en-US"/>
          </a:p>
        </p:txBody>
      </p:sp>
    </p:spTree>
    <p:extLst>
      <p:ext uri="{BB962C8B-B14F-4D97-AF65-F5344CB8AC3E}">
        <p14:creationId xmlns:p14="http://schemas.microsoft.com/office/powerpoint/2010/main" val="28078556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E0058DD-93D2-4AFA-B2CF-9D2BFA451DFD}"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45607A-E5C6-4851-A23D-CF873639D6F1}"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574597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E0058DD-93D2-4AFA-B2CF-9D2BFA451DFD}"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45607A-E5C6-4851-A23D-CF873639D6F1}"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290990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0058DD-93D2-4AFA-B2CF-9D2BFA451DFD}"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45607A-E5C6-4851-A23D-CF873639D6F1}"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067176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0058DD-93D2-4AFA-B2CF-9D2BFA451DFD}"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45607A-E5C6-4851-A23D-CF873639D6F1}"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955508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0058DD-93D2-4AFA-B2CF-9D2BFA451DFD}"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45607A-E5C6-4851-A23D-CF873639D6F1}" type="slidenum">
              <a:rPr lang="en-US" smtClean="0"/>
              <a:t>‹#›</a:t>
            </a:fld>
            <a:endParaRPr lang="en-US"/>
          </a:p>
        </p:txBody>
      </p:sp>
    </p:spTree>
    <p:extLst>
      <p:ext uri="{BB962C8B-B14F-4D97-AF65-F5344CB8AC3E}">
        <p14:creationId xmlns:p14="http://schemas.microsoft.com/office/powerpoint/2010/main" val="15396555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E0058DD-93D2-4AFA-B2CF-9D2BFA451DFD}"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45607A-E5C6-4851-A23D-CF873639D6F1}" type="slidenum">
              <a:rPr lang="en-US" smtClean="0"/>
              <a:t>‹#›</a:t>
            </a:fld>
            <a:endParaRPr lang="en-US"/>
          </a:p>
        </p:txBody>
      </p:sp>
    </p:spTree>
    <p:extLst>
      <p:ext uri="{BB962C8B-B14F-4D97-AF65-F5344CB8AC3E}">
        <p14:creationId xmlns:p14="http://schemas.microsoft.com/office/powerpoint/2010/main" val="109849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0058DD-93D2-4AFA-B2CF-9D2BFA451DFD}"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45607A-E5C6-4851-A23D-CF873639D6F1}" type="slidenum">
              <a:rPr lang="en-US" smtClean="0"/>
              <a:t>‹#›</a:t>
            </a:fld>
            <a:endParaRPr lang="en-US"/>
          </a:p>
        </p:txBody>
      </p:sp>
    </p:spTree>
    <p:extLst>
      <p:ext uri="{BB962C8B-B14F-4D97-AF65-F5344CB8AC3E}">
        <p14:creationId xmlns:p14="http://schemas.microsoft.com/office/powerpoint/2010/main" val="28549807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E0058DD-93D2-4AFA-B2CF-9D2BFA451DFD}"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45607A-E5C6-4851-A23D-CF873639D6F1}" type="slidenum">
              <a:rPr lang="en-US" smtClean="0"/>
              <a:t>‹#›</a:t>
            </a:fld>
            <a:endParaRPr lang="en-US"/>
          </a:p>
        </p:txBody>
      </p:sp>
    </p:spTree>
    <p:extLst>
      <p:ext uri="{BB962C8B-B14F-4D97-AF65-F5344CB8AC3E}">
        <p14:creationId xmlns:p14="http://schemas.microsoft.com/office/powerpoint/2010/main" val="6714420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0058DD-93D2-4AFA-B2CF-9D2BFA451DFD}" type="datetimeFigureOut">
              <a:rPr lang="en-US" smtClean="0"/>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45607A-E5C6-4851-A23D-CF873639D6F1}" type="slidenum">
              <a:rPr lang="en-US" smtClean="0"/>
              <a:t>‹#›</a:t>
            </a:fld>
            <a:endParaRPr lang="en-US"/>
          </a:p>
        </p:txBody>
      </p:sp>
    </p:spTree>
    <p:extLst>
      <p:ext uri="{BB962C8B-B14F-4D97-AF65-F5344CB8AC3E}">
        <p14:creationId xmlns:p14="http://schemas.microsoft.com/office/powerpoint/2010/main" val="9186306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0058DD-93D2-4AFA-B2CF-9D2BFA451DFD}" type="datetimeFigureOut">
              <a:rPr lang="en-US" smtClean="0"/>
              <a:t>11/30/2023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45607A-E5C6-4851-A23D-CF873639D6F1}" type="slidenum">
              <a:rPr lang="en-US" smtClean="0"/>
              <a:t>‹#›</a:t>
            </a:fld>
            <a:endParaRPr lang="en-US"/>
          </a:p>
        </p:txBody>
      </p:sp>
    </p:spTree>
    <p:extLst>
      <p:ext uri="{BB962C8B-B14F-4D97-AF65-F5344CB8AC3E}">
        <p14:creationId xmlns:p14="http://schemas.microsoft.com/office/powerpoint/2010/main" val="18425730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E0058DD-93D2-4AFA-B2CF-9D2BFA451DFD}" type="datetimeFigureOut">
              <a:rPr lang="en-US" smtClean="0"/>
              <a:t>11/30/2023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C45607A-E5C6-4851-A23D-CF873639D6F1}" type="slidenum">
              <a:rPr lang="en-US" smtClean="0"/>
              <a:t>‹#›</a:t>
            </a:fld>
            <a:endParaRPr lang="en-US"/>
          </a:p>
        </p:txBody>
      </p:sp>
    </p:spTree>
    <p:extLst>
      <p:ext uri="{BB962C8B-B14F-4D97-AF65-F5344CB8AC3E}">
        <p14:creationId xmlns:p14="http://schemas.microsoft.com/office/powerpoint/2010/main" val="13907901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E0058DD-93D2-4AFA-B2CF-9D2BFA451DFD}" type="datetimeFigureOut">
              <a:rPr lang="en-US" smtClean="0"/>
              <a:t>11/30/2023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C45607A-E5C6-4851-A23D-CF873639D6F1}" type="slidenum">
              <a:rPr lang="en-US" smtClean="0"/>
              <a:t>‹#›</a:t>
            </a:fld>
            <a:endParaRPr lang="en-US"/>
          </a:p>
        </p:txBody>
      </p:sp>
    </p:spTree>
    <p:extLst>
      <p:ext uri="{BB962C8B-B14F-4D97-AF65-F5344CB8AC3E}">
        <p14:creationId xmlns:p14="http://schemas.microsoft.com/office/powerpoint/2010/main" val="14978807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5E0058DD-93D2-4AFA-B2CF-9D2BFA451DFD}" type="datetimeFigureOut">
              <a:rPr lang="en-US" smtClean="0"/>
              <a:t>11/30/2023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C45607A-E5C6-4851-A23D-CF873639D6F1}" type="slidenum">
              <a:rPr lang="en-US" smtClean="0"/>
              <a:t>‹#›</a:t>
            </a:fld>
            <a:endParaRPr lang="en-US"/>
          </a:p>
        </p:txBody>
      </p:sp>
    </p:spTree>
    <p:extLst>
      <p:ext uri="{BB962C8B-B14F-4D97-AF65-F5344CB8AC3E}">
        <p14:creationId xmlns:p14="http://schemas.microsoft.com/office/powerpoint/2010/main" val="14921037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E0058DD-93D2-4AFA-B2CF-9D2BFA451DFD}" type="datetimeFigureOut">
              <a:rPr lang="en-US" smtClean="0"/>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45607A-E5C6-4851-A23D-CF873639D6F1}" type="slidenum">
              <a:rPr lang="en-US" smtClean="0"/>
              <a:t>‹#›</a:t>
            </a:fld>
            <a:endParaRPr lang="en-US"/>
          </a:p>
        </p:txBody>
      </p:sp>
    </p:spTree>
    <p:extLst>
      <p:ext uri="{BB962C8B-B14F-4D97-AF65-F5344CB8AC3E}">
        <p14:creationId xmlns:p14="http://schemas.microsoft.com/office/powerpoint/2010/main" val="22003451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E0058DD-93D2-4AFA-B2CF-9D2BFA451DFD}" type="datetimeFigureOut">
              <a:rPr lang="en-US" smtClean="0"/>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45607A-E5C6-4851-A23D-CF873639D6F1}" type="slidenum">
              <a:rPr lang="en-US" smtClean="0"/>
              <a:t>‹#›</a:t>
            </a:fld>
            <a:endParaRPr lang="en-US"/>
          </a:p>
        </p:txBody>
      </p:sp>
    </p:spTree>
    <p:extLst>
      <p:ext uri="{BB962C8B-B14F-4D97-AF65-F5344CB8AC3E}">
        <p14:creationId xmlns:p14="http://schemas.microsoft.com/office/powerpoint/2010/main" val="41683873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5E0058DD-93D2-4AFA-B2CF-9D2BFA451DFD}"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45607A-E5C6-4851-A23D-CF873639D6F1}" type="slidenum">
              <a:rPr lang="en-US" smtClean="0"/>
              <a:t>‹#›</a:t>
            </a:fld>
            <a:endParaRPr lang="en-US"/>
          </a:p>
        </p:txBody>
      </p:sp>
    </p:spTree>
    <p:extLst>
      <p:ext uri="{BB962C8B-B14F-4D97-AF65-F5344CB8AC3E}">
        <p14:creationId xmlns:p14="http://schemas.microsoft.com/office/powerpoint/2010/main" val="17232081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5E0058DD-93D2-4AFA-B2CF-9D2BFA451DFD}"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45607A-E5C6-4851-A23D-CF873639D6F1}"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62608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E0058DD-93D2-4AFA-B2CF-9D2BFA451DFD}"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45607A-E5C6-4851-A23D-CF873639D6F1}"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467340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E0058DD-93D2-4AFA-B2CF-9D2BFA451DFD}"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45607A-E5C6-4851-A23D-CF873639D6F1}" type="slidenum">
              <a:rPr lang="en-US" smtClean="0"/>
              <a:t>‹#›</a:t>
            </a:fld>
            <a:endParaRPr lang="en-US"/>
          </a:p>
        </p:txBody>
      </p:sp>
    </p:spTree>
    <p:extLst>
      <p:ext uri="{BB962C8B-B14F-4D97-AF65-F5344CB8AC3E}">
        <p14:creationId xmlns:p14="http://schemas.microsoft.com/office/powerpoint/2010/main" val="4513534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E0058DD-93D2-4AFA-B2CF-9D2BFA451DFD}" type="datetimeFigureOut">
              <a:rPr lang="en-US" smtClean="0"/>
              <a:t>11/30/2023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45607A-E5C6-4851-A23D-CF873639D6F1}" type="slidenum">
              <a:rPr lang="en-US" smtClean="0"/>
              <a:t>‹#›</a:t>
            </a:fld>
            <a:endParaRPr lang="en-US"/>
          </a:p>
        </p:txBody>
      </p:sp>
    </p:spTree>
    <p:extLst>
      <p:ext uri="{BB962C8B-B14F-4D97-AF65-F5344CB8AC3E}">
        <p14:creationId xmlns:p14="http://schemas.microsoft.com/office/powerpoint/2010/main" val="23481306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E0058DD-93D2-4AFA-B2CF-9D2BFA451DFD}" type="datetimeFigureOut">
              <a:rPr lang="en-US" smtClean="0"/>
              <a:t>11/30/2023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45607A-E5C6-4851-A23D-CF873639D6F1}" type="slidenum">
              <a:rPr lang="en-US" smtClean="0"/>
              <a:t>‹#›</a:t>
            </a:fld>
            <a:endParaRPr lang="en-US"/>
          </a:p>
        </p:txBody>
      </p:sp>
    </p:spTree>
    <p:extLst>
      <p:ext uri="{BB962C8B-B14F-4D97-AF65-F5344CB8AC3E}">
        <p14:creationId xmlns:p14="http://schemas.microsoft.com/office/powerpoint/2010/main" val="194711723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0058DD-93D2-4AFA-B2CF-9D2BFA451DFD}"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45607A-E5C6-4851-A23D-CF873639D6F1}" type="slidenum">
              <a:rPr lang="en-US" smtClean="0"/>
              <a:t>‹#›</a:t>
            </a:fld>
            <a:endParaRPr lang="en-US"/>
          </a:p>
        </p:txBody>
      </p:sp>
    </p:spTree>
    <p:extLst>
      <p:ext uri="{BB962C8B-B14F-4D97-AF65-F5344CB8AC3E}">
        <p14:creationId xmlns:p14="http://schemas.microsoft.com/office/powerpoint/2010/main" val="21055345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0058DD-93D2-4AFA-B2CF-9D2BFA451DFD}"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45607A-E5C6-4851-A23D-CF873639D6F1}" type="slidenum">
              <a:rPr lang="en-US" smtClean="0"/>
              <a:t>‹#›</a:t>
            </a:fld>
            <a:endParaRPr lang="en-US"/>
          </a:p>
        </p:txBody>
      </p:sp>
    </p:spTree>
    <p:extLst>
      <p:ext uri="{BB962C8B-B14F-4D97-AF65-F5344CB8AC3E}">
        <p14:creationId xmlns:p14="http://schemas.microsoft.com/office/powerpoint/2010/main" val="3504084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0058DD-93D2-4AFA-B2CF-9D2BFA451DFD}" type="datetimeFigureOut">
              <a:rPr lang="en-US" smtClean="0"/>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45607A-E5C6-4851-A23D-CF873639D6F1}" type="slidenum">
              <a:rPr lang="en-US" smtClean="0"/>
              <a:t>‹#›</a:t>
            </a:fld>
            <a:endParaRPr lang="en-US"/>
          </a:p>
        </p:txBody>
      </p:sp>
    </p:spTree>
    <p:extLst>
      <p:ext uri="{BB962C8B-B14F-4D97-AF65-F5344CB8AC3E}">
        <p14:creationId xmlns:p14="http://schemas.microsoft.com/office/powerpoint/2010/main" val="3175037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0058DD-93D2-4AFA-B2CF-9D2BFA451DFD}" type="datetimeFigureOut">
              <a:rPr lang="en-US" smtClean="0"/>
              <a:t>11/30/2023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45607A-E5C6-4851-A23D-CF873639D6F1}"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92430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0058DD-93D2-4AFA-B2CF-9D2BFA451DFD}" type="datetimeFigureOut">
              <a:rPr lang="en-US" smtClean="0"/>
              <a:t>11/30/2023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45607A-E5C6-4851-A23D-CF873639D6F1}"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3440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0058DD-93D2-4AFA-B2CF-9D2BFA451DFD}" type="datetimeFigureOut">
              <a:rPr lang="en-US" smtClean="0"/>
              <a:t>11/30/2023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45607A-E5C6-4851-A23D-CF873639D6F1}" type="slidenum">
              <a:rPr lang="en-US" smtClean="0"/>
              <a:t>‹#›</a:t>
            </a:fld>
            <a:endParaRPr lang="en-US"/>
          </a:p>
        </p:txBody>
      </p:sp>
    </p:spTree>
    <p:extLst>
      <p:ext uri="{BB962C8B-B14F-4D97-AF65-F5344CB8AC3E}">
        <p14:creationId xmlns:p14="http://schemas.microsoft.com/office/powerpoint/2010/main" val="1632824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E0058DD-93D2-4AFA-B2CF-9D2BFA451DFD}" type="datetimeFigureOut">
              <a:rPr lang="en-US" smtClean="0"/>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45607A-E5C6-4851-A23D-CF873639D6F1}"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7935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E0058DD-93D2-4AFA-B2CF-9D2BFA451DFD}" type="datetimeFigureOut">
              <a:rPr lang="en-US" smtClean="0"/>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45607A-E5C6-4851-A23D-CF873639D6F1}" type="slidenum">
              <a:rPr lang="en-US" smtClean="0"/>
              <a:t>‹#›</a:t>
            </a:fld>
            <a:endParaRPr lang="en-US"/>
          </a:p>
        </p:txBody>
      </p:sp>
    </p:spTree>
    <p:extLst>
      <p:ext uri="{BB962C8B-B14F-4D97-AF65-F5344CB8AC3E}">
        <p14:creationId xmlns:p14="http://schemas.microsoft.com/office/powerpoint/2010/main" val="1232415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21" Type="http://schemas.openxmlformats.org/officeDocument/2006/relationships/image" Target="../media/image10.png"/><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image" Target="../media/image9.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8.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 Id="rId22" Type="http://schemas.openxmlformats.org/officeDocument/2006/relationships/image" Target="../media/image1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E0058DD-93D2-4AFA-B2CF-9D2BFA451DFD}" type="datetimeFigureOut">
              <a:rPr lang="en-US" smtClean="0"/>
              <a:t>11/30/2023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C45607A-E5C6-4851-A23D-CF873639D6F1}" type="slidenum">
              <a:rPr lang="en-US" smtClean="0"/>
              <a:t>‹#›</a:t>
            </a:fld>
            <a:endParaRPr lang="en-US"/>
          </a:p>
        </p:txBody>
      </p:sp>
    </p:spTree>
    <p:extLst>
      <p:ext uri="{BB962C8B-B14F-4D97-AF65-F5344CB8AC3E}">
        <p14:creationId xmlns:p14="http://schemas.microsoft.com/office/powerpoint/2010/main" val="1793943942"/>
      </p:ext>
    </p:extLst>
  </p:cSld>
  <p:clrMap bg1="lt1" tx1="dk1" bg2="lt2" tx2="dk2" accent1="accent1" accent2="accent2" accent3="accent3" accent4="accent4" accent5="accent5" accent6="accent6" hlink="hlink" folHlink="folHlink"/>
  <p:sldLayoutIdLst>
    <p:sldLayoutId id="2147484494" r:id="rId1"/>
    <p:sldLayoutId id="2147484495" r:id="rId2"/>
    <p:sldLayoutId id="2147484496" r:id="rId3"/>
    <p:sldLayoutId id="2147484497" r:id="rId4"/>
    <p:sldLayoutId id="2147484498" r:id="rId5"/>
    <p:sldLayoutId id="2147484499" r:id="rId6"/>
    <p:sldLayoutId id="2147484500" r:id="rId7"/>
    <p:sldLayoutId id="2147484501" r:id="rId8"/>
    <p:sldLayoutId id="2147484502" r:id="rId9"/>
    <p:sldLayoutId id="2147484503" r:id="rId10"/>
    <p:sldLayoutId id="2147484504" r:id="rId11"/>
    <p:sldLayoutId id="2147484505" r:id="rId12"/>
    <p:sldLayoutId id="2147484506" r:id="rId13"/>
    <p:sldLayoutId id="2147484507" r:id="rId14"/>
    <p:sldLayoutId id="2147484508" r:id="rId15"/>
    <p:sldLayoutId id="2147484509" r:id="rId16"/>
    <p:sldLayoutId id="2147484510"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E0058DD-93D2-4AFA-B2CF-9D2BFA451DFD}" type="datetimeFigureOut">
              <a:rPr lang="en-US" smtClean="0"/>
              <a:t>11/30/2023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C45607A-E5C6-4851-A23D-CF873639D6F1}" type="slidenum">
              <a:rPr lang="en-US" smtClean="0"/>
              <a:t>‹#›</a:t>
            </a:fld>
            <a:endParaRPr lang="en-US"/>
          </a:p>
        </p:txBody>
      </p:sp>
    </p:spTree>
    <p:extLst>
      <p:ext uri="{BB962C8B-B14F-4D97-AF65-F5344CB8AC3E}">
        <p14:creationId xmlns:p14="http://schemas.microsoft.com/office/powerpoint/2010/main" val="3781481477"/>
      </p:ext>
    </p:extLst>
  </p:cSld>
  <p:clrMap bg1="dk1" tx1="lt1" bg2="dk2" tx2="lt2" accent1="accent1" accent2="accent2" accent3="accent3" accent4="accent4" accent5="accent5" accent6="accent6" hlink="hlink" folHlink="folHlink"/>
  <p:sldLayoutIdLst>
    <p:sldLayoutId id="2147484512" r:id="rId1"/>
    <p:sldLayoutId id="2147484513" r:id="rId2"/>
    <p:sldLayoutId id="2147484514" r:id="rId3"/>
    <p:sldLayoutId id="2147484515" r:id="rId4"/>
    <p:sldLayoutId id="2147484516" r:id="rId5"/>
    <p:sldLayoutId id="2147484517" r:id="rId6"/>
    <p:sldLayoutId id="2147484518" r:id="rId7"/>
    <p:sldLayoutId id="2147484519" r:id="rId8"/>
    <p:sldLayoutId id="2147484520" r:id="rId9"/>
    <p:sldLayoutId id="2147484521" r:id="rId10"/>
    <p:sldLayoutId id="2147484522" r:id="rId11"/>
    <p:sldLayoutId id="2147484523" r:id="rId12"/>
    <p:sldLayoutId id="2147484524" r:id="rId13"/>
    <p:sldLayoutId id="2147484525" r:id="rId14"/>
    <p:sldLayoutId id="2147484526" r:id="rId15"/>
    <p:sldLayoutId id="2147484527" r:id="rId16"/>
    <p:sldLayoutId id="214748452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8C76772-BAC5-499C-B355-AA40EE6F0E05}"/>
              </a:ext>
            </a:extLst>
          </p:cNvPr>
          <p:cNvSpPr txBox="1"/>
          <p:nvPr/>
        </p:nvSpPr>
        <p:spPr>
          <a:xfrm>
            <a:off x="891962" y="2151727"/>
            <a:ext cx="10661701" cy="2554545"/>
          </a:xfrm>
          <a:prstGeom prst="rect">
            <a:avLst/>
          </a:prstGeom>
          <a:noFill/>
        </p:spPr>
        <p:txBody>
          <a:bodyPr wrap="none" rtlCol="0">
            <a:spAutoFit/>
          </a:bodyPr>
          <a:lstStyle/>
          <a:p>
            <a:pPr algn="ctr"/>
            <a:r>
              <a:rPr lang="en-IN" sz="8000" b="1" dirty="0">
                <a:latin typeface="Cambria" panose="02040503050406030204" pitchFamily="18" charset="0"/>
                <a:ea typeface="Cambria" panose="02040503050406030204" pitchFamily="18" charset="0"/>
              </a:rPr>
              <a:t>BUILD MY PORTFOLIO</a:t>
            </a:r>
          </a:p>
          <a:p>
            <a:pPr algn="just"/>
            <a:r>
              <a:rPr lang="en-IN" sz="8000" b="1" dirty="0">
                <a:latin typeface="Cambria" panose="02040503050406030204" pitchFamily="18" charset="0"/>
                <a:ea typeface="Cambria" panose="02040503050406030204" pitchFamily="18" charset="0"/>
              </a:rPr>
              <a:t>               </a:t>
            </a:r>
            <a:r>
              <a:rPr lang="en-IN" sz="6600" b="1" dirty="0">
                <a:solidFill>
                  <a:schemeClr val="accent5"/>
                </a:solidFill>
                <a:latin typeface="Cambria" panose="02040503050406030204" pitchFamily="18" charset="0"/>
                <a:ea typeface="Cambria" panose="02040503050406030204" pitchFamily="18" charset="0"/>
              </a:rPr>
              <a:t>WEBSITE</a:t>
            </a:r>
            <a:endParaRPr lang="en-US" sz="6600" b="1" dirty="0">
              <a:solidFill>
                <a:schemeClr val="accent5"/>
              </a:solidFill>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id="{4DBB053A-3899-4054-80E9-87F02D033B7D}"/>
              </a:ext>
            </a:extLst>
          </p:cNvPr>
          <p:cNvSpPr txBox="1"/>
          <p:nvPr/>
        </p:nvSpPr>
        <p:spPr>
          <a:xfrm>
            <a:off x="8984973" y="5367131"/>
            <a:ext cx="2568690" cy="707886"/>
          </a:xfrm>
          <a:prstGeom prst="rect">
            <a:avLst/>
          </a:prstGeom>
          <a:noFill/>
        </p:spPr>
        <p:txBody>
          <a:bodyPr wrap="square" rtlCol="0">
            <a:spAutoFit/>
          </a:bodyPr>
          <a:lstStyle/>
          <a:p>
            <a:r>
              <a:rPr lang="en-IN" sz="2000" dirty="0">
                <a:latin typeface="Cambria" panose="02040503050406030204" pitchFamily="18" charset="0"/>
                <a:ea typeface="Cambria" panose="02040503050406030204" pitchFamily="18" charset="0"/>
              </a:rPr>
              <a:t>Saravanan. N,</a:t>
            </a:r>
          </a:p>
          <a:p>
            <a:r>
              <a:rPr lang="en-IN" sz="2000" dirty="0">
                <a:latin typeface="Cambria" panose="02040503050406030204" pitchFamily="18" charset="0"/>
                <a:ea typeface="Cambria" panose="02040503050406030204" pitchFamily="18" charset="0"/>
              </a:rPr>
              <a:t>Front end-developer.</a:t>
            </a:r>
            <a:endParaRPr 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658489809"/>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286283-FD30-4A6E-8E21-ACEDF0C87A9C}"/>
              </a:ext>
            </a:extLst>
          </p:cNvPr>
          <p:cNvSpPr txBox="1"/>
          <p:nvPr/>
        </p:nvSpPr>
        <p:spPr>
          <a:xfrm>
            <a:off x="750627" y="1201003"/>
            <a:ext cx="4493987" cy="923330"/>
          </a:xfrm>
          <a:prstGeom prst="rect">
            <a:avLst/>
          </a:prstGeom>
          <a:noFill/>
        </p:spPr>
        <p:txBody>
          <a:bodyPr wrap="none" rtlCol="0">
            <a:spAutoFit/>
          </a:bodyPr>
          <a:lstStyle/>
          <a:p>
            <a:r>
              <a:rPr lang="en-IN" sz="5400" b="1" dirty="0">
                <a:latin typeface="Cambria" panose="02040503050406030204" pitchFamily="18" charset="0"/>
                <a:ea typeface="Cambria" panose="02040503050406030204" pitchFamily="18" charset="0"/>
              </a:rPr>
              <a:t>CONCLUSION:</a:t>
            </a:r>
            <a:endParaRPr lang="en-US" sz="5400" b="1" dirty="0">
              <a:latin typeface="Cambria" panose="02040503050406030204" pitchFamily="18" charset="0"/>
              <a:ea typeface="Cambria" panose="02040503050406030204" pitchFamily="18" charset="0"/>
            </a:endParaRPr>
          </a:p>
        </p:txBody>
      </p:sp>
      <p:sp>
        <p:nvSpPr>
          <p:cNvPr id="3" name="TextBox 2">
            <a:extLst>
              <a:ext uri="{FF2B5EF4-FFF2-40B4-BE49-F238E27FC236}">
                <a16:creationId xmlns:a16="http://schemas.microsoft.com/office/drawing/2014/main" id="{B5EB1FEF-BCD5-4B8B-B0E0-A5A8F3FDF9EF}"/>
              </a:ext>
            </a:extLst>
          </p:cNvPr>
          <p:cNvSpPr txBox="1"/>
          <p:nvPr/>
        </p:nvSpPr>
        <p:spPr>
          <a:xfrm>
            <a:off x="750627" y="2712128"/>
            <a:ext cx="10190328" cy="1815882"/>
          </a:xfrm>
          <a:prstGeom prst="rect">
            <a:avLst/>
          </a:prstGeom>
          <a:noFill/>
        </p:spPr>
        <p:txBody>
          <a:bodyPr wrap="square" rtlCol="0">
            <a:spAutoFit/>
          </a:bodyPr>
          <a:lstStyle/>
          <a:p>
            <a:pPr algn="just"/>
            <a:r>
              <a:rPr lang="en-US" sz="2800" dirty="0">
                <a:latin typeface="Cambria" panose="02040503050406030204" pitchFamily="18" charset="0"/>
                <a:ea typeface="Cambria" panose="02040503050406030204" pitchFamily="18" charset="0"/>
              </a:rPr>
              <a:t>       A big thank you for entrusting me with this project. Remember, your digital presence is a dynamic asset. Stay connected, keep evolving, and let your portfolio be a testament to your passion and expertise.</a:t>
            </a:r>
          </a:p>
        </p:txBody>
      </p:sp>
      <p:sp>
        <p:nvSpPr>
          <p:cNvPr id="4" name="TextBox 3">
            <a:extLst>
              <a:ext uri="{FF2B5EF4-FFF2-40B4-BE49-F238E27FC236}">
                <a16:creationId xmlns:a16="http://schemas.microsoft.com/office/drawing/2014/main" id="{5F83E3B3-C870-415D-8847-BBF411CE2FBC}"/>
              </a:ext>
            </a:extLst>
          </p:cNvPr>
          <p:cNvSpPr txBox="1"/>
          <p:nvPr/>
        </p:nvSpPr>
        <p:spPr>
          <a:xfrm>
            <a:off x="4404627" y="5303054"/>
            <a:ext cx="2882328" cy="707886"/>
          </a:xfrm>
          <a:prstGeom prst="rect">
            <a:avLst/>
          </a:prstGeom>
          <a:noFill/>
        </p:spPr>
        <p:txBody>
          <a:bodyPr wrap="none" rtlCol="0">
            <a:spAutoFit/>
          </a:bodyPr>
          <a:lstStyle/>
          <a:p>
            <a:r>
              <a:rPr lang="en-IN" sz="4000" dirty="0">
                <a:solidFill>
                  <a:srgbClr val="FFFF00"/>
                </a:solidFill>
                <a:latin typeface="Cambria" panose="02040503050406030204" pitchFamily="18" charset="0"/>
                <a:ea typeface="Cambria" panose="02040503050406030204" pitchFamily="18" charset="0"/>
              </a:rPr>
              <a:t>Thank You…</a:t>
            </a:r>
            <a:endParaRPr lang="en-US" sz="4000" dirty="0">
              <a:solidFill>
                <a:srgbClr val="FFFF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54922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E43566-5F06-4FBA-B417-29711A5C9809}"/>
              </a:ext>
            </a:extLst>
          </p:cNvPr>
          <p:cNvSpPr txBox="1"/>
          <p:nvPr/>
        </p:nvSpPr>
        <p:spPr>
          <a:xfrm>
            <a:off x="591204" y="1373242"/>
            <a:ext cx="5433347" cy="923330"/>
          </a:xfrm>
          <a:prstGeom prst="rect">
            <a:avLst/>
          </a:prstGeom>
          <a:noFill/>
        </p:spPr>
        <p:txBody>
          <a:bodyPr wrap="none" rtlCol="0">
            <a:spAutoFit/>
          </a:bodyPr>
          <a:lstStyle/>
          <a:p>
            <a:r>
              <a:rPr lang="en-US" sz="5400" b="1" dirty="0">
                <a:latin typeface="Cambria" panose="02040503050406030204" pitchFamily="18" charset="0"/>
                <a:ea typeface="Cambria" panose="02040503050406030204" pitchFamily="18" charset="0"/>
              </a:rPr>
              <a:t>INTRODUCTION</a:t>
            </a:r>
            <a:r>
              <a:rPr lang="en-IN" sz="5400" dirty="0">
                <a:latin typeface="Cambria" panose="02040503050406030204" pitchFamily="18" charset="0"/>
                <a:ea typeface="Cambria" panose="02040503050406030204" pitchFamily="18" charset="0"/>
              </a:rPr>
              <a:t>:</a:t>
            </a:r>
            <a:endParaRPr lang="en-US" sz="5400" dirty="0">
              <a:latin typeface="Cambria" panose="02040503050406030204" pitchFamily="18" charset="0"/>
              <a:ea typeface="Cambria" panose="02040503050406030204" pitchFamily="18" charset="0"/>
            </a:endParaRPr>
          </a:p>
        </p:txBody>
      </p:sp>
      <p:sp>
        <p:nvSpPr>
          <p:cNvPr id="3" name="TextBox 2">
            <a:extLst>
              <a:ext uri="{FF2B5EF4-FFF2-40B4-BE49-F238E27FC236}">
                <a16:creationId xmlns:a16="http://schemas.microsoft.com/office/drawing/2014/main" id="{6140D22C-3583-42E7-A4A3-639E0965017F}"/>
              </a:ext>
            </a:extLst>
          </p:cNvPr>
          <p:cNvSpPr txBox="1"/>
          <p:nvPr/>
        </p:nvSpPr>
        <p:spPr>
          <a:xfrm>
            <a:off x="591204" y="2598138"/>
            <a:ext cx="4173941" cy="646331"/>
          </a:xfrm>
          <a:prstGeom prst="rect">
            <a:avLst/>
          </a:prstGeom>
          <a:noFill/>
        </p:spPr>
        <p:txBody>
          <a:bodyPr wrap="square" rtlCol="0">
            <a:spAutoFit/>
          </a:bodyPr>
          <a:lstStyle/>
          <a:p>
            <a:pPr algn="just"/>
            <a:r>
              <a:rPr lang="en-US" sz="3600" i="1" dirty="0">
                <a:solidFill>
                  <a:schemeClr val="accent2"/>
                </a:solidFill>
                <a:latin typeface="Cambria" panose="02040503050406030204" pitchFamily="18" charset="0"/>
                <a:ea typeface="Cambria" panose="02040503050406030204" pitchFamily="18" charset="0"/>
              </a:rPr>
              <a:t>Hello</a:t>
            </a:r>
            <a:r>
              <a:rPr lang="en-US" sz="3600" i="1" dirty="0">
                <a:latin typeface="Cambria" panose="02040503050406030204" pitchFamily="18" charset="0"/>
                <a:ea typeface="Cambria" panose="02040503050406030204" pitchFamily="18" charset="0"/>
              </a:rPr>
              <a:t> and </a:t>
            </a:r>
            <a:r>
              <a:rPr lang="en-US" sz="3600" i="1" dirty="0">
                <a:solidFill>
                  <a:srgbClr val="FFC000"/>
                </a:solidFill>
                <a:latin typeface="Cambria" panose="02040503050406030204" pitchFamily="18" charset="0"/>
                <a:ea typeface="Cambria" panose="02040503050406030204" pitchFamily="18" charset="0"/>
              </a:rPr>
              <a:t>welcome</a:t>
            </a:r>
            <a:r>
              <a:rPr lang="en-US" sz="3600" i="1" dirty="0">
                <a:latin typeface="Cambria" panose="02040503050406030204" pitchFamily="18" charset="0"/>
                <a:ea typeface="Cambria" panose="02040503050406030204" pitchFamily="18" charset="0"/>
              </a:rPr>
              <a:t>!</a:t>
            </a:r>
            <a:endParaRPr lang="en-US" sz="3600" dirty="0">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id="{C47A849E-4F4B-46BE-9458-C50C6CB31E54}"/>
              </a:ext>
            </a:extLst>
          </p:cNvPr>
          <p:cNvSpPr txBox="1"/>
          <p:nvPr/>
        </p:nvSpPr>
        <p:spPr>
          <a:xfrm>
            <a:off x="591204" y="3546036"/>
            <a:ext cx="10913661" cy="1815882"/>
          </a:xfrm>
          <a:prstGeom prst="rect">
            <a:avLst/>
          </a:prstGeom>
          <a:noFill/>
        </p:spPr>
        <p:txBody>
          <a:bodyPr wrap="square" rtlCol="0">
            <a:spAutoFit/>
          </a:bodyPr>
          <a:lstStyle/>
          <a:p>
            <a:pPr algn="just"/>
            <a:r>
              <a:rPr lang="en-US" sz="2800" dirty="0">
                <a:latin typeface="Cambria" panose="02040503050406030204" pitchFamily="18" charset="0"/>
                <a:ea typeface="Cambria" panose="02040503050406030204" pitchFamily="18" charset="0"/>
              </a:rPr>
              <a:t>           Portfolio is like a long resume about yourself, As a FRONT END DEVELOPER everyone wants to have a portfolio, As a part of hands on learning experience. Now we are going to see about how to build a portfolio.  </a:t>
            </a:r>
          </a:p>
        </p:txBody>
      </p:sp>
    </p:spTree>
    <p:extLst>
      <p:ext uri="{BB962C8B-B14F-4D97-AF65-F5344CB8AC3E}">
        <p14:creationId xmlns:p14="http://schemas.microsoft.com/office/powerpoint/2010/main" val="1910340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2FDB0B-5D08-4874-BDB7-BFE461AE59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860" y="1665490"/>
            <a:ext cx="10786280" cy="4840203"/>
          </a:xfrm>
          <a:prstGeom prst="rect">
            <a:avLst/>
          </a:prstGeom>
        </p:spPr>
      </p:pic>
      <p:sp>
        <p:nvSpPr>
          <p:cNvPr id="4" name="TextBox 3">
            <a:extLst>
              <a:ext uri="{FF2B5EF4-FFF2-40B4-BE49-F238E27FC236}">
                <a16:creationId xmlns:a16="http://schemas.microsoft.com/office/drawing/2014/main" id="{E28A45BE-B140-4BE7-9BEF-A82146577552}"/>
              </a:ext>
            </a:extLst>
          </p:cNvPr>
          <p:cNvSpPr txBox="1"/>
          <p:nvPr/>
        </p:nvSpPr>
        <p:spPr>
          <a:xfrm>
            <a:off x="600500" y="491319"/>
            <a:ext cx="4312693" cy="923330"/>
          </a:xfrm>
          <a:prstGeom prst="rect">
            <a:avLst/>
          </a:prstGeom>
          <a:noFill/>
        </p:spPr>
        <p:txBody>
          <a:bodyPr wrap="square" rtlCol="0">
            <a:spAutoFit/>
          </a:bodyPr>
          <a:lstStyle/>
          <a:p>
            <a:r>
              <a:rPr lang="en-IN" sz="5400" b="1" dirty="0">
                <a:latin typeface="Cambria" panose="02040503050406030204" pitchFamily="18" charset="0"/>
                <a:ea typeface="Cambria" panose="02040503050406030204" pitchFamily="18" charset="0"/>
              </a:rPr>
              <a:t>HOME PAGE:</a:t>
            </a:r>
            <a:endParaRPr lang="en-US" sz="54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729561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73E463-E42F-4A83-AD2D-F3A705C57D5E}"/>
              </a:ext>
            </a:extLst>
          </p:cNvPr>
          <p:cNvSpPr txBox="1"/>
          <p:nvPr/>
        </p:nvSpPr>
        <p:spPr>
          <a:xfrm>
            <a:off x="773373" y="1506594"/>
            <a:ext cx="4623766" cy="923330"/>
          </a:xfrm>
          <a:prstGeom prst="rect">
            <a:avLst/>
          </a:prstGeom>
          <a:noFill/>
        </p:spPr>
        <p:txBody>
          <a:bodyPr wrap="none" rtlCol="0">
            <a:spAutoFit/>
          </a:bodyPr>
          <a:lstStyle/>
          <a:p>
            <a:r>
              <a:rPr lang="en-US" sz="5400" b="1" dirty="0">
                <a:latin typeface="Cambria" panose="02040503050406030204" pitchFamily="18" charset="0"/>
                <a:ea typeface="Cambria" panose="02040503050406030204" pitchFamily="18" charset="0"/>
              </a:rPr>
              <a:t>IMPORTANCE:</a:t>
            </a:r>
          </a:p>
        </p:txBody>
      </p:sp>
      <p:sp>
        <p:nvSpPr>
          <p:cNvPr id="3" name="TextBox 2">
            <a:extLst>
              <a:ext uri="{FF2B5EF4-FFF2-40B4-BE49-F238E27FC236}">
                <a16:creationId xmlns:a16="http://schemas.microsoft.com/office/drawing/2014/main" id="{0316B2A7-A6CA-4AA5-9B09-8428EBD37523}"/>
              </a:ext>
            </a:extLst>
          </p:cNvPr>
          <p:cNvSpPr txBox="1"/>
          <p:nvPr/>
        </p:nvSpPr>
        <p:spPr>
          <a:xfrm>
            <a:off x="773373" y="2952046"/>
            <a:ext cx="10645254" cy="2677656"/>
          </a:xfrm>
          <a:prstGeom prst="rect">
            <a:avLst/>
          </a:prstGeom>
          <a:noFill/>
        </p:spPr>
        <p:txBody>
          <a:bodyPr wrap="square" rtlCol="0">
            <a:spAutoFit/>
          </a:bodyPr>
          <a:lstStyle/>
          <a:p>
            <a:pPr algn="just"/>
            <a:r>
              <a:rPr lang="en-IN" sz="2800" dirty="0">
                <a:latin typeface="Cambria" panose="02040503050406030204" pitchFamily="18" charset="0"/>
                <a:ea typeface="Cambria" panose="02040503050406030204" pitchFamily="18" charset="0"/>
              </a:rPr>
              <a:t>It is very important to design our own portfolio to stand unique among the crowd and it helps us to be creative and learn more new things from the portfolio that we are making.</a:t>
            </a:r>
            <a:r>
              <a:rPr lang="en-US" sz="2800" dirty="0">
                <a:latin typeface="Cambria" panose="02040503050406030204" pitchFamily="18" charset="0"/>
                <a:ea typeface="Cambria" panose="02040503050406030204" pitchFamily="18" charset="0"/>
              </a:rPr>
              <a:t> Designed and developed a responsive website using HTML, CSS, Bootstrap, JavaScript and React JS.</a:t>
            </a:r>
          </a:p>
          <a:p>
            <a:pPr algn="just"/>
            <a:endParaRPr lang="en-US" sz="2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71018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E99E44B-7ACD-4989-9829-B1CEC8E726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9665" y="2582839"/>
            <a:ext cx="5645231" cy="3379243"/>
          </a:xfrm>
          <a:prstGeom prst="rect">
            <a:avLst/>
          </a:prstGeom>
        </p:spPr>
      </p:pic>
      <p:sp>
        <p:nvSpPr>
          <p:cNvPr id="4" name="TextBox 3">
            <a:extLst>
              <a:ext uri="{FF2B5EF4-FFF2-40B4-BE49-F238E27FC236}">
                <a16:creationId xmlns:a16="http://schemas.microsoft.com/office/drawing/2014/main" id="{407A25D9-7F17-44B3-97C9-5FAE8CF2D550}"/>
              </a:ext>
            </a:extLst>
          </p:cNvPr>
          <p:cNvSpPr txBox="1"/>
          <p:nvPr/>
        </p:nvSpPr>
        <p:spPr>
          <a:xfrm>
            <a:off x="2681796" y="1022161"/>
            <a:ext cx="6828408" cy="923330"/>
          </a:xfrm>
          <a:prstGeom prst="rect">
            <a:avLst/>
          </a:prstGeom>
          <a:noFill/>
        </p:spPr>
        <p:txBody>
          <a:bodyPr wrap="none" rtlCol="0">
            <a:spAutoFit/>
          </a:bodyPr>
          <a:lstStyle/>
          <a:p>
            <a:r>
              <a:rPr lang="en-US" sz="5400" b="1" dirty="0">
                <a:latin typeface="Cambria" panose="02040503050406030204" pitchFamily="18" charset="0"/>
                <a:ea typeface="Cambria" panose="02040503050406030204" pitchFamily="18" charset="0"/>
              </a:rPr>
              <a:t>WHAT WE’LL COVER:</a:t>
            </a:r>
          </a:p>
        </p:txBody>
      </p:sp>
      <p:sp>
        <p:nvSpPr>
          <p:cNvPr id="5" name="TextBox 4">
            <a:extLst>
              <a:ext uri="{FF2B5EF4-FFF2-40B4-BE49-F238E27FC236}">
                <a16:creationId xmlns:a16="http://schemas.microsoft.com/office/drawing/2014/main" id="{0D6BE6F3-52B3-46F2-9504-0DA5F8504E34}"/>
              </a:ext>
            </a:extLst>
          </p:cNvPr>
          <p:cNvSpPr txBox="1"/>
          <p:nvPr/>
        </p:nvSpPr>
        <p:spPr>
          <a:xfrm>
            <a:off x="805217" y="2905780"/>
            <a:ext cx="3461460" cy="523220"/>
          </a:xfrm>
          <a:prstGeom prst="rect">
            <a:avLst/>
          </a:prstGeom>
          <a:noFill/>
        </p:spPr>
        <p:txBody>
          <a:bodyPr wrap="none" rtlCol="0">
            <a:spAutoFit/>
          </a:bodyPr>
          <a:lstStyle/>
          <a:p>
            <a:r>
              <a:rPr lang="en-US" sz="2800" b="1" dirty="0">
                <a:latin typeface="Cambria" panose="02040503050406030204" pitchFamily="18" charset="0"/>
                <a:ea typeface="Cambria" panose="02040503050406030204" pitchFamily="18" charset="0"/>
              </a:rPr>
              <a:t>1. Design Aesthetics</a:t>
            </a:r>
            <a:endParaRPr lang="en-US" sz="2800" dirty="0">
              <a:latin typeface="Cambria" panose="02040503050406030204" pitchFamily="18" charset="0"/>
              <a:ea typeface="Cambria" panose="02040503050406030204" pitchFamily="18" charset="0"/>
            </a:endParaRPr>
          </a:p>
        </p:txBody>
      </p:sp>
      <p:sp>
        <p:nvSpPr>
          <p:cNvPr id="6" name="TextBox 5">
            <a:extLst>
              <a:ext uri="{FF2B5EF4-FFF2-40B4-BE49-F238E27FC236}">
                <a16:creationId xmlns:a16="http://schemas.microsoft.com/office/drawing/2014/main" id="{E0E062B0-F85C-43E2-9117-E34D2F10A268}"/>
              </a:ext>
            </a:extLst>
          </p:cNvPr>
          <p:cNvSpPr txBox="1"/>
          <p:nvPr/>
        </p:nvSpPr>
        <p:spPr>
          <a:xfrm>
            <a:off x="805217" y="3809165"/>
            <a:ext cx="3288849" cy="523220"/>
          </a:xfrm>
          <a:prstGeom prst="rect">
            <a:avLst/>
          </a:prstGeom>
          <a:noFill/>
        </p:spPr>
        <p:txBody>
          <a:bodyPr wrap="none" rtlCol="0">
            <a:spAutoFit/>
          </a:bodyPr>
          <a:lstStyle/>
          <a:p>
            <a:r>
              <a:rPr lang="en-US" sz="2800" b="1" dirty="0">
                <a:latin typeface="Cambria" panose="02040503050406030204" pitchFamily="18" charset="0"/>
                <a:ea typeface="Cambria" panose="02040503050406030204" pitchFamily="18" charset="0"/>
              </a:rPr>
              <a:t>2. Content Strategy</a:t>
            </a:r>
            <a:endParaRPr lang="en-US" sz="2800" dirty="0">
              <a:latin typeface="Cambria" panose="02040503050406030204" pitchFamily="18" charset="0"/>
              <a:ea typeface="Cambria" panose="02040503050406030204" pitchFamily="18" charset="0"/>
            </a:endParaRPr>
          </a:p>
        </p:txBody>
      </p:sp>
      <p:sp>
        <p:nvSpPr>
          <p:cNvPr id="7" name="TextBox 6">
            <a:extLst>
              <a:ext uri="{FF2B5EF4-FFF2-40B4-BE49-F238E27FC236}">
                <a16:creationId xmlns:a16="http://schemas.microsoft.com/office/drawing/2014/main" id="{429A60A4-3058-4096-A9FB-C9D4E02DAD29}"/>
              </a:ext>
            </a:extLst>
          </p:cNvPr>
          <p:cNvSpPr txBox="1"/>
          <p:nvPr/>
        </p:nvSpPr>
        <p:spPr>
          <a:xfrm>
            <a:off x="774482" y="4708123"/>
            <a:ext cx="4885183" cy="523220"/>
          </a:xfrm>
          <a:prstGeom prst="rect">
            <a:avLst/>
          </a:prstGeom>
          <a:noFill/>
        </p:spPr>
        <p:txBody>
          <a:bodyPr wrap="none" rtlCol="0">
            <a:spAutoFit/>
          </a:bodyPr>
          <a:lstStyle/>
          <a:p>
            <a:r>
              <a:rPr lang="en-US" sz="2800" b="1" dirty="0">
                <a:latin typeface="Cambria" panose="02040503050406030204" pitchFamily="18" charset="0"/>
                <a:ea typeface="Cambria" panose="02040503050406030204" pitchFamily="18" charset="0"/>
              </a:rPr>
              <a:t>3. Technical Implementation</a:t>
            </a:r>
            <a:endParaRPr lang="en-US" sz="2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038373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DD0102-E46F-4495-B5CE-1DEA7B6EA53E}"/>
              </a:ext>
            </a:extLst>
          </p:cNvPr>
          <p:cNvSpPr txBox="1"/>
          <p:nvPr/>
        </p:nvSpPr>
        <p:spPr>
          <a:xfrm>
            <a:off x="723331" y="1091820"/>
            <a:ext cx="3679597" cy="923330"/>
          </a:xfrm>
          <a:prstGeom prst="rect">
            <a:avLst/>
          </a:prstGeom>
          <a:noFill/>
        </p:spPr>
        <p:txBody>
          <a:bodyPr wrap="none" rtlCol="0">
            <a:spAutoFit/>
          </a:bodyPr>
          <a:lstStyle/>
          <a:p>
            <a:r>
              <a:rPr lang="en-US" sz="5400" b="1" dirty="0">
                <a:latin typeface="Cambria" panose="02040503050406030204" pitchFamily="18" charset="0"/>
                <a:ea typeface="Cambria" panose="02040503050406030204" pitchFamily="18" charset="0"/>
              </a:rPr>
              <a:t>ROADMAP:</a:t>
            </a:r>
          </a:p>
        </p:txBody>
      </p:sp>
      <p:sp>
        <p:nvSpPr>
          <p:cNvPr id="3" name="TextBox 2">
            <a:extLst>
              <a:ext uri="{FF2B5EF4-FFF2-40B4-BE49-F238E27FC236}">
                <a16:creationId xmlns:a16="http://schemas.microsoft.com/office/drawing/2014/main" id="{C7A56C43-A869-4655-90D8-CCAC0F847493}"/>
              </a:ext>
            </a:extLst>
          </p:cNvPr>
          <p:cNvSpPr txBox="1"/>
          <p:nvPr/>
        </p:nvSpPr>
        <p:spPr>
          <a:xfrm>
            <a:off x="723331" y="2362802"/>
            <a:ext cx="10713493" cy="954107"/>
          </a:xfrm>
          <a:prstGeom prst="rect">
            <a:avLst/>
          </a:prstGeom>
          <a:noFill/>
        </p:spPr>
        <p:txBody>
          <a:bodyPr wrap="square" rtlCol="0">
            <a:spAutoFit/>
          </a:bodyPr>
          <a:lstStyle/>
          <a:p>
            <a:r>
              <a:rPr lang="en-US" sz="2800" b="1" dirty="0">
                <a:latin typeface="Cambria" panose="02040503050406030204" pitchFamily="18" charset="0"/>
                <a:ea typeface="Cambria" panose="02040503050406030204" pitchFamily="18" charset="0"/>
              </a:rPr>
              <a:t>1. Planning Phase:</a:t>
            </a:r>
            <a:r>
              <a:rPr lang="en-US" sz="2800" dirty="0">
                <a:latin typeface="Cambria" panose="02040503050406030204" pitchFamily="18" charset="0"/>
                <a:ea typeface="Cambria" panose="02040503050406030204" pitchFamily="18" charset="0"/>
              </a:rPr>
              <a:t> Define the website's purpose, target audience, and key features.</a:t>
            </a:r>
          </a:p>
        </p:txBody>
      </p:sp>
      <p:sp>
        <p:nvSpPr>
          <p:cNvPr id="4" name="TextBox 3">
            <a:extLst>
              <a:ext uri="{FF2B5EF4-FFF2-40B4-BE49-F238E27FC236}">
                <a16:creationId xmlns:a16="http://schemas.microsoft.com/office/drawing/2014/main" id="{F9503B0C-7DC3-4E8F-8952-D7E3E97434FE}"/>
              </a:ext>
            </a:extLst>
          </p:cNvPr>
          <p:cNvSpPr txBox="1"/>
          <p:nvPr/>
        </p:nvSpPr>
        <p:spPr>
          <a:xfrm>
            <a:off x="777921" y="3664561"/>
            <a:ext cx="10577016" cy="954107"/>
          </a:xfrm>
          <a:prstGeom prst="rect">
            <a:avLst/>
          </a:prstGeom>
          <a:noFill/>
        </p:spPr>
        <p:txBody>
          <a:bodyPr wrap="square" rtlCol="0">
            <a:spAutoFit/>
          </a:bodyPr>
          <a:lstStyle/>
          <a:p>
            <a:r>
              <a:rPr lang="en-US" sz="2800" b="1" dirty="0">
                <a:latin typeface="Cambria" panose="02040503050406030204" pitchFamily="18" charset="0"/>
                <a:ea typeface="Cambria" panose="02040503050406030204" pitchFamily="18" charset="0"/>
              </a:rPr>
              <a:t>2. Design &amp; Development:</a:t>
            </a:r>
            <a:r>
              <a:rPr lang="en-US" sz="2800" dirty="0">
                <a:latin typeface="Cambria" panose="02040503050406030204" pitchFamily="18" charset="0"/>
                <a:ea typeface="Cambria" panose="02040503050406030204" pitchFamily="18" charset="0"/>
              </a:rPr>
              <a:t> Create wireframes, choose a design theme, and start building.</a:t>
            </a:r>
          </a:p>
        </p:txBody>
      </p:sp>
      <p:sp>
        <p:nvSpPr>
          <p:cNvPr id="5" name="TextBox 4">
            <a:extLst>
              <a:ext uri="{FF2B5EF4-FFF2-40B4-BE49-F238E27FC236}">
                <a16:creationId xmlns:a16="http://schemas.microsoft.com/office/drawing/2014/main" id="{5DDC8994-6A1A-424A-8F71-9210954D782E}"/>
              </a:ext>
            </a:extLst>
          </p:cNvPr>
          <p:cNvSpPr txBox="1"/>
          <p:nvPr/>
        </p:nvSpPr>
        <p:spPr>
          <a:xfrm>
            <a:off x="777921" y="4966320"/>
            <a:ext cx="10372300" cy="1384995"/>
          </a:xfrm>
          <a:prstGeom prst="rect">
            <a:avLst/>
          </a:prstGeom>
          <a:noFill/>
        </p:spPr>
        <p:txBody>
          <a:bodyPr wrap="square" rtlCol="0">
            <a:spAutoFit/>
          </a:bodyPr>
          <a:lstStyle/>
          <a:p>
            <a:r>
              <a:rPr lang="en-US" sz="2800" b="1" dirty="0">
                <a:latin typeface="Cambria" panose="02040503050406030204" pitchFamily="18" charset="0"/>
                <a:ea typeface="Cambria" panose="02040503050406030204" pitchFamily="18" charset="0"/>
              </a:rPr>
              <a:t>3. Content Creation:</a:t>
            </a:r>
            <a:r>
              <a:rPr lang="en-US" sz="2800" dirty="0">
                <a:latin typeface="Cambria" panose="02040503050406030204" pitchFamily="18" charset="0"/>
                <a:ea typeface="Cambria" panose="02040503050406030204" pitchFamily="18" charset="0"/>
              </a:rPr>
              <a:t> Develop engaging content, including project showcases, bio, and contact information.</a:t>
            </a:r>
            <a:br>
              <a:rPr lang="en-US" sz="2800" dirty="0">
                <a:latin typeface="Cambria" panose="02040503050406030204" pitchFamily="18" charset="0"/>
                <a:ea typeface="Cambria" panose="02040503050406030204" pitchFamily="18" charset="0"/>
              </a:rPr>
            </a:br>
            <a:endParaRPr lang="en-US" sz="2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22235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5AAF94-0983-4468-A328-2C2A723BC1A4}"/>
              </a:ext>
            </a:extLst>
          </p:cNvPr>
          <p:cNvSpPr txBox="1"/>
          <p:nvPr/>
        </p:nvSpPr>
        <p:spPr>
          <a:xfrm>
            <a:off x="2353597" y="1146412"/>
            <a:ext cx="7484806" cy="923330"/>
          </a:xfrm>
          <a:prstGeom prst="rect">
            <a:avLst/>
          </a:prstGeom>
          <a:noFill/>
        </p:spPr>
        <p:txBody>
          <a:bodyPr wrap="none" rtlCol="0">
            <a:spAutoFit/>
          </a:bodyPr>
          <a:lstStyle/>
          <a:p>
            <a:r>
              <a:rPr lang="en-IN" sz="5400" b="1" dirty="0">
                <a:latin typeface="Cambria" panose="02040503050406030204" pitchFamily="18" charset="0"/>
                <a:ea typeface="Cambria" panose="02040503050406030204" pitchFamily="18" charset="0"/>
              </a:rPr>
              <a:t>USING TECHNOLOGIES</a:t>
            </a:r>
            <a:r>
              <a:rPr lang="en-IN" sz="5400" dirty="0">
                <a:latin typeface="Cambria" panose="02040503050406030204" pitchFamily="18" charset="0"/>
                <a:ea typeface="Cambria" panose="02040503050406030204" pitchFamily="18" charset="0"/>
              </a:rPr>
              <a:t>:</a:t>
            </a:r>
            <a:endParaRPr lang="en-US" sz="5400"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5AA8CF13-5CE1-439D-8648-43301AB7C6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9833" y="2506842"/>
            <a:ext cx="5142078" cy="3204746"/>
          </a:xfrm>
          <a:prstGeom prst="rect">
            <a:avLst/>
          </a:prstGeom>
        </p:spPr>
      </p:pic>
      <p:sp>
        <p:nvSpPr>
          <p:cNvPr id="5" name="TextBox 4">
            <a:extLst>
              <a:ext uri="{FF2B5EF4-FFF2-40B4-BE49-F238E27FC236}">
                <a16:creationId xmlns:a16="http://schemas.microsoft.com/office/drawing/2014/main" id="{CE3787A8-A4CD-4547-BD51-CD3E5B9D5C2F}"/>
              </a:ext>
            </a:extLst>
          </p:cNvPr>
          <p:cNvSpPr txBox="1"/>
          <p:nvPr/>
        </p:nvSpPr>
        <p:spPr>
          <a:xfrm>
            <a:off x="6878471" y="2442950"/>
            <a:ext cx="2729553" cy="707886"/>
          </a:xfrm>
          <a:prstGeom prst="rect">
            <a:avLst/>
          </a:prstGeom>
          <a:noFill/>
        </p:spPr>
        <p:txBody>
          <a:bodyPr wrap="square" rtlCol="0">
            <a:spAutoFit/>
          </a:bodyPr>
          <a:lstStyle/>
          <a:p>
            <a:pPr marL="1028700" lvl="1" indent="-571500">
              <a:buFont typeface="Arial" panose="020B0604020202020204" pitchFamily="34" charset="0"/>
              <a:buChar char="•"/>
            </a:pPr>
            <a:r>
              <a:rPr lang="en-IN" sz="4000" dirty="0">
                <a:latin typeface="Cambria" panose="02040503050406030204" pitchFamily="18" charset="0"/>
                <a:ea typeface="Cambria" panose="02040503050406030204" pitchFamily="18" charset="0"/>
              </a:rPr>
              <a:t>HTML</a:t>
            </a:r>
            <a:endParaRPr lang="en-US" sz="4000" dirty="0">
              <a:latin typeface="Cambria" panose="02040503050406030204" pitchFamily="18" charset="0"/>
              <a:ea typeface="Cambria" panose="02040503050406030204" pitchFamily="18" charset="0"/>
            </a:endParaRPr>
          </a:p>
        </p:txBody>
      </p:sp>
      <p:sp>
        <p:nvSpPr>
          <p:cNvPr id="6" name="TextBox 5">
            <a:extLst>
              <a:ext uri="{FF2B5EF4-FFF2-40B4-BE49-F238E27FC236}">
                <a16:creationId xmlns:a16="http://schemas.microsoft.com/office/drawing/2014/main" id="{7A77214D-3392-4CCA-BBE8-4DACF60997FB}"/>
              </a:ext>
            </a:extLst>
          </p:cNvPr>
          <p:cNvSpPr txBox="1"/>
          <p:nvPr/>
        </p:nvSpPr>
        <p:spPr>
          <a:xfrm>
            <a:off x="7387456" y="3208839"/>
            <a:ext cx="1556773" cy="707886"/>
          </a:xfrm>
          <a:prstGeom prst="rect">
            <a:avLst/>
          </a:prstGeom>
          <a:noFill/>
        </p:spPr>
        <p:txBody>
          <a:bodyPr wrap="none" rtlCol="0">
            <a:spAutoFit/>
          </a:bodyPr>
          <a:lstStyle/>
          <a:p>
            <a:pPr marL="571500" indent="-571500">
              <a:buFont typeface="Arial" panose="020B0604020202020204" pitchFamily="34" charset="0"/>
              <a:buChar char="•"/>
            </a:pPr>
            <a:r>
              <a:rPr lang="en-IN" sz="4000" dirty="0">
                <a:latin typeface="Cambria" panose="02040503050406030204" pitchFamily="18" charset="0"/>
                <a:ea typeface="Cambria" panose="02040503050406030204" pitchFamily="18" charset="0"/>
              </a:rPr>
              <a:t>CSS</a:t>
            </a:r>
            <a:endParaRPr lang="en-US" sz="4000" dirty="0">
              <a:latin typeface="Cambria" panose="02040503050406030204" pitchFamily="18" charset="0"/>
              <a:ea typeface="Cambria" panose="02040503050406030204" pitchFamily="18" charset="0"/>
            </a:endParaRPr>
          </a:p>
        </p:txBody>
      </p:sp>
      <p:sp>
        <p:nvSpPr>
          <p:cNvPr id="7" name="TextBox 6">
            <a:extLst>
              <a:ext uri="{FF2B5EF4-FFF2-40B4-BE49-F238E27FC236}">
                <a16:creationId xmlns:a16="http://schemas.microsoft.com/office/drawing/2014/main" id="{F0420FBE-F90C-41DE-9195-753FFF9B8644}"/>
              </a:ext>
            </a:extLst>
          </p:cNvPr>
          <p:cNvSpPr txBox="1"/>
          <p:nvPr/>
        </p:nvSpPr>
        <p:spPr>
          <a:xfrm>
            <a:off x="7387456" y="3996506"/>
            <a:ext cx="2926635" cy="707886"/>
          </a:xfrm>
          <a:prstGeom prst="rect">
            <a:avLst/>
          </a:prstGeom>
          <a:noFill/>
        </p:spPr>
        <p:txBody>
          <a:bodyPr wrap="none" rtlCol="0">
            <a:spAutoFit/>
          </a:bodyPr>
          <a:lstStyle/>
          <a:p>
            <a:pPr marL="571500" indent="-571500">
              <a:buFont typeface="Arial" panose="020B0604020202020204" pitchFamily="34" charset="0"/>
              <a:buChar char="•"/>
            </a:pPr>
            <a:r>
              <a:rPr lang="en-IN" sz="4000" dirty="0">
                <a:latin typeface="Cambria" panose="02040503050406030204" pitchFamily="18" charset="0"/>
                <a:ea typeface="Cambria" panose="02040503050406030204" pitchFamily="18" charset="0"/>
              </a:rPr>
              <a:t>Bootstrap</a:t>
            </a:r>
            <a:endParaRPr lang="en-US" sz="4000" dirty="0">
              <a:latin typeface="Cambria" panose="02040503050406030204" pitchFamily="18" charset="0"/>
              <a:ea typeface="Cambria" panose="02040503050406030204" pitchFamily="18" charset="0"/>
            </a:endParaRPr>
          </a:p>
        </p:txBody>
      </p:sp>
      <p:sp>
        <p:nvSpPr>
          <p:cNvPr id="8" name="TextBox 7">
            <a:extLst>
              <a:ext uri="{FF2B5EF4-FFF2-40B4-BE49-F238E27FC236}">
                <a16:creationId xmlns:a16="http://schemas.microsoft.com/office/drawing/2014/main" id="{BD80CFC1-2B87-4B08-AEC0-6CCE32CC7EBC}"/>
              </a:ext>
            </a:extLst>
          </p:cNvPr>
          <p:cNvSpPr txBox="1"/>
          <p:nvPr/>
        </p:nvSpPr>
        <p:spPr>
          <a:xfrm>
            <a:off x="7387456" y="4842176"/>
            <a:ext cx="2949654" cy="707886"/>
          </a:xfrm>
          <a:prstGeom prst="rect">
            <a:avLst/>
          </a:prstGeom>
          <a:noFill/>
        </p:spPr>
        <p:txBody>
          <a:bodyPr wrap="none" rtlCol="0">
            <a:spAutoFit/>
          </a:bodyPr>
          <a:lstStyle/>
          <a:p>
            <a:pPr marL="571500" indent="-571500">
              <a:buFont typeface="Arial" panose="020B0604020202020204" pitchFamily="34" charset="0"/>
              <a:buChar char="•"/>
            </a:pPr>
            <a:r>
              <a:rPr lang="en-IN" sz="4000" dirty="0">
                <a:latin typeface="Cambria" panose="02040503050406030204" pitchFamily="18" charset="0"/>
                <a:ea typeface="Cambria" panose="02040503050406030204" pitchFamily="18" charset="0"/>
              </a:rPr>
              <a:t>JavaScript</a:t>
            </a:r>
            <a:endParaRPr lang="en-US" sz="4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18208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3F1A46-4642-47A9-A751-223470FC5A73}"/>
              </a:ext>
            </a:extLst>
          </p:cNvPr>
          <p:cNvSpPr txBox="1"/>
          <p:nvPr/>
        </p:nvSpPr>
        <p:spPr>
          <a:xfrm>
            <a:off x="868549" y="941696"/>
            <a:ext cx="6131679" cy="923330"/>
          </a:xfrm>
          <a:prstGeom prst="rect">
            <a:avLst/>
          </a:prstGeom>
          <a:noFill/>
        </p:spPr>
        <p:txBody>
          <a:bodyPr wrap="none" rtlCol="0">
            <a:spAutoFit/>
          </a:bodyPr>
          <a:lstStyle/>
          <a:p>
            <a:r>
              <a:rPr lang="en-US" sz="5400" b="1" dirty="0">
                <a:latin typeface="Cambria" panose="02040503050406030204" pitchFamily="18" charset="0"/>
                <a:ea typeface="Cambria" panose="02040503050406030204" pitchFamily="18" charset="0"/>
              </a:rPr>
              <a:t>SUCCESS METRICS:</a:t>
            </a:r>
          </a:p>
        </p:txBody>
      </p:sp>
      <p:sp>
        <p:nvSpPr>
          <p:cNvPr id="3" name="TextBox 2">
            <a:extLst>
              <a:ext uri="{FF2B5EF4-FFF2-40B4-BE49-F238E27FC236}">
                <a16:creationId xmlns:a16="http://schemas.microsoft.com/office/drawing/2014/main" id="{E5E05EEA-AFF7-44A5-94E5-6E8017113005}"/>
              </a:ext>
            </a:extLst>
          </p:cNvPr>
          <p:cNvSpPr txBox="1"/>
          <p:nvPr/>
        </p:nvSpPr>
        <p:spPr>
          <a:xfrm>
            <a:off x="868550" y="2374710"/>
            <a:ext cx="10268023" cy="954107"/>
          </a:xfrm>
          <a:prstGeom prst="rect">
            <a:avLst/>
          </a:prstGeom>
          <a:noFill/>
        </p:spPr>
        <p:txBody>
          <a:bodyPr wrap="square" rtlCol="0">
            <a:spAutoFit/>
          </a:bodyPr>
          <a:lstStyle/>
          <a:p>
            <a:r>
              <a:rPr lang="en-US" sz="2800" b="1" dirty="0">
                <a:latin typeface="Cambria" panose="02040503050406030204" pitchFamily="18" charset="0"/>
                <a:ea typeface="Cambria" panose="02040503050406030204" pitchFamily="18" charset="0"/>
              </a:rPr>
              <a:t>1. Professional Presence:</a:t>
            </a:r>
            <a:r>
              <a:rPr lang="en-US" sz="2800" dirty="0">
                <a:latin typeface="Cambria" panose="02040503050406030204" pitchFamily="18" charset="0"/>
                <a:ea typeface="Cambria" panose="02040503050406030204" pitchFamily="18" charset="0"/>
              </a:rPr>
              <a:t> A polished and modern online space that reflects Saravanan's professional identity.</a:t>
            </a:r>
          </a:p>
        </p:txBody>
      </p:sp>
      <p:sp>
        <p:nvSpPr>
          <p:cNvPr id="4" name="TextBox 3">
            <a:extLst>
              <a:ext uri="{FF2B5EF4-FFF2-40B4-BE49-F238E27FC236}">
                <a16:creationId xmlns:a16="http://schemas.microsoft.com/office/drawing/2014/main" id="{D81E9709-EF14-46D7-B2E3-DFE22547E667}"/>
              </a:ext>
            </a:extLst>
          </p:cNvPr>
          <p:cNvSpPr txBox="1"/>
          <p:nvPr/>
        </p:nvSpPr>
        <p:spPr>
          <a:xfrm>
            <a:off x="868549" y="3643952"/>
            <a:ext cx="10268023" cy="954107"/>
          </a:xfrm>
          <a:prstGeom prst="rect">
            <a:avLst/>
          </a:prstGeom>
          <a:noFill/>
        </p:spPr>
        <p:txBody>
          <a:bodyPr wrap="square" rtlCol="0">
            <a:spAutoFit/>
          </a:bodyPr>
          <a:lstStyle/>
          <a:p>
            <a:r>
              <a:rPr lang="en-US" sz="2800" b="1" dirty="0">
                <a:latin typeface="Cambria" panose="02040503050406030204" pitchFamily="18" charset="0"/>
                <a:ea typeface="Cambria" panose="02040503050406030204" pitchFamily="18" charset="0"/>
              </a:rPr>
              <a:t>2. User Engagement:</a:t>
            </a:r>
            <a:r>
              <a:rPr lang="en-US" sz="2800" dirty="0">
                <a:latin typeface="Cambria" panose="02040503050406030204" pitchFamily="18" charset="0"/>
                <a:ea typeface="Cambria" panose="02040503050406030204" pitchFamily="18" charset="0"/>
              </a:rPr>
              <a:t> A website that captivates visitors, encouraging them to explore various sections.</a:t>
            </a:r>
          </a:p>
        </p:txBody>
      </p:sp>
      <p:sp>
        <p:nvSpPr>
          <p:cNvPr id="5" name="TextBox 4">
            <a:extLst>
              <a:ext uri="{FF2B5EF4-FFF2-40B4-BE49-F238E27FC236}">
                <a16:creationId xmlns:a16="http://schemas.microsoft.com/office/drawing/2014/main" id="{9EBCD86E-DEB8-4CB3-A3D1-E7C8B94CFA33}"/>
              </a:ext>
            </a:extLst>
          </p:cNvPr>
          <p:cNvSpPr txBox="1"/>
          <p:nvPr/>
        </p:nvSpPr>
        <p:spPr>
          <a:xfrm>
            <a:off x="868549" y="4991990"/>
            <a:ext cx="10167581" cy="1384995"/>
          </a:xfrm>
          <a:prstGeom prst="rect">
            <a:avLst/>
          </a:prstGeom>
          <a:noFill/>
        </p:spPr>
        <p:txBody>
          <a:bodyPr wrap="square" rtlCol="0">
            <a:spAutoFit/>
          </a:bodyPr>
          <a:lstStyle/>
          <a:p>
            <a:r>
              <a:rPr lang="en-US" sz="2800" b="1" dirty="0">
                <a:latin typeface="Cambria" panose="02040503050406030204" pitchFamily="18" charset="0"/>
                <a:ea typeface="Cambria" panose="02040503050406030204" pitchFamily="18" charset="0"/>
              </a:rPr>
              <a:t>3. Functional &amp; Responsive:</a:t>
            </a:r>
            <a:r>
              <a:rPr lang="en-US" sz="2800" dirty="0">
                <a:latin typeface="Cambria" panose="02040503050406030204" pitchFamily="18" charset="0"/>
                <a:ea typeface="Cambria" panose="02040503050406030204" pitchFamily="18" charset="0"/>
              </a:rPr>
              <a:t> Ensuring the website works seamlessly across different devices.</a:t>
            </a:r>
            <a:br>
              <a:rPr lang="en-US" sz="2800" dirty="0">
                <a:latin typeface="Cambria" panose="02040503050406030204" pitchFamily="18" charset="0"/>
                <a:ea typeface="Cambria" panose="02040503050406030204" pitchFamily="18" charset="0"/>
              </a:rPr>
            </a:br>
            <a:endParaRPr lang="en-US" sz="2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536960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B8D6191-4C4B-4A17-A8A6-C74B328D51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5475" y="443552"/>
            <a:ext cx="2603676" cy="5970896"/>
          </a:xfrm>
          <a:prstGeom prst="rect">
            <a:avLst/>
          </a:prstGeom>
        </p:spPr>
      </p:pic>
      <p:sp>
        <p:nvSpPr>
          <p:cNvPr id="4" name="TextBox 3">
            <a:extLst>
              <a:ext uri="{FF2B5EF4-FFF2-40B4-BE49-F238E27FC236}">
                <a16:creationId xmlns:a16="http://schemas.microsoft.com/office/drawing/2014/main" id="{CE1BEA17-3E82-4ED0-A423-5B6429F8D21D}"/>
              </a:ext>
            </a:extLst>
          </p:cNvPr>
          <p:cNvSpPr txBox="1"/>
          <p:nvPr/>
        </p:nvSpPr>
        <p:spPr>
          <a:xfrm>
            <a:off x="709683" y="770762"/>
            <a:ext cx="5785879" cy="923330"/>
          </a:xfrm>
          <a:prstGeom prst="rect">
            <a:avLst/>
          </a:prstGeom>
          <a:noFill/>
        </p:spPr>
        <p:txBody>
          <a:bodyPr wrap="none" rtlCol="0">
            <a:spAutoFit/>
          </a:bodyPr>
          <a:lstStyle/>
          <a:p>
            <a:r>
              <a:rPr lang="en-IN" sz="5400" b="1" dirty="0">
                <a:latin typeface="Cambria" panose="02040503050406030204" pitchFamily="18" charset="0"/>
                <a:ea typeface="Cambria" panose="02040503050406030204" pitchFamily="18" charset="0"/>
              </a:rPr>
              <a:t>USER INTERFACE:</a:t>
            </a:r>
            <a:endParaRPr lang="en-US" sz="5400" b="1" dirty="0">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id="{6D4A485C-841F-4A82-95FC-7066538EDCFE}"/>
              </a:ext>
            </a:extLst>
          </p:cNvPr>
          <p:cNvSpPr txBox="1"/>
          <p:nvPr/>
        </p:nvSpPr>
        <p:spPr>
          <a:xfrm>
            <a:off x="709683" y="2144762"/>
            <a:ext cx="5663820" cy="4401205"/>
          </a:xfrm>
          <a:prstGeom prst="rect">
            <a:avLst/>
          </a:prstGeom>
          <a:noFill/>
        </p:spPr>
        <p:txBody>
          <a:bodyPr wrap="square" rtlCol="0">
            <a:spAutoFit/>
          </a:bodyPr>
          <a:lstStyle/>
          <a:p>
            <a:pPr algn="just"/>
            <a:r>
              <a:rPr lang="en-US" sz="2800" dirty="0">
                <a:latin typeface="Cambria" panose="02040503050406030204" pitchFamily="18" charset="0"/>
                <a:ea typeface="Cambria" panose="02040503050406030204" pitchFamily="18" charset="0"/>
              </a:rPr>
              <a:t>       Optimizing the user interface to ensure fast loading times and smooth interactions. This may involve techniques like image optimization, code minification, and caching. Using PHP, we simplified the menu structure to ensure ease of navigation and improved user flow.</a:t>
            </a:r>
          </a:p>
          <a:p>
            <a:pPr algn="just"/>
            <a:endParaRPr lang="en-US" sz="2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9989996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7.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Organic</Template>
  <TotalTime>228</TotalTime>
  <Words>347</Words>
  <Application>Microsoft Office PowerPoint</Application>
  <PresentationFormat>Widescreen</PresentationFormat>
  <Paragraphs>32</Paragraphs>
  <Slides>10</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Arial</vt:lpstr>
      <vt:lpstr>Cambria</vt:lpstr>
      <vt:lpstr>Century Gothic</vt:lpstr>
      <vt:lpstr>Garamond</vt:lpstr>
      <vt:lpstr>Wingdings 3</vt:lpstr>
      <vt:lpstr>Organic</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saravanan saravanan</dc:creator>
  <cp:lastModifiedBy>saravanan saravanan</cp:lastModifiedBy>
  <cp:revision>21</cp:revision>
  <dcterms:created xsi:type="dcterms:W3CDTF">2023-11-28T17:47:37Z</dcterms:created>
  <dcterms:modified xsi:type="dcterms:W3CDTF">2023-11-30T18:06:00Z</dcterms:modified>
</cp:coreProperties>
</file>