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71" r:id="rId12"/>
    <p:sldId id="266" r:id="rId13"/>
    <p:sldId id="272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48939-8E98-E94A-813C-C91464E198A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064DD-5D59-5E46-AC7F-DA930D3A6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064DD-5D59-5E46-AC7F-DA930D3A6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064DD-5D59-5E46-AC7F-DA930D3A6C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icroservices/" TargetMode="External"/><Relationship Id="rId2" Type="http://schemas.openxmlformats.org/officeDocument/2006/relationships/hyperlink" Target="https://microservices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thr.com/e/310c6bd7" TargetMode="External"/><Relationship Id="rId5" Type="http://schemas.openxmlformats.org/officeDocument/2006/relationships/hyperlink" Target="https://forms.gle/Q9uQpvajHxWJMd216" TargetMode="External"/><Relationship Id="rId4" Type="http://schemas.openxmlformats.org/officeDocument/2006/relationships/hyperlink" Target="https://cloud.google.com/learn/what-is-microservices-architectu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6E35-D817-C459-F016-37E0A7BFC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288" y="400370"/>
            <a:ext cx="8066761" cy="2179992"/>
          </a:xfrm>
        </p:spPr>
        <p:txBody>
          <a:bodyPr/>
          <a:lstStyle/>
          <a:p>
            <a:r>
              <a:rPr lang="en-GB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Mastering </a:t>
            </a:r>
            <a:r>
              <a:rPr lang="en-GB" sz="36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Microservices</a:t>
            </a: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b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Fundamentals to </a:t>
            </a:r>
            <a:b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Real-World Applications with</a:t>
            </a:r>
            <a:b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3600" b="1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Spring Boot 3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008D6-8FA6-CD1D-E122-B66662E9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508" y="2669840"/>
            <a:ext cx="8442541" cy="533692"/>
          </a:xfrm>
        </p:spPr>
        <p:txBody>
          <a:bodyPr>
            <a:normAutofit fontScale="25000" lnSpcReduction="20000"/>
          </a:bodyPr>
          <a:lstStyle/>
          <a:p>
            <a:r>
              <a:rPr lang="en-GB" sz="48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Empowering Scalability and Agility in Modern Software Development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45B2ED-C53D-5E72-D37F-914113496745}"/>
              </a:ext>
            </a:extLst>
          </p:cNvPr>
          <p:cNvSpPr txBox="1">
            <a:spLocks/>
          </p:cNvSpPr>
          <p:nvPr/>
        </p:nvSpPr>
        <p:spPr>
          <a:xfrm>
            <a:off x="726508" y="5923938"/>
            <a:ext cx="8442541" cy="533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pic>
        <p:nvPicPr>
          <p:cNvPr id="11266" name="Picture 2" descr="Microservices are NOT silver bullets and when to use them. | by Ian Kiprono  | Stackademic">
            <a:extLst>
              <a:ext uri="{FF2B5EF4-FFF2-40B4-BE49-F238E27FC236}">
                <a16:creationId xmlns:a16="http://schemas.microsoft.com/office/drawing/2014/main" id="{E5ABA90E-19A6-3DA5-5FE7-87A5CA7D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61" y="3366442"/>
            <a:ext cx="5459686" cy="309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D9A5-86DE-93C5-F0CF-AB561C90E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1341666-6861-44CA-BFF5-07B3C41C62D4}"/>
              </a:ext>
            </a:extLst>
          </p:cNvPr>
          <p:cNvSpPr txBox="1">
            <a:spLocks/>
          </p:cNvSpPr>
          <p:nvPr/>
        </p:nvSpPr>
        <p:spPr>
          <a:xfrm>
            <a:off x="822055" y="194369"/>
            <a:ext cx="7983742" cy="909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Real-World Use Cases</a:t>
            </a:r>
          </a:p>
          <a:p>
            <a:pPr algn="l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 of Companies Using Microservices: Uber: Ride-Hailing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2609F-4D0C-47F8-A0BB-3F3D7F0E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1104080"/>
            <a:ext cx="9448810" cy="5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1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B2CA80-1B64-4DDC-D72B-41B4FDC9D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E365FC88-6190-BA9C-F4FF-B36F8D02B8D8}"/>
              </a:ext>
            </a:extLst>
          </p:cNvPr>
          <p:cNvSpPr txBox="1">
            <a:spLocks/>
          </p:cNvSpPr>
          <p:nvPr/>
        </p:nvSpPr>
        <p:spPr>
          <a:xfrm>
            <a:off x="722888" y="65359"/>
            <a:ext cx="8458689" cy="809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Real-World Use Cases</a:t>
            </a:r>
          </a:p>
          <a:p>
            <a:pPr algn="l"/>
            <a:endParaRPr lang="en-GB" sz="14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8C819-6F25-48FB-85D6-1FC08964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" y="234075"/>
            <a:ext cx="12147850" cy="65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3D898-F6B8-A372-F792-9C85ACE0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EBF8725-E4E3-DCFB-2F6C-EFD7B861FAF1}"/>
              </a:ext>
            </a:extLst>
          </p:cNvPr>
          <p:cNvSpPr txBox="1">
            <a:spLocks/>
          </p:cNvSpPr>
          <p:nvPr/>
        </p:nvSpPr>
        <p:spPr>
          <a:xfrm>
            <a:off x="816747" y="0"/>
            <a:ext cx="8028673" cy="186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Best Practices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Design for Failure, Use Domain-Driven Design, Keep Services Small and Focused, Automate Testing and Deployment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27F841-1C2F-4340-834B-AF70839D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5" y="1474236"/>
            <a:ext cx="9048343" cy="53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4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3D898-F6B8-A372-F792-9C85ACE0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EBF8725-E4E3-DCFB-2F6C-EFD7B861FAF1}"/>
              </a:ext>
            </a:extLst>
          </p:cNvPr>
          <p:cNvSpPr txBox="1">
            <a:spLocks/>
          </p:cNvSpPr>
          <p:nvPr/>
        </p:nvSpPr>
        <p:spPr>
          <a:xfrm>
            <a:off x="816747" y="0"/>
            <a:ext cx="8028673" cy="186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Best Practices</a:t>
            </a:r>
          </a:p>
          <a:p>
            <a:pPr algn="l">
              <a:lnSpc>
                <a:spcPct val="150000"/>
              </a:lnSpc>
            </a:pPr>
            <a:r>
              <a:rPr lang="en-GB" dirty="0"/>
              <a:t>Design for Failure, Use Domain-Driven Design, Keep Services Small and Focused, Automate Testing and Deployment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9EBC4-08DA-48AD-AD00-BFD294C3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3" y="1474454"/>
            <a:ext cx="9022702" cy="53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E759-43CC-28EF-CEC1-A660DBE2C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DF3136F-0B7D-B490-932E-AEB56AFAE196}"/>
              </a:ext>
            </a:extLst>
          </p:cNvPr>
          <p:cNvSpPr txBox="1">
            <a:spLocks/>
          </p:cNvSpPr>
          <p:nvPr/>
        </p:nvSpPr>
        <p:spPr>
          <a:xfrm>
            <a:off x="874734" y="320978"/>
            <a:ext cx="8503781" cy="209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Recap the key takeaways</a:t>
            </a:r>
          </a:p>
          <a:p>
            <a:pPr lvl="1"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Benefits of Microservices</a:t>
            </a:r>
          </a:p>
          <a:p>
            <a:pPr lvl="1"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they compare to monoliths</a:t>
            </a:r>
          </a:p>
          <a:p>
            <a:pPr lvl="1"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 and techniques for implementation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D5DED9-6E90-6983-7CED-4146FA25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96465"/>
              </p:ext>
            </p:extLst>
          </p:nvPr>
        </p:nvGraphicFramePr>
        <p:xfrm>
          <a:off x="890739" y="2755725"/>
          <a:ext cx="3608889" cy="3423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889">
                  <a:extLst>
                    <a:ext uri="{9D8B030D-6E8A-4147-A177-3AD203B41FA5}">
                      <a16:colId xmlns:a16="http://schemas.microsoft.com/office/drawing/2014/main" val="583313942"/>
                    </a:ext>
                  </a:extLst>
                </a:gridCol>
              </a:tblGrid>
              <a:tr h="431995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Key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025403"/>
                  </a:ext>
                </a:extLst>
              </a:tr>
              <a:tr h="598274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Scalability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630369"/>
                  </a:ext>
                </a:extLst>
              </a:tr>
              <a:tr h="598274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Flexibility in Technology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85750"/>
                  </a:ext>
                </a:extLst>
              </a:tr>
              <a:tr h="598274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Faster Time to Market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067039"/>
                  </a:ext>
                </a:extLst>
              </a:tr>
              <a:tr h="598274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GB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Improved Fault Isolation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753668"/>
                  </a:ext>
                </a:extLst>
              </a:tr>
              <a:tr h="598274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Enhanced Developer Productivity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92726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0572A2-55E8-D782-173F-E1346508F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91911"/>
              </p:ext>
            </p:extLst>
          </p:nvPr>
        </p:nvGraphicFramePr>
        <p:xfrm>
          <a:off x="4634630" y="2770757"/>
          <a:ext cx="7268575" cy="342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1835125526"/>
                    </a:ext>
                  </a:extLst>
                </a:gridCol>
                <a:gridCol w="2599412">
                  <a:extLst>
                    <a:ext uri="{9D8B030D-6E8A-4147-A177-3AD203B41FA5}">
                      <a16:colId xmlns:a16="http://schemas.microsoft.com/office/drawing/2014/main" val="1635960977"/>
                    </a:ext>
                  </a:extLst>
                </a:gridCol>
                <a:gridCol w="2859413">
                  <a:extLst>
                    <a:ext uri="{9D8B030D-6E8A-4147-A177-3AD203B41FA5}">
                      <a16:colId xmlns:a16="http://schemas.microsoft.com/office/drawing/2014/main" val="3516508624"/>
                    </a:ext>
                  </a:extLst>
                </a:gridCol>
              </a:tblGrid>
              <a:tr h="414469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Aspect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Monolithic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Microservices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46019"/>
                  </a:ext>
                </a:extLst>
              </a:tr>
              <a:tr h="444111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Codebase</a:t>
                      </a:r>
                      <a:endParaRPr lang="en-GB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Single, unified.</a:t>
                      </a: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Multiple, independent per service.</a:t>
                      </a:r>
                    </a:p>
                  </a:txBody>
                  <a:tcPr marL="71878" marR="71878" marT="35939" marB="35939" anchor="ctr"/>
                </a:tc>
                <a:extLst>
                  <a:ext uri="{0D108BD9-81ED-4DB2-BD59-A6C34878D82A}">
                    <a16:rowId xmlns:a16="http://schemas.microsoft.com/office/drawing/2014/main" val="2436866752"/>
                  </a:ext>
                </a:extLst>
              </a:tr>
              <a:tr h="444111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Deployment</a:t>
                      </a:r>
                      <a:endParaRPr lang="en-GB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All components deployed together.</a:t>
                      </a: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Services deployed independently.</a:t>
                      </a:r>
                    </a:p>
                  </a:txBody>
                  <a:tcPr marL="71878" marR="71878" marT="35939" marB="35939" anchor="ctr"/>
                </a:tc>
                <a:extLst>
                  <a:ext uri="{0D108BD9-81ED-4DB2-BD59-A6C34878D82A}">
                    <a16:rowId xmlns:a16="http://schemas.microsoft.com/office/drawing/2014/main" val="530672822"/>
                  </a:ext>
                </a:extLst>
              </a:tr>
              <a:tr h="262780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Database</a:t>
                      </a:r>
                      <a:endParaRPr lang="en-GB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Centralized.</a:t>
                      </a: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Decentralized, per service.</a:t>
                      </a:r>
                    </a:p>
                  </a:txBody>
                  <a:tcPr marL="71878" marR="71878" marT="35939" marB="35939" anchor="ctr"/>
                </a:tc>
                <a:extLst>
                  <a:ext uri="{0D108BD9-81ED-4DB2-BD59-A6C34878D82A}">
                    <a16:rowId xmlns:a16="http://schemas.microsoft.com/office/drawing/2014/main" val="2336209059"/>
                  </a:ext>
                </a:extLst>
              </a:tr>
              <a:tr h="262780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GB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In-memory.</a:t>
                      </a: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API or network-based.</a:t>
                      </a:r>
                    </a:p>
                  </a:txBody>
                  <a:tcPr marL="71878" marR="71878" marT="35939" marB="35939" anchor="ctr"/>
                </a:tc>
                <a:extLst>
                  <a:ext uri="{0D108BD9-81ED-4DB2-BD59-A6C34878D82A}">
                    <a16:rowId xmlns:a16="http://schemas.microsoft.com/office/drawing/2014/main" val="4007978962"/>
                  </a:ext>
                </a:extLst>
              </a:tr>
              <a:tr h="262780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Scaling</a:t>
                      </a:r>
                      <a:endParaRPr lang="en-GB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Entire application scaled.</a:t>
                      </a: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Individual services scaled.</a:t>
                      </a:r>
                    </a:p>
                  </a:txBody>
                  <a:tcPr marL="71878" marR="71878" marT="35939" marB="35939" anchor="ctr"/>
                </a:tc>
                <a:extLst>
                  <a:ext uri="{0D108BD9-81ED-4DB2-BD59-A6C34878D82A}">
                    <a16:rowId xmlns:a16="http://schemas.microsoft.com/office/drawing/2014/main" val="767411591"/>
                  </a:ext>
                </a:extLst>
              </a:tr>
              <a:tr h="444111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Failure Isolation</a:t>
                      </a:r>
                      <a:endParaRPr lang="en-GB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Failure impacts the whole system.</a:t>
                      </a: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Failures isolated to specific services.</a:t>
                      </a:r>
                    </a:p>
                  </a:txBody>
                  <a:tcPr marL="71878" marR="71878" marT="35939" marB="35939" anchor="ctr"/>
                </a:tc>
                <a:extLst>
                  <a:ext uri="{0D108BD9-81ED-4DB2-BD59-A6C34878D82A}">
                    <a16:rowId xmlns:a16="http://schemas.microsoft.com/office/drawing/2014/main" val="3838280644"/>
                  </a:ext>
                </a:extLst>
              </a:tr>
              <a:tr h="444111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Technology Choice</a:t>
                      </a:r>
                      <a:endParaRPr lang="en-GB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Limited to a single stack.</a:t>
                      </a: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Flexible, polyglot architecture.</a:t>
                      </a:r>
                    </a:p>
                  </a:txBody>
                  <a:tcPr marL="71878" marR="71878" marT="35939" marB="35939" anchor="ctr"/>
                </a:tc>
                <a:extLst>
                  <a:ext uri="{0D108BD9-81ED-4DB2-BD59-A6C34878D82A}">
                    <a16:rowId xmlns:a16="http://schemas.microsoft.com/office/drawing/2014/main" val="1755076528"/>
                  </a:ext>
                </a:extLst>
              </a:tr>
              <a:tr h="444111">
                <a:tc>
                  <a:txBody>
                    <a:bodyPr/>
                    <a:lstStyle/>
                    <a:p>
                      <a:r>
                        <a:rPr lang="en-GB" sz="105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 Case</a:t>
                      </a:r>
                      <a:endParaRPr lang="en-GB" sz="105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Small to medium, simpler apps.</a:t>
                      </a:r>
                    </a:p>
                  </a:txBody>
                  <a:tcPr marL="71878" marR="71878" marT="35939" marB="35939" anchor="ctr"/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Large, complex, scalable apps.</a:t>
                      </a:r>
                    </a:p>
                  </a:txBody>
                  <a:tcPr marL="71878" marR="71878" marT="35939" marB="35939" anchor="ctr"/>
                </a:tc>
                <a:extLst>
                  <a:ext uri="{0D108BD9-81ED-4DB2-BD59-A6C34878D82A}">
                    <a16:rowId xmlns:a16="http://schemas.microsoft.com/office/drawing/2014/main" val="54825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9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53900-336D-F885-0F1B-1442F2BA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BE78432-660E-4972-8D79-10FA34F41297}"/>
              </a:ext>
            </a:extLst>
          </p:cNvPr>
          <p:cNvSpPr txBox="1">
            <a:spLocks/>
          </p:cNvSpPr>
          <p:nvPr/>
        </p:nvSpPr>
        <p:spPr>
          <a:xfrm>
            <a:off x="910224" y="234861"/>
            <a:ext cx="10371551" cy="638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3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Spring Boot 3</a:t>
            </a:r>
          </a:p>
          <a:p>
            <a:pPr algn="l"/>
            <a:r>
              <a:rPr lang="en-GB" sz="25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Spring Boot 3?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framework for building production-ready, Java-based applications quickly </a:t>
            </a:r>
          </a:p>
          <a:p>
            <a:pPr lvl="1" algn="l"/>
            <a:r>
              <a:rPr lang="en-GB" sz="27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and efficiently.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Built on top of the Spring Framework, it simplifies the development of standalone, </a:t>
            </a:r>
          </a:p>
          <a:p>
            <a:pPr lvl="2" algn="l"/>
            <a:r>
              <a:rPr lang="en-GB" sz="25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microservice-style applications.</a:t>
            </a:r>
          </a:p>
          <a:p>
            <a:pPr algn="l"/>
            <a:r>
              <a:rPr lang="en-GB" sz="25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Features of Spring Boot 3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Built for Java 17+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Leverages modern Java features like records, pattern matching, and sealed classes.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Native Support for </a:t>
            </a:r>
            <a:r>
              <a:rPr lang="en-GB" sz="2700" b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GraalVM</a:t>
            </a:r>
            <a:endParaRPr lang="en-GB" sz="2700" b="1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Enables faster startup and reduced memory footprint through native image generation.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Improved Observability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integration with </a:t>
            </a:r>
            <a:r>
              <a:rPr lang="en-GB" sz="2500" b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Micrometer</a:t>
            </a:r>
            <a:r>
              <a:rPr lang="en-GB" sz="25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GB" sz="2500" b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OpenTelemetry</a:t>
            </a:r>
            <a:r>
              <a:rPr lang="en-GB" sz="25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metrics and distributed tracing.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Simplified Configuration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YAML/Properties support with streamlined APIs.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Security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GB" sz="25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Updated Spring Security to support modern authentication mechanisms (e.g., OAuth2, JWT).</a:t>
            </a:r>
          </a:p>
          <a:p>
            <a:pPr algn="l"/>
            <a:r>
              <a:rPr lang="en-GB" sz="25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Spring Boot 3 for Microservices?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 Development</a:t>
            </a:r>
            <a:r>
              <a:rPr lang="en-GB" sz="27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GB" sz="26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Built-in support for REST APIs, </a:t>
            </a:r>
            <a:r>
              <a:rPr lang="en-GB" sz="2600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WebFlux</a:t>
            </a:r>
            <a:r>
              <a:rPr lang="en-GB" sz="26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messaging.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Scalability</a:t>
            </a:r>
            <a:r>
              <a:rPr lang="en-GB" sz="27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GB" sz="26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Seamless integration with cloud platforms like AWS, Azure, and Kubernetes.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Resilience</a:t>
            </a:r>
            <a:r>
              <a:rPr lang="en-GB" sz="27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GB" sz="26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Circuit breakers, retries, and fallback mechanisms via Spring Cloud.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Production-Ready</a:t>
            </a:r>
            <a:r>
              <a:rPr lang="en-GB" sz="27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GB" sz="26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Actuator endpoints for health checks, metrics, and diagnostics.</a:t>
            </a:r>
          </a:p>
        </p:txBody>
      </p:sp>
    </p:spTree>
    <p:extLst>
      <p:ext uri="{BB962C8B-B14F-4D97-AF65-F5344CB8AC3E}">
        <p14:creationId xmlns:p14="http://schemas.microsoft.com/office/powerpoint/2010/main" val="222157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F1C0B-CF1E-4D0B-EC41-1AAF65DB1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1CC1E3-9A62-7FB7-D2DA-AF47E673F6FA}"/>
              </a:ext>
            </a:extLst>
          </p:cNvPr>
          <p:cNvSpPr txBox="1">
            <a:spLocks/>
          </p:cNvSpPr>
          <p:nvPr/>
        </p:nvSpPr>
        <p:spPr>
          <a:xfrm>
            <a:off x="1354898" y="816279"/>
            <a:ext cx="8192022" cy="4018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GB" sz="24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</a:p>
          <a:p>
            <a:pPr lvl="1"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Resources Links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https://microservices.io/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https://aws.amazon.com/microservices/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https://cloud.google.com/learn/what-is-microservices-architecture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Webinar Feedback Form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https://forms.gle/Q9uQpvajHxWJMd216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https://gathr.com/e/310c6bd7</a:t>
            </a:r>
            <a:b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8B8D87-DD1C-2002-3417-449427F1A10F}"/>
              </a:ext>
            </a:extLst>
          </p:cNvPr>
          <p:cNvSpPr txBox="1">
            <a:spLocks/>
          </p:cNvSpPr>
          <p:nvPr/>
        </p:nvSpPr>
        <p:spPr>
          <a:xfrm>
            <a:off x="4832059" y="6218178"/>
            <a:ext cx="3196874" cy="533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4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 !!!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83E4445-7905-89E4-086C-BAA9B1CB835F}"/>
              </a:ext>
            </a:extLst>
          </p:cNvPr>
          <p:cNvSpPr txBox="1">
            <a:spLocks/>
          </p:cNvSpPr>
          <p:nvPr/>
        </p:nvSpPr>
        <p:spPr>
          <a:xfrm>
            <a:off x="1541073" y="5259766"/>
            <a:ext cx="5098743" cy="533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4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 Id : mail4saravananks@gmail.com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5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3A5BA-07B2-2E75-B8C2-E1827A90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A5E4BC-AD06-9CF5-A06C-271717648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331" y="413360"/>
            <a:ext cx="8166970" cy="5849654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We'll Cover Today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Are Microservices?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Benefits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 Principles of Microservices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Comparison: Monolithic vs. Microservices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Components in Microservices Architecture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 and Solutions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Real-World Use Cases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Spring Boot 3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Q&amp;A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2387-B92D-BBAF-2424-88A39BFCC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BC69D0-8246-729E-25BD-861A12261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972" y="400833"/>
            <a:ext cx="8192022" cy="2575632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Microservices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Microservices:</a:t>
            </a:r>
            <a:b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en-GB" sz="14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architectural style that structures an application as a collection of small, independent services</a:t>
            </a:r>
            <a:r>
              <a:rPr lang="en-GB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Characteristics: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Loosely coupled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Independently deployable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Organized around business capabilities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8ECD6-9DD0-4F03-A18F-7C25E20B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8" y="2838225"/>
            <a:ext cx="6872059" cy="38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6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A879B-33B4-E3AC-FBC8-4AB76E158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824A83A2-3E7C-26BC-DCB0-3200741C00D7}"/>
              </a:ext>
            </a:extLst>
          </p:cNvPr>
          <p:cNvSpPr txBox="1">
            <a:spLocks/>
          </p:cNvSpPr>
          <p:nvPr/>
        </p:nvSpPr>
        <p:spPr>
          <a:xfrm>
            <a:off x="1152392" y="277037"/>
            <a:ext cx="4396637" cy="2192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Benefits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Modularity &amp; Decoupling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Improved Fault Isolation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Independent Deployment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C4C48A-C9F5-2D37-520C-DA1AEA2F39C2}"/>
              </a:ext>
            </a:extLst>
          </p:cNvPr>
          <p:cNvSpPr txBox="1">
            <a:spLocks/>
          </p:cNvSpPr>
          <p:nvPr/>
        </p:nvSpPr>
        <p:spPr>
          <a:xfrm>
            <a:off x="5549029" y="653862"/>
            <a:ext cx="4396637" cy="143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Technology Diversity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Enhanced Developer Productivity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DEBD1-D2D9-482D-A70B-19185CBEB859}"/>
              </a:ext>
            </a:extLst>
          </p:cNvPr>
          <p:cNvSpPr txBox="1"/>
          <p:nvPr/>
        </p:nvSpPr>
        <p:spPr>
          <a:xfrm>
            <a:off x="2615679" y="2196720"/>
            <a:ext cx="5533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 of Microservices Architecture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76988-7EBB-4915-BEA5-E731EDEA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0" y="2566052"/>
            <a:ext cx="8247022" cy="39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D8720-349C-6CDF-617B-95D853A65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D8CA4D7-7764-8359-C684-7D199D2142E3}"/>
              </a:ext>
            </a:extLst>
          </p:cNvPr>
          <p:cNvSpPr txBox="1">
            <a:spLocks/>
          </p:cNvSpPr>
          <p:nvPr/>
        </p:nvSpPr>
        <p:spPr>
          <a:xfrm>
            <a:off x="1164920" y="212943"/>
            <a:ext cx="8192022" cy="116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Core Principles of Microservices</a:t>
            </a:r>
          </a:p>
          <a:p>
            <a:pPr lvl="1"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Decentralized Governance     Resilience and Fault Tolerance</a:t>
            </a:r>
          </a:p>
          <a:p>
            <a:pPr lvl="1"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Independence          Continuous Delivery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35CE4-2CDC-47DB-8F6D-F8404436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5" y="1243535"/>
            <a:ext cx="6527929" cy="56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B95E6-3C87-EAAA-2B17-961EA50B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4BAF235-5CBA-70AE-D8CF-3DCAA67AE541}"/>
              </a:ext>
            </a:extLst>
          </p:cNvPr>
          <p:cNvSpPr txBox="1">
            <a:spLocks/>
          </p:cNvSpPr>
          <p:nvPr/>
        </p:nvSpPr>
        <p:spPr>
          <a:xfrm>
            <a:off x="1002081" y="256784"/>
            <a:ext cx="8541312" cy="103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Monolithic vs. Microservices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Monolithic: Single-tiered, tightly coupled vs Microservices: Multi-tiered, loosely coupled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421A6-B1A5-472E-93C1-672BBC6D8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5" y="1463860"/>
            <a:ext cx="9475222" cy="481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2B711-2E2D-6C60-CB6D-812AE4049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41037876-33FB-E8EB-D02A-DC1E7EA9CB46}"/>
              </a:ext>
            </a:extLst>
          </p:cNvPr>
          <p:cNvSpPr txBox="1">
            <a:spLocks/>
          </p:cNvSpPr>
          <p:nvPr/>
        </p:nvSpPr>
        <p:spPr>
          <a:xfrm>
            <a:off x="1189972" y="588724"/>
            <a:ext cx="8780746" cy="144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Components of Microservices Architecture</a:t>
            </a:r>
          </a:p>
          <a:p>
            <a:pPr lvl="1"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Gateway  				Containerization (Docker, Kubernetes) 	</a:t>
            </a:r>
          </a:p>
          <a:p>
            <a:pPr lvl="1"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 Balancer 				Event Streaming (Kafka, RabbitMQ)</a:t>
            </a:r>
          </a:p>
          <a:p>
            <a:pPr lvl="1" algn="l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 Discovery 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86135-73B9-4ADE-A0A6-805BE4D5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0" y="1847461"/>
            <a:ext cx="9823758" cy="50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3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EA0B-A2FD-8027-8580-8EDB4A853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9A7E292E-E70F-FEFD-CE42-B3C5CA5D4013}"/>
              </a:ext>
            </a:extLst>
          </p:cNvPr>
          <p:cNvSpPr txBox="1">
            <a:spLocks/>
          </p:cNvSpPr>
          <p:nvPr/>
        </p:nvSpPr>
        <p:spPr>
          <a:xfrm>
            <a:off x="814191" y="56505"/>
            <a:ext cx="6112702" cy="2361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10000"/>
              </a:lnSpc>
            </a:pPr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Challenges and Solutions</a:t>
            </a:r>
            <a:b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br>
              <a:rPr lang="en-GB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3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</a:t>
            </a:r>
            <a:r>
              <a:rPr lang="en-GB" sz="13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Monitoring and Debugging</a:t>
            </a:r>
          </a:p>
          <a:p>
            <a:pPr lvl="1" algn="l">
              <a:lnSpc>
                <a:spcPct val="110000"/>
              </a:lnSpc>
            </a:pPr>
            <a:r>
              <a:rPr lang="en-GB" sz="1300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</a:t>
            </a:r>
            <a:r>
              <a:rPr lang="en-GB" sz="13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Logging (ELK), Distributed Tracing (Jaeger, </a:t>
            </a:r>
            <a:r>
              <a:rPr lang="en-GB" sz="1300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Zipkin</a:t>
            </a:r>
            <a:r>
              <a:rPr lang="en-GB" sz="13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 algn="l">
              <a:lnSpc>
                <a:spcPct val="110000"/>
              </a:lnSpc>
            </a:pPr>
            <a:r>
              <a:rPr lang="en-GB" sz="13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</a:t>
            </a:r>
            <a:r>
              <a:rPr lang="en-GB" sz="13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Inter-Service Communication</a:t>
            </a:r>
          </a:p>
          <a:p>
            <a:pPr lvl="1" algn="l">
              <a:lnSpc>
                <a:spcPct val="110000"/>
              </a:lnSpc>
            </a:pPr>
            <a:r>
              <a:rPr lang="en-GB" sz="1300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</a:t>
            </a:r>
            <a:r>
              <a:rPr lang="en-GB" sz="13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REST, </a:t>
            </a:r>
            <a:r>
              <a:rPr lang="en-GB" sz="1300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gRPC</a:t>
            </a:r>
            <a:r>
              <a:rPr lang="en-GB" sz="13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Messaging Queues</a:t>
            </a:r>
            <a:endParaRPr lang="en-GB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888FE2B-9A6F-D15D-3559-1292C6ECB332}"/>
              </a:ext>
            </a:extLst>
          </p:cNvPr>
          <p:cNvSpPr txBox="1">
            <a:spLocks/>
          </p:cNvSpPr>
          <p:nvPr/>
        </p:nvSpPr>
        <p:spPr>
          <a:xfrm>
            <a:off x="6388274" y="357335"/>
            <a:ext cx="3983278" cy="1633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10000"/>
              </a:lnSpc>
            </a:pPr>
            <a:br>
              <a:rPr lang="en-GB" sz="13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1300" b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Challenge</a:t>
            </a:r>
            <a:r>
              <a:rPr lang="en-GB" sz="13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Data Management</a:t>
            </a:r>
          </a:p>
          <a:p>
            <a:pPr lvl="1" algn="l">
              <a:lnSpc>
                <a:spcPct val="110000"/>
              </a:lnSpc>
            </a:pPr>
            <a:r>
              <a:rPr lang="en-GB" sz="1300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</a:t>
            </a:r>
            <a:r>
              <a:rPr lang="en-GB" sz="13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Event Sourcing, CQRS</a:t>
            </a:r>
          </a:p>
          <a:p>
            <a:pPr lvl="2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GB" sz="13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7FE53-5852-44AC-8070-2EF52B0E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4" y="2170375"/>
            <a:ext cx="9786669" cy="45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A6ED5-CA4A-D9B3-23F6-E49642243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8D3F34E4-F24F-3863-AE37-1F245BD3FF37}"/>
              </a:ext>
            </a:extLst>
          </p:cNvPr>
          <p:cNvSpPr txBox="1">
            <a:spLocks/>
          </p:cNvSpPr>
          <p:nvPr/>
        </p:nvSpPr>
        <p:spPr>
          <a:xfrm>
            <a:off x="747941" y="192579"/>
            <a:ext cx="7869966" cy="68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Real-World Use Cases</a:t>
            </a:r>
          </a:p>
          <a:p>
            <a:pPr algn="l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 of Companies Using Microservices: Netflix: Video Streaming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1C7D2-A88B-4B0A-8384-8CC2472E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3" y="593696"/>
            <a:ext cx="9695989" cy="59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64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1790</TotalTime>
  <Words>700</Words>
  <Application>Microsoft Macintosh PowerPoint</Application>
  <PresentationFormat>Widescreen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Trebuchet MS</vt:lpstr>
      <vt:lpstr>Verdana</vt:lpstr>
      <vt:lpstr>Wingdings 3</vt:lpstr>
      <vt:lpstr>Facet</vt:lpstr>
      <vt:lpstr>Mastering Microservices:  From Fundamentals to  Real-World Applications with Spring Boot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Microservices:  From Fundamentals to  Real-World Applications with Spring Boot 3</dc:title>
  <dc:creator>Krishnamoorthy Sagadevan Saravanan</dc:creator>
  <cp:lastModifiedBy>Krishnamoorthy Sagadevan Saravanan</cp:lastModifiedBy>
  <cp:revision>29</cp:revision>
  <dcterms:created xsi:type="dcterms:W3CDTF">2025-01-10T22:55:15Z</dcterms:created>
  <dcterms:modified xsi:type="dcterms:W3CDTF">2025-01-12T13:42:43Z</dcterms:modified>
</cp:coreProperties>
</file>