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FEADD4-3AA8-4309-B0E7-578B63D8F6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4C8F50-11CF-4EB3-A5F1-1B67AE82B1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3C522-F803-490F-AC6F-4F9F024338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803E4D-13F7-4F7D-9F36-A04C36A51E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9AFB0-04EC-4B66-BA4D-481207BBDC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1116E-C134-45FC-AC40-2E4B194A0E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E0F1C1-A7D1-449E-A60E-C55D52EC8D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D73A34-46FD-4184-9F89-B7A6FD6BA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A042F-EE8F-4BA5-A585-97321C7030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57532-468E-4EBA-B531-16DA46EC58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BFEE0F-CF6A-4770-9A73-23A27834D8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D730E3-A78B-4FCA-82FB-DC3571F28D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685800" y="5870520"/>
            <a:ext cx="782640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10266120" y="5870520"/>
            <a:ext cx="550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F814AE-3E27-476A-B912-ECD79DA9A58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589600" y="5870520"/>
            <a:ext cx="159912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"/>
          <p:cNvSpPr/>
          <p:nvPr/>
        </p:nvSpPr>
        <p:spPr>
          <a:xfrm>
            <a:off x="931680" y="623520"/>
            <a:ext cx="10000800" cy="55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HTML (Hypertext Markup Language) is a language used to create the structure and content of websites. It is the foundation upon which all websites are built, and every web developer must have a good understanding of HTML to create dynamic and engaging web pages.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lvl="2" marL="12574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HTML stands for Hyper Text Markup Language</a:t>
            </a:r>
            <a:endParaRPr b="0" lang="en-IN" sz="2800" spc="-1" strike="noStrike">
              <a:latin typeface="Arial"/>
            </a:endParaRPr>
          </a:p>
          <a:p>
            <a:pPr lvl="2" marL="12574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HTML was invented by Tim Berners-Lee in 1991.</a:t>
            </a:r>
            <a:endParaRPr b="0" lang="en-IN" sz="2800" spc="-1" strike="noStrike">
              <a:latin typeface="Arial"/>
            </a:endParaRPr>
          </a:p>
          <a:p>
            <a:pPr lvl="2" marL="12574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HTML is used for creating web pages and web applications.</a:t>
            </a:r>
            <a:endParaRPr b="0" lang="en-IN" sz="2800" spc="-1" strike="noStrike">
              <a:latin typeface="Arial"/>
            </a:endParaRPr>
          </a:p>
          <a:p>
            <a:pPr lvl="2" marL="12574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It is used to describe the structure of Web pages using markup tags.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3" name="Rectangle 3"/>
          <p:cNvSpPr/>
          <p:nvPr/>
        </p:nvSpPr>
        <p:spPr>
          <a:xfrm>
            <a:off x="516600" y="392760"/>
            <a:ext cx="2659320" cy="5162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4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"/>
          <p:cNvSpPr/>
          <p:nvPr/>
        </p:nvSpPr>
        <p:spPr>
          <a:xfrm>
            <a:off x="456120" y="738360"/>
            <a:ext cx="764028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Creating Hyperlinks with the Anchor Tag in HTML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8" name="Rectangle 2"/>
          <p:cNvSpPr/>
          <p:nvPr/>
        </p:nvSpPr>
        <p:spPr>
          <a:xfrm>
            <a:off x="1114560" y="1583280"/>
            <a:ext cx="10523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In HTML, the anchor tag (&lt;a&gt;) is used to create hyperlinks. Hyperlinks are links that allow users to navigate to other pages or sections within a website. The anchor tag is one of the most important tags in HTML as it is used to create links between different web pages.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2850120" y="4274640"/>
            <a:ext cx="389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&lt;a href="v2.jpg"&gt; Lists&lt;/a&gt;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0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1"/>
          <p:cNvSpPr/>
          <p:nvPr/>
        </p:nvSpPr>
        <p:spPr>
          <a:xfrm>
            <a:off x="343440" y="331200"/>
            <a:ext cx="378756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Form Elements in HTML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2" name="Rectangle 2"/>
          <p:cNvSpPr/>
          <p:nvPr/>
        </p:nvSpPr>
        <p:spPr>
          <a:xfrm>
            <a:off x="1089360" y="1031400"/>
            <a:ext cx="2867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&lt;form&gt;</a:t>
            </a:r>
            <a:br>
              <a:rPr sz="2400"/>
            </a:br>
            <a:r>
              <a:rPr b="1" i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form elements</a:t>
            </a:r>
            <a:br>
              <a:rPr sz="2400"/>
            </a:b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&lt;/form&gt;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6126480" y="263880"/>
            <a:ext cx="2950200" cy="394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The &lt;input&gt; Element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4280400" y="818640"/>
            <a:ext cx="7512120" cy="81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</a:t>
            </a: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input type="button"&gt;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type="checkbox"&gt;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type=“text"&gt;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type="color"&gt;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type="date"&gt;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type="datetime-local"&gt;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type="email"&gt;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type="file"&gt;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type="image"&gt;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type="month"&gt;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type="number"&gt;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type="password"&gt;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type="radio"&gt;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type="range"&gt;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type="reset"&gt;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type="search"&gt;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type="submit"&gt;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type="tel"&gt;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type="text"&gt;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type="time"&gt;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type="url"&gt;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 type="week"&gt;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1089360" y="2231640"/>
            <a:ext cx="21794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&lt;label&gt;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&lt;select&gt;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&lt;textarea&gt;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&lt;button&gt;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&lt;fieldset&gt;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&lt;legend&gt;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&lt;option&gt;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6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"/>
          <p:cNvSpPr/>
          <p:nvPr/>
        </p:nvSpPr>
        <p:spPr>
          <a:xfrm>
            <a:off x="651240" y="605520"/>
            <a:ext cx="351504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HTML Input Attributes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Rectangle 3"/>
          <p:cNvSpPr/>
          <p:nvPr/>
        </p:nvSpPr>
        <p:spPr>
          <a:xfrm>
            <a:off x="588960" y="1446120"/>
            <a:ext cx="119023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input type="text" id="fname" name="fname" value="John"&gt;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type="text" id="fname" name="fname" value="John" readonly&gt;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type="text" id="fname" name="fname" value="John" disabled&gt;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type="text" id="fname" name="fname" size="50"&gt;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type="text" id="pin" name="pin" maxlength="4" size="4"&gt;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type="number" id="quantity" name="quantity" min="1" max="5"&gt;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type="file" id="files" name="files" multiple&gt;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9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"/>
          <p:cNvSpPr/>
          <p:nvPr/>
        </p:nvSpPr>
        <p:spPr>
          <a:xfrm>
            <a:off x="1388880" y="824400"/>
            <a:ext cx="100789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type="text" id="country_code" name="country_code“ pattern="[A-Za-z]{3}" title="Three letter country code"&gt;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type="tel" id="phone" name="phone“ placeholder="123-45-678“&gt;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type="text" id="username" name="username" required&gt;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type="text" id="fname" name="fname" autofocus&gt;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type="image" src="img_submit.gif" alt="Submit" width="48" height="48"&gt;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&lt;input type="email" id="email" name="email" autocomplete="off"&gt;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91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/>
          <p:cNvSpPr/>
          <p:nvPr/>
        </p:nvSpPr>
        <p:spPr>
          <a:xfrm>
            <a:off x="610920" y="435960"/>
            <a:ext cx="129816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iframe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1260000" y="2873160"/>
            <a:ext cx="9674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&lt;iframe src="list_tag.html" width="500" height="400"&gt;&lt;/iframe&gt;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517320" y="3601440"/>
            <a:ext cx="172800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frameset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5" name="Rectangle 5"/>
          <p:cNvSpPr/>
          <p:nvPr/>
        </p:nvSpPr>
        <p:spPr>
          <a:xfrm>
            <a:off x="1381320" y="4529160"/>
            <a:ext cx="97995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The frameset element in HTML is used to define a set of frames on a web page. It allows you to divide a single HTML document into multiple, independent sections that can be independently scrolled, or navigated to a different page.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6" name="Rectangle 6"/>
          <p:cNvSpPr/>
          <p:nvPr/>
        </p:nvSpPr>
        <p:spPr>
          <a:xfrm>
            <a:off x="1260000" y="1164240"/>
            <a:ext cx="9244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Frames in HTML are a way to divide a web page into multiple sections, each displaying its own separate HTML document. Each of these sections (or "frames") can scroll independently and have its own individual URL.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97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"/>
          <p:cNvSpPr/>
          <p:nvPr/>
        </p:nvSpPr>
        <p:spPr>
          <a:xfrm>
            <a:off x="405000" y="396720"/>
            <a:ext cx="4427280" cy="821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The HTML &lt;audio&gt; Element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9" name="Rectangle 2"/>
          <p:cNvSpPr/>
          <p:nvPr/>
        </p:nvSpPr>
        <p:spPr>
          <a:xfrm>
            <a:off x="1774080" y="1010520"/>
            <a:ext cx="63784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&lt;audio controls&gt;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&lt;audio controls autoplay&gt;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&lt;audio controls autoplay muted&gt;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&lt;source src="horse.mp3" type="audio/mpeg"&gt;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&lt;/audio&gt;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0" name="Rectangle 3"/>
          <p:cNvSpPr/>
          <p:nvPr/>
        </p:nvSpPr>
        <p:spPr>
          <a:xfrm>
            <a:off x="209160" y="3872880"/>
            <a:ext cx="449244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The HTML &lt;video&gt; Element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1652760" y="4660200"/>
            <a:ext cx="7682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&lt;video width="320" height="240" autoplay muted&gt;</a:t>
            </a:r>
            <a:br>
              <a:rPr sz="2400"/>
            </a:b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 &lt;source src="movie.mp4" type="video/mp4"&gt;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&lt;/video&gt;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2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"/>
          <p:cNvSpPr/>
          <p:nvPr/>
        </p:nvSpPr>
        <p:spPr>
          <a:xfrm>
            <a:off x="-16200" y="435960"/>
            <a:ext cx="5588280" cy="5162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Fundamental of HTML Tags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6" name="Rectangle 2"/>
          <p:cNvSpPr/>
          <p:nvPr/>
        </p:nvSpPr>
        <p:spPr>
          <a:xfrm>
            <a:off x="684720" y="1344600"/>
            <a:ext cx="10796400" cy="46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HTML is written in the form of HTML elements consisting of markup tags. These markup tags are the fundamental characteristic of HTML. Every markup tag is composed of a keyword, surrounded by angle brackets</a:t>
            </a:r>
            <a:r>
              <a:rPr b="1" lang="en-US" sz="2800" spc="-1" strike="noStrike">
                <a:solidFill>
                  <a:srgbClr val="e1eff4"/>
                </a:solidFill>
                <a:latin typeface="Times New Roman"/>
                <a:ea typeface="DejaVu Sans"/>
              </a:rPr>
              <a:t> &lt;tagname&gt;content&lt;/tagname&gt;.</a:t>
            </a:r>
            <a:endParaRPr b="0" lang="en-IN" sz="2800" spc="-1" strike="noStrike">
              <a:latin typeface="Arial"/>
            </a:endParaRPr>
          </a:p>
          <a:p>
            <a:pPr marL="22860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Standalone tags</a:t>
            </a:r>
            <a:endParaRPr b="0" lang="en-IN" sz="2400" spc="-1" strike="noStrike">
              <a:latin typeface="Arial"/>
            </a:endParaRPr>
          </a:p>
          <a:p>
            <a:pPr marL="22860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Container tags</a:t>
            </a:r>
            <a:endParaRPr b="0" lang="en-IN" sz="2400" spc="-1" strike="noStrike">
              <a:latin typeface="Arial"/>
            </a:endParaRPr>
          </a:p>
          <a:p>
            <a:pPr lvl="2" marL="12574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HTML tags normally come in pairs like &lt;p&gt; and &lt;/p&gt;</a:t>
            </a:r>
            <a:endParaRPr b="0" lang="en-IN" sz="2800" spc="-1" strike="noStrike">
              <a:latin typeface="Arial"/>
            </a:endParaRPr>
          </a:p>
          <a:p>
            <a:pPr lvl="2" marL="12574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The first tag in a pair is the start tag, the second tag is the end tag.</a:t>
            </a:r>
            <a:endParaRPr b="0" lang="en-IN" sz="2800" spc="-1" strike="noStrike">
              <a:latin typeface="Arial"/>
            </a:endParaRPr>
          </a:p>
          <a:p>
            <a:pPr lvl="2" marL="12574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The end tag is written like the start tag, but with a slash before the tag name.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7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"/>
          <p:cNvSpPr/>
          <p:nvPr/>
        </p:nvSpPr>
        <p:spPr>
          <a:xfrm>
            <a:off x="14040" y="553320"/>
            <a:ext cx="5023080" cy="5162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Basic Structure of HTML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9" name="Rectangle 1"/>
          <p:cNvSpPr/>
          <p:nvPr/>
        </p:nvSpPr>
        <p:spPr>
          <a:xfrm>
            <a:off x="1686240" y="1883160"/>
            <a:ext cx="308880" cy="8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  <p:pic>
        <p:nvPicPr>
          <p:cNvPr id="50" name="Picture 2" descr="HTML"/>
          <p:cNvPicPr/>
          <p:nvPr/>
        </p:nvPicPr>
        <p:blipFill>
          <a:blip r:embed="rId1"/>
          <a:stretch/>
        </p:blipFill>
        <p:spPr>
          <a:xfrm>
            <a:off x="2525400" y="1599120"/>
            <a:ext cx="6322680" cy="47682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3" descr="C:\Users\isyswaytech\Desktop\New logo Sysway TM.png"/>
          <p:cNvPicPr/>
          <p:nvPr/>
        </p:nvPicPr>
        <p:blipFill>
          <a:blip r:embed="rId2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"/>
          <p:cNvSpPr/>
          <p:nvPr/>
        </p:nvSpPr>
        <p:spPr>
          <a:xfrm>
            <a:off x="223920" y="174600"/>
            <a:ext cx="3326040" cy="45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HTML Headings Tags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" name="Rectangle 3"/>
          <p:cNvSpPr/>
          <p:nvPr/>
        </p:nvSpPr>
        <p:spPr>
          <a:xfrm>
            <a:off x="2433960" y="827640"/>
            <a:ext cx="609480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&lt;h1&gt;Heading Level 1&lt;/h1&gt;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&lt;h2&gt;Heading Level 2&lt;/h2&gt;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&lt;h3&gt;Heading Level 3&lt;/h3&gt;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&lt;h4&gt;Heading Level 4&lt;/h4&gt;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&lt;h5&gt;Heading Level 5&lt;/h5&gt;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&lt;h6&gt;Heading Level 6&lt;/h6&gt;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356760" y="3696480"/>
            <a:ext cx="3379320" cy="394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Horizontal Ruler in HTML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5" name="Rectangle 6"/>
          <p:cNvSpPr/>
          <p:nvPr/>
        </p:nvSpPr>
        <p:spPr>
          <a:xfrm>
            <a:off x="1488240" y="4287960"/>
            <a:ext cx="9580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&lt;hr align="center" width="70%" size="3" color="#8080ff"&gt;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6" name="Rectangle 2"/>
          <p:cNvSpPr/>
          <p:nvPr/>
        </p:nvSpPr>
        <p:spPr>
          <a:xfrm>
            <a:off x="341640" y="5116320"/>
            <a:ext cx="2728440" cy="39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HTML Comment Tag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7" name="Rectangle 5"/>
          <p:cNvSpPr/>
          <p:nvPr/>
        </p:nvSpPr>
        <p:spPr>
          <a:xfrm>
            <a:off x="3056040" y="5830920"/>
            <a:ext cx="5404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&lt;!-- Write your comments here --&gt;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58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"/>
          <p:cNvSpPr/>
          <p:nvPr/>
        </p:nvSpPr>
        <p:spPr>
          <a:xfrm>
            <a:off x="385560" y="422640"/>
            <a:ext cx="3880800" cy="45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Text Formatting in HTML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60" name="Table 7"/>
          <p:cNvGraphicFramePr/>
          <p:nvPr/>
        </p:nvGraphicFramePr>
        <p:xfrm>
          <a:off x="470160" y="1702080"/>
          <a:ext cx="11311560" cy="2724840"/>
        </p:xfrm>
        <a:graphic>
          <a:graphicData uri="http://schemas.openxmlformats.org/drawingml/2006/table">
            <a:tbl>
              <a:tblPr/>
              <a:tblGrid>
                <a:gridCol w="2050560"/>
                <a:gridCol w="2473920"/>
                <a:gridCol w="2633400"/>
                <a:gridCol w="1891440"/>
                <a:gridCol w="2262600"/>
              </a:tblGrid>
              <a:tr h="725040"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&lt;p&gt;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&lt;strong&gt;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&lt;em&gt;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&lt;u&gt;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&lt;sup&gt;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</a:tr>
              <a:tr h="639720"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&lt;sub&gt;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&lt;mark&gt;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&lt;del&gt;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&lt;ins&gt;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&lt;small&gt;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</a:tr>
              <a:tr h="639720"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&lt;br&gt;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&lt;hr&gt;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&lt;blockquote&gt;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&lt;q&gt;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&lt;pre&gt;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</a:tr>
              <a:tr h="720720"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&lt;i&gt;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&lt;b&gt;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&lt;address&gt;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&lt;center&gt;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&lt;abbr&gt;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dddddd"/>
                      </a:solidFill>
                    </a:lnL>
                    <a:lnR>
                      <a:noFill/>
                    </a:lnR>
                    <a:lnT w="9360">
                      <a:solidFill>
                        <a:srgbClr val="dddddd"/>
                      </a:solidFill>
                    </a:lnT>
                    <a:lnB>
                      <a:noFill/>
                    </a:lnB>
                    <a:solidFill>
                      <a:srgbClr val="f6b5c7"/>
                    </a:solidFill>
                  </a:tcPr>
                </a:tc>
              </a:tr>
            </a:tbl>
          </a:graphicData>
        </a:graphic>
      </p:graphicFrame>
      <p:pic>
        <p:nvPicPr>
          <p:cNvPr id="61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/>
          <p:nvPr/>
        </p:nvSpPr>
        <p:spPr>
          <a:xfrm>
            <a:off x="342720" y="279000"/>
            <a:ext cx="223920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HTML Images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3" name="Rectangle 5"/>
          <p:cNvSpPr/>
          <p:nvPr/>
        </p:nvSpPr>
        <p:spPr>
          <a:xfrm>
            <a:off x="966600" y="873720"/>
            <a:ext cx="98352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&lt;img src="flower.jpg"&gt;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&lt;img src="images/flower.jpg" alt="Flower"&gt;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&lt;img src="images/flower.jpg" alt="Flower" height="250px" width="400px" border="1" 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333000" y="3736080"/>
            <a:ext cx="298440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HTML Div Element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Rectangle 9"/>
          <p:cNvSpPr/>
          <p:nvPr/>
        </p:nvSpPr>
        <p:spPr>
          <a:xfrm>
            <a:off x="2329560" y="4664880"/>
            <a:ext cx="66826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&lt;div&gt;</a:t>
            </a:r>
            <a:br>
              <a:rPr sz="2400"/>
            </a:b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 &lt;h2&gt;London&lt;/h2&gt;</a:t>
            </a:r>
            <a:br>
              <a:rPr sz="2400"/>
            </a:b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 &lt;p&gt;London is the capital city of England.&lt;/p&gt;</a:t>
            </a:r>
            <a:br>
              <a:rPr sz="2400"/>
            </a:b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 &lt;p&gt;London has over 13 million inhabitants.&lt;/p&gt;</a:t>
            </a:r>
            <a:br>
              <a:rPr sz="2400"/>
            </a:b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&lt;/div&gt;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66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"/>
          <p:cNvSpPr/>
          <p:nvPr/>
        </p:nvSpPr>
        <p:spPr>
          <a:xfrm>
            <a:off x="603000" y="553320"/>
            <a:ext cx="158400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Table Tag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68" name="Table 2"/>
          <p:cNvGraphicFramePr/>
          <p:nvPr/>
        </p:nvGraphicFramePr>
        <p:xfrm>
          <a:off x="1395720" y="1541160"/>
          <a:ext cx="9307440" cy="0"/>
        </p:xfrm>
        <a:graphic>
          <a:graphicData uri="http://schemas.openxmlformats.org/drawingml/2006/table">
            <a:tbl>
              <a:tblPr/>
              <a:tblGrid>
                <a:gridCol w="1861560"/>
                <a:gridCol w="1861560"/>
                <a:gridCol w="1861560"/>
                <a:gridCol w="1861560"/>
                <a:gridCol w="1861560"/>
              </a:tblGrid>
              <a:tr h="0"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&lt;table&gt;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&lt;tr&gt;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&lt;th&gt;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&lt;td&gt;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&lt;thead&gt;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</a:tr>
              <a:tr h="0">
                <a:tc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a520d8"/>
                          </a:solidFill>
                          <a:latin typeface="Times New Roman"/>
                        </a:rPr>
                        <a:t>&lt;caption&gt;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6b5c7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3"/>
          <p:cNvSpPr/>
          <p:nvPr/>
        </p:nvSpPr>
        <p:spPr>
          <a:xfrm>
            <a:off x="1492560" y="3351240"/>
            <a:ext cx="92102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colspan 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:is used to specify how many columns a cell should span horizontally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rowspan :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is used to specify how many columns a cell should span vertically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0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1"/>
          <p:cNvSpPr/>
          <p:nvPr/>
        </p:nvSpPr>
        <p:spPr>
          <a:xfrm>
            <a:off x="152640" y="266040"/>
            <a:ext cx="358812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Creating Lists in HTML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2" name="Rectangle 2"/>
          <p:cNvSpPr/>
          <p:nvPr/>
        </p:nvSpPr>
        <p:spPr>
          <a:xfrm>
            <a:off x="866520" y="955080"/>
            <a:ext cx="1098036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Unordered List: &lt;ul&gt;...&lt;/ul&gt; - Represents a list of items with bullet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Disc (default)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circle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square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Ordered List: &lt;ol&gt;...&lt;/ol&gt; - Represents a list of items with numbers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1(default)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I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i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A</a:t>
            </a:r>
            <a:endParaRPr b="0" lang="en-IN" sz="2400" spc="-1" strike="noStrike">
              <a:latin typeface="Arial"/>
            </a:endParaRPr>
          </a:p>
          <a:p>
            <a:pPr lvl="3" marL="1657440" indent="-28584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a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Definition List: &lt;dl&gt;...&lt;/dl&gt; - Represents a list of terms and their associated descriptions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Menu List: &lt;menu&gt;...&lt;/menu&gt; - Represents a list of commands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Directory List: &lt;dir&gt;...&lt;/dir&gt; - Represents a list of file names with bullet points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3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329400" y="344520"/>
            <a:ext cx="344952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Segoe UI Black"/>
                <a:ea typeface="Segoe UI Black"/>
              </a:rPr>
              <a:t>Marquee Tag in HTML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5" name="Rectangle 2"/>
          <p:cNvSpPr/>
          <p:nvPr/>
        </p:nvSpPr>
        <p:spPr>
          <a:xfrm>
            <a:off x="1167120" y="947160"/>
            <a:ext cx="1015740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The &lt;marquee&gt; &lt;/marquee&gt; tag in HTML is used to create a scrolling text or an image.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99ff66"/>
                </a:solidFill>
                <a:latin typeface="Times New Roman"/>
                <a:ea typeface="DejaVu Sans"/>
              </a:rPr>
              <a:t>direction: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Specifies the direction of the scrolling content. The values can be left, right, up, or down 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99ff66"/>
                </a:solidFill>
                <a:latin typeface="Times New Roman"/>
                <a:ea typeface="DejaVu Sans"/>
              </a:rPr>
              <a:t>behavior: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Specifies the scrolling behavior. The values can be scroll, slide, or alternate 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99ff66"/>
                </a:solidFill>
                <a:latin typeface="Times New Roman"/>
                <a:ea typeface="DejaVu Sans"/>
              </a:rPr>
              <a:t>bgcolor: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Specifies the background color of the scrolling content.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height and width: Specifies the height and width of the scrolling content.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99ff66"/>
                </a:solidFill>
                <a:latin typeface="Times New Roman"/>
                <a:ea typeface="DejaVu Sans"/>
              </a:rPr>
              <a:t>scrollamount: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Specifies the speed of the scrolling content.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99ff66"/>
                </a:solidFill>
                <a:latin typeface="Times New Roman"/>
                <a:ea typeface="DejaVu Sans"/>
              </a:rPr>
              <a:t>loop:</a:t>
            </a:r>
            <a:r>
              <a:rPr b="1" lang="en-US" sz="2400" spc="-1" strike="noStrike">
                <a:solidFill>
                  <a:srgbClr val="ffff00"/>
                </a:solidFill>
                <a:latin typeface="Times New Roman"/>
                <a:ea typeface="DejaVu Sans"/>
              </a:rPr>
              <a:t> Specifies the scrolling content moving count.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76" name="Picture 3" descr="C:\Users\isyswaytech\Desktop\New logo Sysway TM.png"/>
          <p:cNvPicPr/>
          <p:nvPr/>
        </p:nvPicPr>
        <p:blipFill>
          <a:blip r:embed="rId1"/>
          <a:stretch/>
        </p:blipFill>
        <p:spPr>
          <a:xfrm>
            <a:off x="10036440" y="0"/>
            <a:ext cx="19540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1418</TotalTime>
  <Application>LibreOffice/7.3.7.2$Linux_X86_64 LibreOffice_project/30$Build-2</Application>
  <AppVersion>15.0000</AppVersion>
  <Words>582</Words>
  <Paragraphs>155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2023-12-07T07:09:02Z</dcterms:created>
  <dc:creator>Isysway</dc:creator>
  <dc:description/>
  <dc:language>en-IN</dc:language>
  <cp:lastModifiedBy/>
  <dcterms:modified xsi:type="dcterms:W3CDTF">2024-08-24T17:39:14Z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