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66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2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68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012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95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933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853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406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65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8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2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3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88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4142" y="796557"/>
            <a:ext cx="1575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jQuery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9053" y="1235371"/>
            <a:ext cx="1034764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800080"/>
                </a:solidFill>
              </a:rPr>
              <a:t>jQuery is a JavaScript </a:t>
            </a:r>
            <a:r>
              <a:rPr lang="en-US" sz="2200" b="1" dirty="0" smtClean="0">
                <a:solidFill>
                  <a:srgbClr val="800080"/>
                </a:solidFill>
              </a:rPr>
              <a:t>Library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800080"/>
                </a:solidFill>
              </a:rPr>
              <a:t>jQuery is a lightweight, "write less, do more", JavaScript library.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800080"/>
                </a:solidFill>
              </a:rPr>
              <a:t>The purpose of jQuery is to make it much easier to use JavaScript on your website.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5567" y="3636028"/>
            <a:ext cx="100607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2200" dirty="0">
                <a:solidFill>
                  <a:srgbClr val="0000CD"/>
                </a:solidFill>
                <a:latin typeface="Consolas" panose="020B0609020204030204" pitchFamily="49" charset="0"/>
              </a:rPr>
              <a:t>&lt;script </a:t>
            </a:r>
            <a:r>
              <a:rPr lang="en-US" sz="2200" dirty="0" err="1">
                <a:solidFill>
                  <a:srgbClr val="0000CD"/>
                </a:solidFill>
                <a:latin typeface="Consolas" panose="020B0609020204030204" pitchFamily="49" charset="0"/>
              </a:rPr>
              <a:t>src</a:t>
            </a:r>
            <a:r>
              <a:rPr lang="en-US" sz="2200" dirty="0">
                <a:solidFill>
                  <a:srgbClr val="0000CD"/>
                </a:solidFill>
                <a:latin typeface="Consolas" panose="020B0609020204030204" pitchFamily="49" charset="0"/>
              </a:rPr>
              <a:t>="https://ajax.googleapis.com/ajax/libs/</a:t>
            </a:r>
            <a:r>
              <a:rPr lang="en-US" sz="2200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</a:t>
            </a:r>
            <a:r>
              <a:rPr lang="en-US" sz="2200" dirty="0">
                <a:solidFill>
                  <a:srgbClr val="0000CD"/>
                </a:solidFill>
                <a:latin typeface="Consolas" panose="020B0609020204030204" pitchFamily="49" charset="0"/>
              </a:rPr>
              <a:t>/3.7.1/jquery.min.js"&gt;&lt;/script&gt;</a:t>
            </a:r>
          </a:p>
          <a:p>
            <a:r>
              <a:rPr lang="en-US" sz="2200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007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9796" y="1077909"/>
            <a:ext cx="2648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jQuery 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9796" y="1682821"/>
            <a:ext cx="3536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solidFill>
                  <a:srgbClr val="800080"/>
                </a:solidFill>
              </a:rPr>
              <a:t>$(selector).action()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4972" y="2410843"/>
            <a:ext cx="84770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800080"/>
                </a:solidFill>
              </a:rPr>
              <a:t>$(this).hide() - hides the current element.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80008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800080"/>
                </a:solidFill>
              </a:rPr>
              <a:t>$("p").hide() - hides all &lt;p&gt; elements.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80008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800080"/>
                </a:solidFill>
              </a:rPr>
              <a:t>$(".test").hide() - hides all elements with class="test".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80008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800080"/>
                </a:solidFill>
              </a:rPr>
              <a:t>$("#test").hide() 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74272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4283" y="87560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800080"/>
                </a:solidFill>
              </a:rPr>
              <a:t>$(document).ready(function(){</a:t>
            </a:r>
          </a:p>
          <a:p>
            <a:endParaRPr lang="en-US" sz="2800" b="1" dirty="0">
              <a:solidFill>
                <a:srgbClr val="800080"/>
              </a:solidFill>
            </a:endParaRPr>
          </a:p>
          <a:p>
            <a:r>
              <a:rPr lang="en-US" sz="2800" b="1" dirty="0">
                <a:solidFill>
                  <a:srgbClr val="800080"/>
                </a:solidFill>
              </a:rPr>
              <a:t>  // jQuery methods go here...</a:t>
            </a:r>
          </a:p>
          <a:p>
            <a:endParaRPr lang="en-US" sz="2800" b="1" dirty="0">
              <a:solidFill>
                <a:srgbClr val="800080"/>
              </a:solidFill>
            </a:endParaRPr>
          </a:p>
          <a:p>
            <a:r>
              <a:rPr lang="en-US" sz="2800" b="1" dirty="0">
                <a:solidFill>
                  <a:srgbClr val="800080"/>
                </a:solidFill>
              </a:rPr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8043" y="3122373"/>
            <a:ext cx="7333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0080"/>
                </a:solidFill>
              </a:rPr>
              <a:t>&lt;script&gt;</a:t>
            </a:r>
          </a:p>
          <a:p>
            <a:r>
              <a:rPr lang="en-US" sz="2800" b="1" dirty="0">
                <a:solidFill>
                  <a:srgbClr val="800080"/>
                </a:solidFill>
              </a:rPr>
              <a:t>$(document).ready(function(){</a:t>
            </a:r>
          </a:p>
          <a:p>
            <a:r>
              <a:rPr lang="en-US" sz="2800" b="1" dirty="0">
                <a:solidFill>
                  <a:srgbClr val="800080"/>
                </a:solidFill>
              </a:rPr>
              <a:t>  $("button").click(function(){</a:t>
            </a:r>
          </a:p>
          <a:p>
            <a:r>
              <a:rPr lang="en-US" sz="2800" b="1" dirty="0">
                <a:solidFill>
                  <a:srgbClr val="800080"/>
                </a:solidFill>
              </a:rPr>
              <a:t>    $("p").hide();</a:t>
            </a:r>
          </a:p>
          <a:p>
            <a:r>
              <a:rPr lang="en-US" sz="2800" b="1" dirty="0">
                <a:solidFill>
                  <a:srgbClr val="800080"/>
                </a:solidFill>
              </a:rPr>
              <a:t>  });</a:t>
            </a:r>
          </a:p>
          <a:p>
            <a:r>
              <a:rPr lang="en-US" sz="2800" b="1" dirty="0">
                <a:solidFill>
                  <a:srgbClr val="800080"/>
                </a:solidFill>
              </a:rPr>
              <a:t>});</a:t>
            </a:r>
          </a:p>
          <a:p>
            <a:r>
              <a:rPr lang="en-US" sz="2800" b="1" dirty="0">
                <a:solidFill>
                  <a:srgbClr val="80008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852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59051"/>
              </p:ext>
            </p:extLst>
          </p:nvPr>
        </p:nvGraphicFramePr>
        <p:xfrm>
          <a:off x="1118686" y="1577532"/>
          <a:ext cx="10149536" cy="3910434"/>
        </p:xfrm>
        <a:graphic>
          <a:graphicData uri="http://schemas.openxmlformats.org/drawingml/2006/table">
            <a:tbl>
              <a:tblPr/>
              <a:tblGrid>
                <a:gridCol w="2331557">
                  <a:extLst>
                    <a:ext uri="{9D8B030D-6E8A-4147-A177-3AD203B41FA5}">
                      <a16:colId xmlns:a16="http://schemas.microsoft.com/office/drawing/2014/main" val="224610189"/>
                    </a:ext>
                  </a:extLst>
                </a:gridCol>
                <a:gridCol w="2534424">
                  <a:extLst>
                    <a:ext uri="{9D8B030D-6E8A-4147-A177-3AD203B41FA5}">
                      <a16:colId xmlns:a16="http://schemas.microsoft.com/office/drawing/2014/main" val="104218368"/>
                    </a:ext>
                  </a:extLst>
                </a:gridCol>
                <a:gridCol w="2230296">
                  <a:extLst>
                    <a:ext uri="{9D8B030D-6E8A-4147-A177-3AD203B41FA5}">
                      <a16:colId xmlns:a16="http://schemas.microsoft.com/office/drawing/2014/main" val="2904011711"/>
                    </a:ext>
                  </a:extLst>
                </a:gridCol>
                <a:gridCol w="3053259">
                  <a:extLst>
                    <a:ext uri="{9D8B030D-6E8A-4147-A177-3AD203B41FA5}">
                      <a16:colId xmlns:a16="http://schemas.microsoft.com/office/drawing/2014/main" val="4001411825"/>
                    </a:ext>
                  </a:extLst>
                </a:gridCol>
              </a:tblGrid>
              <a:tr h="884314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6699"/>
                          </a:solidFill>
                          <a:effectLst/>
                        </a:rPr>
                        <a:t>Mouse Events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6699"/>
                          </a:solidFill>
                          <a:effectLst/>
                        </a:rPr>
                        <a:t>Keyboard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6699"/>
                          </a:solidFill>
                          <a:effectLst/>
                        </a:rPr>
                        <a:t>Form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6699"/>
                          </a:solidFill>
                          <a:effectLst/>
                        </a:rPr>
                        <a:t>Document/Window Events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586762"/>
                  </a:ext>
                </a:extLst>
              </a:tr>
              <a:tr h="75653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keypress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submit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0166"/>
                  </a:ext>
                </a:extLst>
              </a:tr>
              <a:tr h="75653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dblclick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keydown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resize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16025"/>
                  </a:ext>
                </a:extLst>
              </a:tr>
              <a:tr h="75653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mouseenter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keyup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focus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scroll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2734"/>
                  </a:ext>
                </a:extLst>
              </a:tr>
              <a:tr h="75653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mouseleave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FFFF00"/>
                          </a:solidFill>
                          <a:effectLst/>
                        </a:rPr>
                        <a:t>blur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FFFF00"/>
                          </a:solidFill>
                          <a:effectLst/>
                        </a:rPr>
                        <a:t>unload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3926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399" y="759655"/>
            <a:ext cx="1902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jQuery Events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5452" y="898224"/>
            <a:ext cx="38666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rgbClr val="800080"/>
                </a:solidFill>
              </a:rPr>
              <a:t>Hide,show</a:t>
            </a:r>
            <a:endParaRPr lang="en-US" sz="2200" b="1" dirty="0" smtClean="0">
              <a:solidFill>
                <a:srgbClr val="80008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800080"/>
                </a:solidFill>
              </a:rPr>
              <a:t>Fade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rgbClr val="800080"/>
                </a:solidFill>
              </a:rPr>
              <a:t>fadeIn</a:t>
            </a:r>
            <a:endParaRPr lang="en-US" sz="2200" b="1" dirty="0" smtClean="0">
              <a:solidFill>
                <a:srgbClr val="80008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800080"/>
                </a:solidFill>
              </a:rPr>
              <a:t>Fadeout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rgbClr val="800080"/>
                </a:solidFill>
              </a:rPr>
              <a:t>FadeToggle</a:t>
            </a:r>
            <a:endParaRPr lang="en-US" sz="2200" b="1" dirty="0" smtClean="0">
              <a:solidFill>
                <a:srgbClr val="80008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800080"/>
                </a:solidFill>
              </a:rPr>
              <a:t>Slide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rgbClr val="800080"/>
                </a:solidFill>
              </a:rPr>
              <a:t>SlideIn</a:t>
            </a:r>
            <a:endParaRPr lang="en-US" sz="2200" b="1" dirty="0" smtClean="0">
              <a:solidFill>
                <a:srgbClr val="80008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rgbClr val="800080"/>
                </a:solidFill>
              </a:rPr>
              <a:t>Slideout</a:t>
            </a:r>
            <a:endParaRPr lang="en-US" sz="2200" b="1" dirty="0" smtClean="0">
              <a:solidFill>
                <a:srgbClr val="80008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solidFill>
                  <a:srgbClr val="800080"/>
                </a:solidFill>
              </a:rPr>
              <a:t>slideToggle</a:t>
            </a:r>
            <a:endParaRPr lang="en-US" sz="2200" b="1" dirty="0" smtClean="0">
              <a:solidFill>
                <a:srgbClr val="80008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rgbClr val="800080"/>
                </a:solidFill>
              </a:rPr>
              <a:t>Animate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82622" y="898224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Hide(</a:t>
            </a:r>
            <a:r>
              <a:rPr lang="en-US" sz="2800" b="1" dirty="0" err="1" smtClean="0">
                <a:solidFill>
                  <a:srgbClr val="FF0000"/>
                </a:solidFill>
              </a:rPr>
              <a:t>speed,callback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6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285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509</TotalTime>
  <Words>190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Isysway</dc:creator>
  <cp:lastModifiedBy>isysway</cp:lastModifiedBy>
  <cp:revision>9</cp:revision>
  <dcterms:created xsi:type="dcterms:W3CDTF">2023-12-30T08:49:59Z</dcterms:created>
  <dcterms:modified xsi:type="dcterms:W3CDTF">2024-04-26T14:22:07Z</dcterms:modified>
</cp:coreProperties>
</file>