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7" r:id="rId3"/>
    <p:sldId id="268" r:id="rId4"/>
    <p:sldId id="269" r:id="rId5"/>
    <p:sldId id="270" r:id="rId6"/>
    <p:sldId id="271" r:id="rId7"/>
    <p:sldId id="260" r:id="rId8"/>
    <p:sldId id="258" r:id="rId9"/>
    <p:sldId id="259" r:id="rId10"/>
    <p:sldId id="261" r:id="rId11"/>
    <p:sldId id="272" r:id="rId12"/>
    <p:sldId id="273" r:id="rId13"/>
    <p:sldId id="262" r:id="rId14"/>
    <p:sldId id="265" r:id="rId15"/>
    <p:sldId id="275" r:id="rId16"/>
    <p:sldId id="276" r:id="rId17"/>
    <p:sldId id="263" r:id="rId18"/>
    <p:sldId id="266" r:id="rId19"/>
    <p:sldId id="277" r:id="rId20"/>
    <p:sldId id="267" r:id="rId21"/>
    <p:sldId id="278" r:id="rId22"/>
    <p:sldId id="279" r:id="rId23"/>
    <p:sldId id="28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5F015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26467" y="1987600"/>
            <a:ext cx="5060000" cy="2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9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2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30" y="0"/>
            <a:ext cx="12192059" cy="68580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510317" y="2607033"/>
            <a:ext cx="3057200" cy="7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510333" y="3673367"/>
            <a:ext cx="3057200" cy="11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953467" y="713333"/>
            <a:ext cx="10285200" cy="9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4567517" y="2607033"/>
            <a:ext cx="3057200" cy="7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4567417" y="3673367"/>
            <a:ext cx="3057200" cy="11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7624484" y="2607033"/>
            <a:ext cx="3057200" cy="7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7624500" y="3673367"/>
            <a:ext cx="3057200" cy="11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68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 flipH="1">
            <a:off x="-30" y="0"/>
            <a:ext cx="12192059" cy="6858000"/>
            <a:chOff x="0" y="0"/>
            <a:chExt cx="9144044" cy="5143500"/>
          </a:xfrm>
        </p:grpSpPr>
        <p:sp>
          <p:nvSpPr>
            <p:cNvPr id="116" name="Google Shape;116;p14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6096000" y="3234000"/>
            <a:ext cx="4597600" cy="19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2" hasCustomPrompt="1"/>
          </p:nvPr>
        </p:nvSpPr>
        <p:spPr>
          <a:xfrm>
            <a:off x="6096000" y="1595267"/>
            <a:ext cx="4597600" cy="1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375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 flipH="1">
            <a:off x="-30" y="0"/>
            <a:ext cx="12192059" cy="6858000"/>
            <a:chOff x="0" y="0"/>
            <a:chExt cx="9144044" cy="5143500"/>
          </a:xfrm>
        </p:grpSpPr>
        <p:sp>
          <p:nvSpPr>
            <p:cNvPr id="125" name="Google Shape;125;p15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6096000" y="3234000"/>
            <a:ext cx="4597600" cy="19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 hasCustomPrompt="1"/>
          </p:nvPr>
        </p:nvSpPr>
        <p:spPr>
          <a:xfrm>
            <a:off x="6096000" y="1595267"/>
            <a:ext cx="4597600" cy="1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81554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 flipH="1">
            <a:off x="-30" y="0"/>
            <a:ext cx="12192059" cy="6858000"/>
            <a:chOff x="0" y="0"/>
            <a:chExt cx="9144044" cy="5143500"/>
          </a:xfrm>
        </p:grpSpPr>
        <p:sp>
          <p:nvSpPr>
            <p:cNvPr id="134" name="Google Shape;134;p16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953400" y="1660933"/>
            <a:ext cx="10285200" cy="44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Google Shape;141;p16"/>
          <p:cNvSpPr/>
          <p:nvPr/>
        </p:nvSpPr>
        <p:spPr>
          <a:xfrm rot="10800000" flipH="1">
            <a:off x="9997901" y="5498786"/>
            <a:ext cx="1719113" cy="91334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4774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144" name="Google Shape;144;p1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" name="Google Shape;148;p17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953400" y="1660933"/>
            <a:ext cx="10285200" cy="44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Google Shape;151;p17"/>
          <p:cNvSpPr/>
          <p:nvPr/>
        </p:nvSpPr>
        <p:spPr>
          <a:xfrm rot="10800000" flipH="1">
            <a:off x="9997901" y="5498786"/>
            <a:ext cx="1719113" cy="91334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911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8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154" name="Google Shape;154;p1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953467" y="2150333"/>
            <a:ext cx="4535200" cy="25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4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6096000" y="713333"/>
            <a:ext cx="4932400" cy="54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14856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7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39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9"/>
          <p:cNvGrpSpPr/>
          <p:nvPr/>
        </p:nvGrpSpPr>
        <p:grpSpPr>
          <a:xfrm flipH="1">
            <a:off x="-30" y="0"/>
            <a:ext cx="12192059" cy="6858000"/>
            <a:chOff x="0" y="0"/>
            <a:chExt cx="9144044" cy="5143500"/>
          </a:xfrm>
        </p:grpSpPr>
        <p:sp>
          <p:nvSpPr>
            <p:cNvPr id="163" name="Google Shape;163;p19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9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9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9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8973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3377600" y="862200"/>
            <a:ext cx="5436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3377600" y="2091000"/>
            <a:ext cx="54368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3377600" y="4541100"/>
            <a:ext cx="5436800" cy="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sz="1333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92792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1" y="3541832"/>
            <a:ext cx="5239951" cy="3316203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8246180" y="0"/>
            <a:ext cx="3945813" cy="1651709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21"/>
          <p:cNvSpPr/>
          <p:nvPr/>
        </p:nvSpPr>
        <p:spPr>
          <a:xfrm>
            <a:off x="1" y="1"/>
            <a:ext cx="953452" cy="13915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1"/>
          <p:cNvSpPr/>
          <p:nvPr/>
        </p:nvSpPr>
        <p:spPr>
          <a:xfrm>
            <a:off x="10842572" y="5936466"/>
            <a:ext cx="1344877" cy="921535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1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715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98151" y="3234000"/>
            <a:ext cx="3695600" cy="19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498151" y="1595267"/>
            <a:ext cx="3695600" cy="1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74930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33"/>
            <a:ext cx="12192007" cy="6858065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80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378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9556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8616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2208-AE8C-4D74-9D8C-272901824115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03B-5D11-41EF-AEC1-25039BF1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7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828754" lvl="2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2438339" lvl="3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3047924" lvl="4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3657509" lvl="5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6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575233" y="30708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6448400" y="30708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575233" y="38895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6448400" y="38895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660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 flipH="1">
            <a:off x="-30" y="0"/>
            <a:ext cx="12192059" cy="6858000"/>
            <a:chOff x="0" y="0"/>
            <a:chExt cx="9144044" cy="5143500"/>
          </a:xfrm>
        </p:grpSpPr>
        <p:sp>
          <p:nvSpPr>
            <p:cNvPr id="48" name="Google Shape;48;p6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6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4667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10800000">
            <a:off x="474965" y="5498786"/>
            <a:ext cx="1717303" cy="91334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/>
          <p:nvPr/>
        </p:nvSpPr>
        <p:spPr>
          <a:xfrm>
            <a:off x="9999698" y="451986"/>
            <a:ext cx="1717303" cy="91334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0594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4429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828754" lvl="2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2438339" lvl="3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3047924" lvl="4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3657509" lvl="5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92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84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960000" y="3047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064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12192059" cy="68580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475000" y="452000"/>
            <a:ext cx="11242000" cy="59540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97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00" y="1660933"/>
            <a:ext cx="10285200" cy="4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4998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0933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unix-linux-tutorial.html" TargetMode="External"/><Relationship Id="rId2" Type="http://schemas.openxmlformats.org/officeDocument/2006/relationships/hyperlink" Target="https://www.guru99.com/perl-tutorials.html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guru99.com/php-tutorials.html" TargetMode="External"/><Relationship Id="rId4" Type="http://schemas.openxmlformats.org/officeDocument/2006/relationships/hyperlink" Target="https://www.guru99.com/apach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php-tutorials.html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10283825" cy="94773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PHP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6950" y="1808498"/>
            <a:ext cx="10071717" cy="3690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 is a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server side scripting language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that is used to develop Static websites or Dynamic websites or Web applications. PHP stands for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Hypertext Pre-processor,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earlier stood for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Personal Home Pages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 scripts can only be interpreted on a server that has PHP installed.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client computers accessing the PHP scripts require a web browser only.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PHP file contains PHP tags and ends with the extension “.php”.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2C9BD-7C48-43FF-90D2-466DC81229D6}"/>
              </a:ext>
            </a:extLst>
          </p:cNvPr>
          <p:cNvSpPr txBox="1"/>
          <p:nvPr/>
        </p:nvSpPr>
        <p:spPr>
          <a:xfrm>
            <a:off x="953333" y="1346833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What is PHP</a:t>
            </a:r>
          </a:p>
        </p:txBody>
      </p:sp>
    </p:spTree>
    <p:extLst>
      <p:ext uri="{BB962C8B-B14F-4D97-AF65-F5344CB8AC3E}">
        <p14:creationId xmlns:p14="http://schemas.microsoft.com/office/powerpoint/2010/main" val="101884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97FD1-1E6C-41D2-B4DF-41FFCB4AB8B7}"/>
              </a:ext>
            </a:extLst>
          </p:cNvPr>
          <p:cNvSpPr txBox="1"/>
          <p:nvPr/>
        </p:nvSpPr>
        <p:spPr>
          <a:xfrm>
            <a:off x="614548" y="743189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Architecture of a PHP web application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3E57E-95FC-4039-97B0-0B9F4FC0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37" y="1359044"/>
            <a:ext cx="455870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9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F13CF7-293B-4AEE-8F32-F9707CD54FB4}"/>
              </a:ext>
            </a:extLst>
          </p:cNvPr>
          <p:cNvSpPr txBox="1"/>
          <p:nvPr/>
        </p:nvSpPr>
        <p:spPr>
          <a:xfrm>
            <a:off x="792678" y="843640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What is XAMPP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DA9A6-898B-4152-96C6-91A154A3B889}"/>
              </a:ext>
            </a:extLst>
          </p:cNvPr>
          <p:cNvSpPr txBox="1"/>
          <p:nvPr/>
        </p:nvSpPr>
        <p:spPr>
          <a:xfrm>
            <a:off x="1208315" y="1305305"/>
            <a:ext cx="10096994" cy="461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XAMPP is an open-source, cross-platform web server that consists of a web server, MySQL database engine, and PHP and </a:t>
            </a:r>
            <a:r>
              <a:rPr lang="en-IN" sz="1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Perl</a:t>
            </a: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 programming packages. It is compiled and maintained by Apache. It allows users to create WordPress websites online using a local web server on their computer. It supports Windows, Linux, and Mac.</a:t>
            </a:r>
          </a:p>
          <a:p>
            <a:pPr algn="l">
              <a:lnSpc>
                <a:spcPct val="150000"/>
              </a:lnSpc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It is compiled and maintained by </a:t>
            </a:r>
            <a:r>
              <a:rPr lang="en-IN" sz="18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apache</a:t>
            </a: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. The acronym XAMPP stands for;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X – [cross platform operating systems] meaning it can run on any OS Mac OX , Windows ,</a:t>
            </a:r>
            <a:r>
              <a:rPr lang="en-IN" sz="1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Linux </a:t>
            </a: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etc.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A –</a:t>
            </a:r>
            <a:r>
              <a:rPr lang="en-IN" sz="1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Apache </a:t>
            </a: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– this is the web server software.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M – MySQL – Database.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P – </a:t>
            </a:r>
            <a:r>
              <a:rPr lang="en-IN" sz="1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endParaRPr lang="en-IN" sz="18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P – Perl – scripting language</a:t>
            </a:r>
            <a:endParaRPr lang="en-IN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7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98475"/>
            <a:ext cx="4441825" cy="7493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PHP | Basic Syntax</a:t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389" y="1534532"/>
            <a:ext cx="84865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rgbClr val="FF0066"/>
                </a:solidFill>
                <a:latin typeface="Nunito"/>
              </a:rPr>
              <a:t>Escaping To PHP:</a:t>
            </a:r>
          </a:p>
          <a:p>
            <a:pPr fontAlgn="base"/>
            <a:endParaRPr lang="en-US" sz="2000" dirty="0">
              <a:solidFill>
                <a:srgbClr val="FF0066"/>
              </a:solidFill>
              <a:latin typeface="Nunito"/>
            </a:endParaRPr>
          </a:p>
          <a:p>
            <a:pPr fontAlgn="base"/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Writing the PHP code inside </a:t>
            </a:r>
            <a:r>
              <a:rPr lang="en-US" sz="2000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&lt;?</a:t>
            </a:r>
            <a:r>
              <a:rPr lang="en-US" sz="2000" b="1" i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php</a:t>
            </a:r>
            <a:r>
              <a:rPr lang="en-US" sz="2000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 ….?&gt;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 is called Escaping to PHP.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8388" y="2762441"/>
            <a:ext cx="9740537" cy="102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The 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script starts with &lt;?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php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and ends with ?&gt;. These tags are also called ‘Canonical PHP tags’.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98223" y="40749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</a:rPr>
              <a:t>&lt;?</a:t>
            </a:r>
            <a:r>
              <a:rPr lang="en-US" sz="2400" b="1" dirty="0" err="1">
                <a:solidFill>
                  <a:srgbClr val="006600"/>
                </a:solidFill>
              </a:rPr>
              <a:t>php</a:t>
            </a:r>
            <a:endParaRPr lang="en-US" sz="2400" b="1" dirty="0">
              <a:solidFill>
                <a:srgbClr val="006600"/>
              </a:solidFill>
            </a:endParaRPr>
          </a:p>
          <a:p>
            <a:r>
              <a:rPr lang="en-US" sz="2400" b="1" dirty="0">
                <a:solidFill>
                  <a:srgbClr val="006600"/>
                </a:solidFill>
              </a:rPr>
              <a:t>echo "hello world!";</a:t>
            </a:r>
          </a:p>
          <a:p>
            <a:r>
              <a:rPr lang="en-US" sz="2400" b="1" dirty="0">
                <a:solidFill>
                  <a:srgbClr val="0066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6243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90649" y="484002"/>
            <a:ext cx="2835275" cy="6191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Types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966" y="1280159"/>
            <a:ext cx="100714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Integers − Whole numbers, without a decimal point, like 4195.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Doubles − Floating-point numbers like 3.14159 or 49.1.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Booleans − Have only two possible values, either true or false.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 − Special type that only has one value: NULL.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 − Sequences of characters, like 'PHP supports string operations.'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 − Named and indexed collections of other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 − Instances of programmer-defined classes, which can package up both other kinds of values and functions that are specific to the class.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 − Special variables that hold references to resources external to PHP (such as database connections).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BAA80-5E77-4227-B568-AFA973471EA2}"/>
              </a:ext>
            </a:extLst>
          </p:cNvPr>
          <p:cNvSpPr txBox="1"/>
          <p:nvPr/>
        </p:nvSpPr>
        <p:spPr>
          <a:xfrm>
            <a:off x="1386445" y="5527476"/>
            <a:ext cx="9372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r>
              <a:rPr lang="en-IN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 is a loosely typed language; it does not have explicit defined data types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5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865704-3B6E-4319-BA57-D98AB1016A02}"/>
              </a:ext>
            </a:extLst>
          </p:cNvPr>
          <p:cNvSpPr txBox="1"/>
          <p:nvPr/>
        </p:nvSpPr>
        <p:spPr>
          <a:xfrm>
            <a:off x="709551" y="784263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PHP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D0A74-73E9-4264-8D8E-52C0399A620D}"/>
              </a:ext>
            </a:extLst>
          </p:cNvPr>
          <p:cNvSpPr txBox="1"/>
          <p:nvPr/>
        </p:nvSpPr>
        <p:spPr>
          <a:xfrm>
            <a:off x="1137062" y="1312745"/>
            <a:ext cx="96457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variable is a name given to a memory location that stores data at runtime.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scope of a variable determines its visibility.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Php global variable is accessible to all the scripts in an 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local variable is only accessible to the script that it was defined in.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8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B8D47-48DC-49D9-B98D-CB9962EE9898}"/>
              </a:ext>
            </a:extLst>
          </p:cNvPr>
          <p:cNvSpPr txBox="1"/>
          <p:nvPr/>
        </p:nvSpPr>
        <p:spPr>
          <a:xfrm>
            <a:off x="815934" y="913235"/>
            <a:ext cx="10560132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variable names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must start with the dollar 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 e.g.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names are </a:t>
            </a:r>
            <a:r>
              <a:rPr lang="en-IN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case sensitive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this means $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my_var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different from $MY_VAR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variables names must start with a letter follow other characters e.g. $my_var1. $1my_var is not a legal variable name.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names must not contain any spaces, “$first name” is not a legal variable name. You can instead use an underscore in place of the space e.g. $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first_name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You cant use characters such as the dollar or minus sign to separate variable names.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F3E67-9D0C-4DBA-944B-7159A48C94A9}"/>
              </a:ext>
            </a:extLst>
          </p:cNvPr>
          <p:cNvSpPr txBox="1"/>
          <p:nvPr/>
        </p:nvSpPr>
        <p:spPr>
          <a:xfrm>
            <a:off x="2330532" y="4391830"/>
            <a:ext cx="61811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6600"/>
                </a:solidFill>
              </a:rPr>
              <a:t>&lt;?php</a:t>
            </a:r>
          </a:p>
          <a:p>
            <a:r>
              <a:rPr lang="en-IN" sz="1800" b="1" dirty="0">
                <a:solidFill>
                  <a:srgbClr val="006600"/>
                </a:solidFill>
              </a:rPr>
              <a:t>$</a:t>
            </a:r>
            <a:r>
              <a:rPr lang="en-IN" sz="1800" b="1" dirty="0" err="1">
                <a:solidFill>
                  <a:srgbClr val="006600"/>
                </a:solidFill>
              </a:rPr>
              <a:t>my_var</a:t>
            </a:r>
            <a:r>
              <a:rPr lang="en-IN" sz="1800" b="1" dirty="0">
                <a:solidFill>
                  <a:srgbClr val="006600"/>
                </a:solidFill>
              </a:rPr>
              <a:t> = 1;</a:t>
            </a:r>
          </a:p>
          <a:p>
            <a:r>
              <a:rPr lang="en-IN" sz="1800" b="1" dirty="0">
                <a:solidFill>
                  <a:srgbClr val="006600"/>
                </a:solidFill>
              </a:rPr>
              <a:t>echo $</a:t>
            </a:r>
            <a:r>
              <a:rPr lang="en-IN" sz="1800" b="1" dirty="0" err="1">
                <a:solidFill>
                  <a:srgbClr val="006600"/>
                </a:solidFill>
              </a:rPr>
              <a:t>my_var</a:t>
            </a:r>
            <a:r>
              <a:rPr lang="en-IN" sz="1800" b="1" dirty="0">
                <a:solidFill>
                  <a:srgbClr val="006600"/>
                </a:solidFill>
              </a:rPr>
              <a:t>;</a:t>
            </a:r>
          </a:p>
          <a:p>
            <a:r>
              <a:rPr lang="en-IN" sz="1800" b="1" dirty="0">
                <a:solidFill>
                  <a:srgbClr val="006600"/>
                </a:solidFill>
              </a:rPr>
              <a:t>?&gt;</a:t>
            </a:r>
            <a:endParaRPr lang="en-US" sz="1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7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12750"/>
            <a:ext cx="2651125" cy="776288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Constants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5529" y="1394061"/>
            <a:ext cx="799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Constants can be defined using the </a:t>
            </a:r>
            <a:r>
              <a:rPr lang="en-US" sz="18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keyword or define() function.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6448" y="1763393"/>
            <a:ext cx="9947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Constants do not have $ in front of them like variables have.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Constants can be accessed from anywhere without regard to variable scoping rules.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95603" y="2856000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Nunito"/>
              </a:rPr>
              <a:t>Comments in PHP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271" y="3325869"/>
            <a:ext cx="9566643" cy="91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5F0158"/>
                </a:solidFill>
              </a:rPr>
              <a:t>Comments help in reminding the developer about the code if it’s re-visited after a period of time.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22935" y="4354002"/>
            <a:ext cx="5906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  <a:latin typeface="Nunito"/>
              </a:rPr>
              <a:t>Single Line Comment (//) or (#)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F0158"/>
                </a:solidFill>
              </a:rPr>
              <a:t>Multi-line or Multiple line Comment (/*…*/) </a:t>
            </a:r>
          </a:p>
        </p:txBody>
      </p:sp>
    </p:spTree>
    <p:extLst>
      <p:ext uri="{BB962C8B-B14F-4D97-AF65-F5344CB8AC3E}">
        <p14:creationId xmlns:p14="http://schemas.microsoft.com/office/powerpoint/2010/main" val="252713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12788"/>
            <a:ext cx="10283825" cy="94773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Echo/Print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0377" y="2057046"/>
            <a:ext cx="9701349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F0158"/>
                </a:solidFill>
              </a:rPr>
              <a:t>The echo statement outputs one or more expressions, with no additional newlines or spaces.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7418" y="3184982"/>
            <a:ext cx="7665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Echo "pen"," ","pencil"," ","eraser";</a:t>
            </a:r>
          </a:p>
        </p:txBody>
      </p:sp>
      <p:sp>
        <p:nvSpPr>
          <p:cNvPr id="8" name="Rectangle 7"/>
          <p:cNvSpPr/>
          <p:nvPr/>
        </p:nvSpPr>
        <p:spPr>
          <a:xfrm>
            <a:off x="840377" y="3903706"/>
            <a:ext cx="8773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0158"/>
                </a:solidFill>
              </a:rPr>
              <a:t>The print statement is similar to echo, but it outputs an expression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992" y="4673147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Print "pen";</a:t>
            </a:r>
          </a:p>
        </p:txBody>
      </p:sp>
    </p:spTree>
    <p:extLst>
      <p:ext uri="{BB962C8B-B14F-4D97-AF65-F5344CB8AC3E}">
        <p14:creationId xmlns:p14="http://schemas.microsoft.com/office/powerpoint/2010/main" val="142094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C0A173-5E3A-41B7-80C6-4E69F414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63725"/>
              </p:ext>
            </p:extLst>
          </p:nvPr>
        </p:nvGraphicFramePr>
        <p:xfrm>
          <a:off x="692830" y="897373"/>
          <a:ext cx="10458098" cy="4994334"/>
        </p:xfrm>
        <a:graphic>
          <a:graphicData uri="http://schemas.openxmlformats.org/drawingml/2006/table">
            <a:tbl>
              <a:tblPr/>
              <a:tblGrid>
                <a:gridCol w="5229049">
                  <a:extLst>
                    <a:ext uri="{9D8B030D-6E8A-4147-A177-3AD203B41FA5}">
                      <a16:colId xmlns:a16="http://schemas.microsoft.com/office/drawing/2014/main" val="313039623"/>
                    </a:ext>
                  </a:extLst>
                </a:gridCol>
                <a:gridCol w="5229049">
                  <a:extLst>
                    <a:ext uri="{9D8B030D-6E8A-4147-A177-3AD203B41FA5}">
                      <a16:colId xmlns:a16="http://schemas.microsoft.com/office/drawing/2014/main" val="1501290144"/>
                    </a:ext>
                  </a:extLst>
                </a:gridCol>
              </a:tblGrid>
              <a:tr h="1078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echo statement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print statement</a:t>
                      </a:r>
                    </a:p>
                    <a:p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574569"/>
                  </a:ext>
                </a:extLst>
              </a:tr>
              <a:tr h="128792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800" b="0" dirty="0">
                          <a:effectLst/>
                        </a:rPr>
                        <a:t>echo accepts a list of arguments (multiple arguments can be passed), separated by commas.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800" b="0">
                          <a:effectLst/>
                        </a:rPr>
                        <a:t>print accepts only one argument at a time.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41437"/>
                  </a:ext>
                </a:extLst>
              </a:tr>
              <a:tr h="76987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800" b="0" dirty="0">
                          <a:effectLst/>
                        </a:rPr>
                        <a:t>It returns no value or returns void.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800" b="0">
                          <a:effectLst/>
                        </a:rPr>
                        <a:t>It returns the value 1.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61726"/>
                  </a:ext>
                </a:extLst>
              </a:tr>
              <a:tr h="102889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800" b="0" dirty="0">
                          <a:effectLst/>
                        </a:rPr>
                        <a:t> It displays the outputs of one or more strings separated by commas.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800" b="0">
                          <a:effectLst/>
                        </a:rPr>
                        <a:t>The print outputs only the strings.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402671"/>
                  </a:ext>
                </a:extLst>
              </a:tr>
              <a:tr h="779881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800" b="0" dirty="0">
                          <a:effectLst/>
                        </a:rPr>
                        <a:t>It is comparatively faster than the print statement.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IN" sz="1800" b="0" dirty="0">
                          <a:effectLst/>
                        </a:rPr>
                        <a:t>It is slower than an echo statement.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5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82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0363"/>
            <a:ext cx="3290888" cy="828675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Type Casting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0011" y="1188719"/>
            <a:ext cx="97535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F0158"/>
                </a:solidFill>
              </a:rPr>
              <a:t>The term "Type Casting" refers to conversion of one type of data to another.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6823" y="208658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</a:rPr>
              <a:t>&lt;?</a:t>
            </a:r>
            <a:r>
              <a:rPr lang="en-US" sz="2400" b="1" dirty="0" err="1">
                <a:solidFill>
                  <a:srgbClr val="006600"/>
                </a:solidFill>
              </a:rPr>
              <a:t>php</a:t>
            </a:r>
            <a:endParaRPr lang="en-US" sz="2400" b="1" dirty="0">
              <a:solidFill>
                <a:srgbClr val="006600"/>
              </a:solidFill>
            </a:endParaRPr>
          </a:p>
          <a:p>
            <a:r>
              <a:rPr lang="en-US" sz="2400" b="1" dirty="0">
                <a:solidFill>
                  <a:srgbClr val="006600"/>
                </a:solidFill>
              </a:rPr>
              <a:t>   $a = 9.99;</a:t>
            </a:r>
          </a:p>
          <a:p>
            <a:r>
              <a:rPr lang="en-US" sz="2400" b="1" dirty="0">
                <a:solidFill>
                  <a:srgbClr val="006600"/>
                </a:solidFill>
              </a:rPr>
              <a:t>   $b = (</a:t>
            </a:r>
            <a:r>
              <a:rPr lang="en-US" sz="2400" b="1" dirty="0" err="1">
                <a:solidFill>
                  <a:srgbClr val="006600"/>
                </a:solidFill>
              </a:rPr>
              <a:t>int</a:t>
            </a:r>
            <a:r>
              <a:rPr lang="en-US" sz="2400" b="1" dirty="0">
                <a:solidFill>
                  <a:srgbClr val="006600"/>
                </a:solidFill>
              </a:rPr>
              <a:t>)$a;</a:t>
            </a:r>
          </a:p>
          <a:p>
            <a:r>
              <a:rPr lang="en-US" sz="2400" b="1" dirty="0">
                <a:solidFill>
                  <a:srgbClr val="006600"/>
                </a:solidFill>
              </a:rPr>
              <a:t>   </a:t>
            </a:r>
            <a:r>
              <a:rPr lang="en-US" sz="2400" b="1" dirty="0" err="1">
                <a:solidFill>
                  <a:srgbClr val="006600"/>
                </a:solidFill>
              </a:rPr>
              <a:t>var_dump</a:t>
            </a:r>
            <a:r>
              <a:rPr lang="en-US" sz="2400" b="1" dirty="0">
                <a:solidFill>
                  <a:srgbClr val="006600"/>
                </a:solidFill>
              </a:rPr>
              <a:t>($b);</a:t>
            </a:r>
          </a:p>
          <a:p>
            <a:r>
              <a:rPr lang="en-US" sz="2400" b="1" dirty="0">
                <a:solidFill>
                  <a:srgbClr val="0066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3494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DA2AE2-781C-40C3-B40D-183863021528}"/>
              </a:ext>
            </a:extLst>
          </p:cNvPr>
          <p:cNvSpPr txBox="1"/>
          <p:nvPr/>
        </p:nvSpPr>
        <p:spPr>
          <a:xfrm>
            <a:off x="650175" y="701136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What is a Scripting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A06D1-613C-452D-ACF5-59202E83C10B}"/>
              </a:ext>
            </a:extLst>
          </p:cNvPr>
          <p:cNvSpPr txBox="1"/>
          <p:nvPr/>
        </p:nvSpPr>
        <p:spPr>
          <a:xfrm>
            <a:off x="1106879" y="1538739"/>
            <a:ext cx="9978241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script is a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set of programming instructions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interpreted at runtime.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purpose of the scripts is usually to enhance the performance or perform routine tasks for an application.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side scripts are interpreted on the server while client side scripts are interpreted by the client application.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 is a server side script that is interpreted on the server while JavaScript is an example of a client side script that is interpreted by the client browser. Both PHP and JavaScript can be embedded into HTML pages.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1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F32F02-DC97-4232-B354-38A883DBD745}"/>
              </a:ext>
            </a:extLst>
          </p:cNvPr>
          <p:cNvSpPr txBox="1"/>
          <p:nvPr/>
        </p:nvSpPr>
        <p:spPr>
          <a:xfrm>
            <a:off x="863931" y="698165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PHP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B9E8A-A870-4E4E-8FD8-B3DCE833E986}"/>
              </a:ext>
            </a:extLst>
          </p:cNvPr>
          <p:cNvSpPr txBox="1"/>
          <p:nvPr/>
        </p:nvSpPr>
        <p:spPr>
          <a:xfrm>
            <a:off x="1196438" y="1305089"/>
            <a:ext cx="10132621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002060"/>
                </a:solidFill>
              </a:rPr>
              <a:t>PHP Operator is a symbol </a:t>
            </a:r>
            <a:r>
              <a:rPr lang="en-IN" sz="1800" b="1" dirty="0" err="1">
                <a:solidFill>
                  <a:srgbClr val="002060"/>
                </a:solidFill>
              </a:rPr>
              <a:t>i.e</a:t>
            </a:r>
            <a:r>
              <a:rPr lang="en-IN" sz="1800" b="1" dirty="0">
                <a:solidFill>
                  <a:srgbClr val="002060"/>
                </a:solidFill>
              </a:rPr>
              <a:t> used to perform operations on operands. In simple words, operators are used to perform operations on variables or values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108A4-34D8-4455-8F8A-F76AAFC49631}"/>
              </a:ext>
            </a:extLst>
          </p:cNvPr>
          <p:cNvSpPr txBox="1"/>
          <p:nvPr/>
        </p:nvSpPr>
        <p:spPr>
          <a:xfrm>
            <a:off x="2341913" y="2411183"/>
            <a:ext cx="75081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effectLst/>
                <a:latin typeface="inter-regular"/>
              </a:rPr>
              <a:t>$</a:t>
            </a:r>
            <a:r>
              <a:rPr lang="en-IN" sz="2000" b="1" i="0" dirty="0" err="1">
                <a:effectLst/>
                <a:latin typeface="inter-regular"/>
              </a:rPr>
              <a:t>num</a:t>
            </a:r>
            <a:r>
              <a:rPr lang="en-IN" sz="2000" b="1" i="0" dirty="0">
                <a:effectLst/>
                <a:latin typeface="inter-regular"/>
              </a:rPr>
              <a:t>=10+20; </a:t>
            </a:r>
            <a:r>
              <a:rPr lang="en-IN" sz="2000" b="1" i="0" dirty="0">
                <a:solidFill>
                  <a:srgbClr val="008200"/>
                </a:solidFill>
                <a:effectLst/>
                <a:latin typeface="inter-regular"/>
              </a:rPr>
              <a:t>//+ is the operator and 10,20 are operands</a:t>
            </a:r>
          </a:p>
          <a:p>
            <a:pPr algn="just"/>
            <a:endParaRPr lang="en-IN" sz="2000" b="1" dirty="0">
              <a:solidFill>
                <a:srgbClr val="008200"/>
              </a:solidFill>
              <a:latin typeface="inter-regular"/>
            </a:endParaRPr>
          </a:p>
          <a:p>
            <a:pPr algn="just"/>
            <a:r>
              <a:rPr lang="en-IN" sz="2000" b="1" i="0" dirty="0">
                <a:solidFill>
                  <a:schemeClr val="bg1"/>
                </a:solidFill>
                <a:effectLst/>
                <a:latin typeface="inter-regular"/>
              </a:rPr>
              <a:t>$a=10;</a:t>
            </a:r>
          </a:p>
          <a:p>
            <a:pPr algn="just"/>
            <a:r>
              <a:rPr lang="en-IN" sz="2000" b="1" dirty="0">
                <a:solidFill>
                  <a:schemeClr val="bg1"/>
                </a:solidFill>
                <a:latin typeface="inter-regular"/>
              </a:rPr>
              <a:t>$b=20;</a:t>
            </a:r>
          </a:p>
          <a:p>
            <a:pPr algn="just"/>
            <a:r>
              <a:rPr lang="en-IN" sz="2000" b="1" i="0" dirty="0" err="1">
                <a:solidFill>
                  <a:schemeClr val="bg1"/>
                </a:solidFill>
                <a:effectLst/>
                <a:latin typeface="inter-regular"/>
              </a:rPr>
              <a:t>Snum</a:t>
            </a:r>
            <a:r>
              <a:rPr lang="en-IN" sz="2000" b="1" i="0" dirty="0">
                <a:solidFill>
                  <a:schemeClr val="bg1"/>
                </a:solidFill>
                <a:effectLst/>
                <a:latin typeface="inter-regular"/>
              </a:rPr>
              <a:t>=$a+$b;  </a:t>
            </a:r>
          </a:p>
        </p:txBody>
      </p:sp>
    </p:spTree>
    <p:extLst>
      <p:ext uri="{BB962C8B-B14F-4D97-AF65-F5344CB8AC3E}">
        <p14:creationId xmlns:p14="http://schemas.microsoft.com/office/powerpoint/2010/main" val="114372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C9E78E-14BC-4A54-989D-09CCA18765CE}"/>
              </a:ext>
            </a:extLst>
          </p:cNvPr>
          <p:cNvSpPr txBox="1"/>
          <p:nvPr/>
        </p:nvSpPr>
        <p:spPr>
          <a:xfrm>
            <a:off x="602673" y="570507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 Operators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A4CFF4-1CC9-42F6-9FF4-CDDA9D9CE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68801"/>
              </p:ext>
            </p:extLst>
          </p:nvPr>
        </p:nvGraphicFramePr>
        <p:xfrm>
          <a:off x="2002449" y="1339892"/>
          <a:ext cx="7242066" cy="436898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27639">
                  <a:extLst>
                    <a:ext uri="{9D8B030D-6E8A-4147-A177-3AD203B41FA5}">
                      <a16:colId xmlns:a16="http://schemas.microsoft.com/office/drawing/2014/main" val="3355682540"/>
                    </a:ext>
                  </a:extLst>
                </a:gridCol>
                <a:gridCol w="1873635">
                  <a:extLst>
                    <a:ext uri="{9D8B030D-6E8A-4147-A177-3AD203B41FA5}">
                      <a16:colId xmlns:a16="http://schemas.microsoft.com/office/drawing/2014/main" val="3582944380"/>
                    </a:ext>
                  </a:extLst>
                </a:gridCol>
                <a:gridCol w="1332703">
                  <a:extLst>
                    <a:ext uri="{9D8B030D-6E8A-4147-A177-3AD203B41FA5}">
                      <a16:colId xmlns:a16="http://schemas.microsoft.com/office/drawing/2014/main" val="3861051918"/>
                    </a:ext>
                  </a:extLst>
                </a:gridCol>
                <a:gridCol w="2808089">
                  <a:extLst>
                    <a:ext uri="{9D8B030D-6E8A-4147-A177-3AD203B41FA5}">
                      <a16:colId xmlns:a16="http://schemas.microsoft.com/office/drawing/2014/main" val="1767931189"/>
                    </a:ext>
                  </a:extLst>
                </a:gridCol>
              </a:tblGrid>
              <a:tr h="462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864" marR="105864" marT="105864" marB="1058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864" marR="105864" marT="105864" marB="1058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864" marR="105864" marT="105864" marB="1058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Explanation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864" marR="105864" marT="105864" marB="105864"/>
                </a:tc>
                <a:extLst>
                  <a:ext uri="{0D108BD9-81ED-4DB2-BD59-A6C34878D82A}">
                    <a16:rowId xmlns:a16="http://schemas.microsoft.com/office/drawing/2014/main" val="3900157389"/>
                  </a:ext>
                </a:extLst>
              </a:tr>
              <a:tr h="6496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+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Addition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</a:rPr>
                        <a:t>$a + $b</a:t>
                      </a:r>
                      <a:endParaRPr lang="en-US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Sum of operands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extLst>
                  <a:ext uri="{0D108BD9-81ED-4DB2-BD59-A6C34878D82A}">
                    <a16:rowId xmlns:a16="http://schemas.microsoft.com/office/drawing/2014/main" val="495162698"/>
                  </a:ext>
                </a:extLst>
              </a:tr>
              <a:tr h="6496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-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Subtraction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$a - $b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Difference of operands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extLst>
                  <a:ext uri="{0D108BD9-81ED-4DB2-BD59-A6C34878D82A}">
                    <a16:rowId xmlns:a16="http://schemas.microsoft.com/office/drawing/2014/main" val="3681848684"/>
                  </a:ext>
                </a:extLst>
              </a:tr>
              <a:tr h="6496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*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</a:rPr>
                        <a:t>Multiplication</a:t>
                      </a:r>
                      <a:endParaRPr lang="en-US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$a * $b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Product of operands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extLst>
                  <a:ext uri="{0D108BD9-81ED-4DB2-BD59-A6C34878D82A}">
                    <a16:rowId xmlns:a16="http://schemas.microsoft.com/office/drawing/2014/main" val="4218839733"/>
                  </a:ext>
                </a:extLst>
              </a:tr>
              <a:tr h="6496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/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</a:rPr>
                        <a:t>Division</a:t>
                      </a:r>
                      <a:endParaRPr lang="en-US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$a / $b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Quotient of operands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extLst>
                  <a:ext uri="{0D108BD9-81ED-4DB2-BD59-A6C34878D82A}">
                    <a16:rowId xmlns:a16="http://schemas.microsoft.com/office/drawing/2014/main" val="2624368954"/>
                  </a:ext>
                </a:extLst>
              </a:tr>
              <a:tr h="6496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%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Modulus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$a % $b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Remainder of operands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extLst>
                  <a:ext uri="{0D108BD9-81ED-4DB2-BD59-A6C34878D82A}">
                    <a16:rowId xmlns:a16="http://schemas.microsoft.com/office/drawing/2014/main" val="3128731529"/>
                  </a:ext>
                </a:extLst>
              </a:tr>
              <a:tr h="6496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**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Exponentiation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$a ** $b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solidFill>
                            <a:srgbClr val="333333"/>
                          </a:solidFill>
                          <a:effectLst/>
                        </a:rPr>
                        <a:t>$a raised to the power $b</a:t>
                      </a:r>
                      <a:endParaRPr lang="en-IN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576" marR="70576" marT="70576" marB="70576"/>
                </a:tc>
                <a:extLst>
                  <a:ext uri="{0D108BD9-81ED-4DB2-BD59-A6C34878D82A}">
                    <a16:rowId xmlns:a16="http://schemas.microsoft.com/office/drawing/2014/main" val="97710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6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DD8FD8-E385-40BF-9C9B-E381D5B49C93}"/>
              </a:ext>
            </a:extLst>
          </p:cNvPr>
          <p:cNvSpPr txBox="1"/>
          <p:nvPr/>
        </p:nvSpPr>
        <p:spPr>
          <a:xfrm>
            <a:off x="745177" y="629884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610B38"/>
                </a:solidFill>
                <a:effectLst/>
                <a:latin typeface="erdana"/>
              </a:rPr>
              <a:t>Assignment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0476D7-8F00-43BA-911D-F3FC82A7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22930"/>
              </p:ext>
            </p:extLst>
          </p:nvPr>
        </p:nvGraphicFramePr>
        <p:xfrm>
          <a:off x="1322120" y="1292390"/>
          <a:ext cx="9547760" cy="462315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373579">
                  <a:extLst>
                    <a:ext uri="{9D8B030D-6E8A-4147-A177-3AD203B41FA5}">
                      <a16:colId xmlns:a16="http://schemas.microsoft.com/office/drawing/2014/main" val="4145041464"/>
                    </a:ext>
                  </a:extLst>
                </a:gridCol>
                <a:gridCol w="3365245">
                  <a:extLst>
                    <a:ext uri="{9D8B030D-6E8A-4147-A177-3AD203B41FA5}">
                      <a16:colId xmlns:a16="http://schemas.microsoft.com/office/drawing/2014/main" val="769221428"/>
                    </a:ext>
                  </a:extLst>
                </a:gridCol>
                <a:gridCol w="1527388">
                  <a:extLst>
                    <a:ext uri="{9D8B030D-6E8A-4147-A177-3AD203B41FA5}">
                      <a16:colId xmlns:a16="http://schemas.microsoft.com/office/drawing/2014/main" val="244486959"/>
                    </a:ext>
                  </a:extLst>
                </a:gridCol>
                <a:gridCol w="3281548">
                  <a:extLst>
                    <a:ext uri="{9D8B030D-6E8A-4147-A177-3AD203B41FA5}">
                      <a16:colId xmlns:a16="http://schemas.microsoft.com/office/drawing/2014/main" val="745793983"/>
                    </a:ext>
                  </a:extLst>
                </a:gridCol>
              </a:tblGrid>
              <a:tr h="294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43" marR="69243" marT="69243" marB="692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43" marR="69243" marT="69243" marB="692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43" marR="69243" marT="69243" marB="692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Explanation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43" marR="69243" marT="69243" marB="69243"/>
                </a:tc>
                <a:extLst>
                  <a:ext uri="{0D108BD9-81ED-4DB2-BD59-A6C34878D82A}">
                    <a16:rowId xmlns:a16="http://schemas.microsoft.com/office/drawing/2014/main" val="1214417344"/>
                  </a:ext>
                </a:extLst>
              </a:tr>
              <a:tr h="9049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=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Assign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$a = $b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</a:rPr>
                        <a:t>The value of right operand is assigned to the left operand.</a:t>
                      </a:r>
                      <a:endParaRPr lang="en-IN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extLst>
                  <a:ext uri="{0D108BD9-81ED-4DB2-BD59-A6C34878D82A}">
                    <a16:rowId xmlns:a16="http://schemas.microsoft.com/office/drawing/2014/main" val="1124305734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+=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Add then Assign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$a += $b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</a:rPr>
                        <a:t>Addition same as $a = $a + $b</a:t>
                      </a:r>
                      <a:endParaRPr lang="en-IN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extLst>
                  <a:ext uri="{0D108BD9-81ED-4DB2-BD59-A6C34878D82A}">
                    <a16:rowId xmlns:a16="http://schemas.microsoft.com/office/drawing/2014/main" val="2107145453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-=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Subtract then Assign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$a -= $b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</a:rPr>
                        <a:t>Subtraction same as $a = $a - $b</a:t>
                      </a:r>
                      <a:endParaRPr lang="en-IN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extLst>
                  <a:ext uri="{0D108BD9-81ED-4DB2-BD59-A6C34878D82A}">
                    <a16:rowId xmlns:a16="http://schemas.microsoft.com/office/drawing/2014/main" val="2438882620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*=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Multiply then Assign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$a *= $b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Multiplication same as $a = $a * $b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extLst>
                  <a:ext uri="{0D108BD9-81ED-4DB2-BD59-A6C34878D82A}">
                    <a16:rowId xmlns:a16="http://schemas.microsoft.com/office/drawing/2014/main" val="3963853153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/=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Divide then Assign</a:t>
                      </a:r>
                      <a:b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(quotient)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$a /= $b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</a:rPr>
                        <a:t>Find quotient same as $a = $a / $b</a:t>
                      </a:r>
                      <a:endParaRPr lang="en-IN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extLst>
                  <a:ext uri="{0D108BD9-81ED-4DB2-BD59-A6C34878D82A}">
                    <a16:rowId xmlns:a16="http://schemas.microsoft.com/office/drawing/2014/main" val="2670493523"/>
                  </a:ext>
                </a:extLst>
              </a:tr>
              <a:tr h="7415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%=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Divide then Assign</a:t>
                      </a:r>
                      <a:b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(remainder)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$a %= $b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solidFill>
                            <a:srgbClr val="333333"/>
                          </a:solidFill>
                          <a:effectLst/>
                        </a:rPr>
                        <a:t>Find remainder same as $a = $a % $b</a:t>
                      </a:r>
                      <a:endParaRPr lang="en-IN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162" marR="46162" marT="46162" marB="46162"/>
                </a:tc>
                <a:extLst>
                  <a:ext uri="{0D108BD9-81ED-4DB2-BD59-A6C34878D82A}">
                    <a16:rowId xmlns:a16="http://schemas.microsoft.com/office/drawing/2014/main" val="383924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55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ED0B9A-5823-4487-974F-0095326EE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69219"/>
              </p:ext>
            </p:extLst>
          </p:nvPr>
        </p:nvGraphicFramePr>
        <p:xfrm>
          <a:off x="1366388" y="1275297"/>
          <a:ext cx="9036396" cy="4068598"/>
        </p:xfrm>
        <a:graphic>
          <a:graphicData uri="http://schemas.openxmlformats.org/drawingml/2006/table">
            <a:tbl>
              <a:tblPr/>
              <a:tblGrid>
                <a:gridCol w="4518198">
                  <a:extLst>
                    <a:ext uri="{9D8B030D-6E8A-4147-A177-3AD203B41FA5}">
                      <a16:colId xmlns:a16="http://schemas.microsoft.com/office/drawing/2014/main" val="2638477951"/>
                    </a:ext>
                  </a:extLst>
                </a:gridCol>
                <a:gridCol w="4518198">
                  <a:extLst>
                    <a:ext uri="{9D8B030D-6E8A-4147-A177-3AD203B41FA5}">
                      <a16:colId xmlns:a16="http://schemas.microsoft.com/office/drawing/2014/main" val="1035864856"/>
                    </a:ext>
                  </a:extLst>
                </a:gridCol>
              </a:tblGrid>
              <a:tr h="64885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6600"/>
                          </a:solidFill>
                          <a:effectLst/>
                        </a:rPr>
                        <a:t>Programming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6600"/>
                          </a:solidFill>
                          <a:effectLst/>
                        </a:rPr>
                        <a:t>Scripting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647793"/>
                  </a:ext>
                </a:extLst>
              </a:tr>
              <a:tr h="113991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 all the features needed to develop complete applications.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Mostly used for routine 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403582"/>
                  </a:ext>
                </a:extLst>
              </a:tr>
              <a:tr h="113991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code has to be compiled before it can be executed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code is usually executed without compiling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577169"/>
                  </a:ext>
                </a:extLst>
              </a:tr>
              <a:tr h="1139913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Does not need to be embedded into other languages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 usually embedded into other software environments.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3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2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35D85-0B1E-42EB-B411-AD60CEE9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953983"/>
            <a:ext cx="6768440" cy="45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30E2EB-576E-47A8-A91E-0B8F1286474D}"/>
              </a:ext>
            </a:extLst>
          </p:cNvPr>
          <p:cNvSpPr txBox="1"/>
          <p:nvPr/>
        </p:nvSpPr>
        <p:spPr>
          <a:xfrm>
            <a:off x="899556" y="689260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Why use PHP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371B2-ADDE-4257-BEF4-B2BD77BF3275}"/>
              </a:ext>
            </a:extLst>
          </p:cNvPr>
          <p:cNvSpPr txBox="1"/>
          <p:nvPr/>
        </p:nvSpPr>
        <p:spPr>
          <a:xfrm>
            <a:off x="1125187" y="1089370"/>
            <a:ext cx="10358251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handles dynamic content, database as well as session tracking for the website.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create sessions in PHP.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access cookies variable and also set cookies.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helps to encrypt the data and apply validation.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 supports several protocols such as HTTP, POP3, SNMP, LDAP, IMAP, and many more.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PHP language, you can control the user to access some pages of your website.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PHP is easy to install and set up, this is the main reason why PHP is the best language to learn.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 can handle the forms, such as - collect the data from users using forms, save it into the database, and return useful information to the user. For example - Registration form.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8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4259263" cy="60483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Why Learn PHP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7358" y="1433249"/>
            <a:ext cx="4891083" cy="3347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Easy to Learn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Free of Cost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Flexible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Supports nearly all databases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Secured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Huge Community Support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77838"/>
            <a:ext cx="3827463" cy="6985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Features of PHP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11411" y="1175658"/>
            <a:ext cx="4899098" cy="4921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Open-Source and Free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PHP </a:t>
            </a:r>
            <a:r>
              <a:rPr lang="en-US" sz="2000" b="1">
                <a:solidFill>
                  <a:schemeClr val="tx1">
                    <a:lumMod val="90000"/>
                    <a:lumOff val="10000"/>
                  </a:schemeClr>
                </a:solidFill>
              </a:rPr>
              <a:t>Server-Side Scripting</a:t>
            </a:r>
            <a:endParaRPr lang="en-US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Interpreted language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Database connectivity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Object-oriented programming (OOP)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Built-in functions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Session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Security features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0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7517" y="570284"/>
            <a:ext cx="3762375" cy="7239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History of PHP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3886" y="1622941"/>
            <a:ext cx="10276114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PHP is developed by 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Rasmus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Lerdorf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 in 1994 the very first version of PHP that simply designed to set the Common Gateway Interface (CGI) binaries.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The latest version of PHP is PHP version 8 which is released on November 24, 2022.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 It can be easily embedded with HTML files.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 HTML codes can also be written in a PHP file. The PHP codes are executed on the server side whereas HTML codes are directly executed on the browser.</a:t>
            </a:r>
            <a:endParaRPr lang="en-US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6270" y="475364"/>
            <a:ext cx="4768850" cy="4222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Applications of PHP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883" y="1394060"/>
            <a:ext cx="4262705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</a:rPr>
              <a:t>Server-side web development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Content management systems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E-commerce websites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Database-driven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Web APIs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17992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Tips to Prepare for an Exam by Slidesgo</Template>
  <TotalTime>1075</TotalTime>
  <Words>1543</Words>
  <Application>Microsoft Office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Bebas Neue</vt:lpstr>
      <vt:lpstr>erdana</vt:lpstr>
      <vt:lpstr>inter-regular</vt:lpstr>
      <vt:lpstr>Nunito</vt:lpstr>
      <vt:lpstr>Poppins</vt:lpstr>
      <vt:lpstr>Poppins Black</vt:lpstr>
      <vt:lpstr>Proxima Nova</vt:lpstr>
      <vt:lpstr>Source Sans Pro</vt:lpstr>
      <vt:lpstr>times new roman</vt:lpstr>
      <vt:lpstr>Wingdings</vt:lpstr>
      <vt:lpstr>Tips to Prepare for an Exam by Slidesgo</vt:lpstr>
      <vt:lpstr>Slidesgo Final Pages</vt:lpstr>
      <vt:lpstr>PHP</vt:lpstr>
      <vt:lpstr>PowerPoint Presentation</vt:lpstr>
      <vt:lpstr>PowerPoint Presentation</vt:lpstr>
      <vt:lpstr>PowerPoint Presentation</vt:lpstr>
      <vt:lpstr>PowerPoint Presentation</vt:lpstr>
      <vt:lpstr>Why Learn PHP </vt:lpstr>
      <vt:lpstr>Features of PHP </vt:lpstr>
      <vt:lpstr>History of PHP </vt:lpstr>
      <vt:lpstr>Applications of PHP </vt:lpstr>
      <vt:lpstr>PowerPoint Presentation</vt:lpstr>
      <vt:lpstr>PowerPoint Presentation</vt:lpstr>
      <vt:lpstr>PHP | Basic Syntax </vt:lpstr>
      <vt:lpstr>Data Types </vt:lpstr>
      <vt:lpstr>PowerPoint Presentation</vt:lpstr>
      <vt:lpstr>PowerPoint Presentation</vt:lpstr>
      <vt:lpstr>Constants</vt:lpstr>
      <vt:lpstr>Echo/Print </vt:lpstr>
      <vt:lpstr>PowerPoint Presentation</vt:lpstr>
      <vt:lpstr>Type Casting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Isysway</dc:creator>
  <cp:lastModifiedBy>Administrator</cp:lastModifiedBy>
  <cp:revision>39</cp:revision>
  <dcterms:created xsi:type="dcterms:W3CDTF">2024-04-15T10:18:48Z</dcterms:created>
  <dcterms:modified xsi:type="dcterms:W3CDTF">2024-08-17T13:22:50Z</dcterms:modified>
</cp:coreProperties>
</file>